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57" r:id="rId5"/>
    <p:sldId id="282" r:id="rId6"/>
    <p:sldId id="393" r:id="rId7"/>
    <p:sldId id="279" r:id="rId8"/>
    <p:sldId id="387" r:id="rId9"/>
    <p:sldId id="392" r:id="rId10"/>
    <p:sldId id="388" r:id="rId11"/>
    <p:sldId id="369" r:id="rId12"/>
    <p:sldId id="368" r:id="rId13"/>
    <p:sldId id="394" r:id="rId14"/>
    <p:sldId id="39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F35AFA8-FE70-0349-903F-B5483B72C014}">
          <p14:sldIdLst>
            <p14:sldId id="257"/>
            <p14:sldId id="282"/>
            <p14:sldId id="393"/>
            <p14:sldId id="279"/>
            <p14:sldId id="387"/>
            <p14:sldId id="392"/>
            <p14:sldId id="388"/>
            <p14:sldId id="369"/>
            <p14:sldId id="368"/>
            <p14:sldId id="394"/>
            <p14:sldId id="395"/>
          </p14:sldIdLst>
        </p14:section>
        <p14:section name="Untitled Section" id="{BA6F3D93-EBB0-CF4A-A44B-A54517C3A46A}">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320" y="40"/>
      </p:cViewPr>
      <p:guideLst>
        <p:guide orient="horz" pos="2160"/>
        <p:guide pos="2880"/>
      </p:guideLst>
    </p:cSldViewPr>
  </p:slideViewPr>
  <p:notesTextViewPr>
    <p:cViewPr>
      <p:scale>
        <a:sx n="1" d="1"/>
        <a:sy n="1" d="1"/>
      </p:scale>
      <p:origin x="0" y="-26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C819D3-3E02-43EE-A14F-9F8CF827BCA0}" type="datetimeFigureOut">
              <a:rPr lang="en-GB" smtClean="0"/>
              <a:t>04/03/2025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F86A67-F7A9-4712-8EFF-B805900536B5}" type="slidenum">
              <a:rPr lang="en-GB" smtClean="0"/>
              <a:t>‹#›</a:t>
            </a:fld>
            <a:endParaRPr lang="en-GB"/>
          </a:p>
        </p:txBody>
      </p:sp>
    </p:spTree>
    <p:extLst>
      <p:ext uri="{BB962C8B-B14F-4D97-AF65-F5344CB8AC3E}">
        <p14:creationId xmlns:p14="http://schemas.microsoft.com/office/powerpoint/2010/main" val="1301182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9F86A67-F7A9-4712-8EFF-B805900536B5}" type="slidenum">
              <a:rPr lang="en-GB" smtClean="0"/>
              <a:t>3</a:t>
            </a:fld>
            <a:endParaRPr lang="en-GB"/>
          </a:p>
        </p:txBody>
      </p:sp>
    </p:spTree>
    <p:extLst>
      <p:ext uri="{BB962C8B-B14F-4D97-AF65-F5344CB8AC3E}">
        <p14:creationId xmlns:p14="http://schemas.microsoft.com/office/powerpoint/2010/main" val="2827314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Point at one of the images/English phrases (option here to also read it aloud in English) and then you slowly say the Welsh aloud. Students repeat. However sometimes you will ‘get it wrong’ and say the Welsh for a different phrase, so if you get it wrong, students must NOT repeat it or you get a point, so the aim for you is to ‘trick’ them and for them not to be tricked.</a:t>
            </a:r>
          </a:p>
          <a:p>
            <a:endParaRPr lang="en-GB" dirty="0"/>
          </a:p>
        </p:txBody>
      </p:sp>
      <p:sp>
        <p:nvSpPr>
          <p:cNvPr id="4" name="Slide Number Placeholder 3"/>
          <p:cNvSpPr>
            <a:spLocks noGrp="1"/>
          </p:cNvSpPr>
          <p:nvPr>
            <p:ph type="sldNum" sz="quarter" idx="10"/>
          </p:nvPr>
        </p:nvSpPr>
        <p:spPr/>
        <p:txBody>
          <a:bodyPr/>
          <a:lstStyle/>
          <a:p>
            <a:fld id="{69F86A67-F7A9-4712-8EFF-B805900536B5}" type="slidenum">
              <a:rPr lang="en-GB" smtClean="0"/>
              <a:t>5</a:t>
            </a:fld>
            <a:endParaRPr lang="en-GB"/>
          </a:p>
        </p:txBody>
      </p:sp>
    </p:spTree>
    <p:extLst>
      <p:ext uri="{BB962C8B-B14F-4D97-AF65-F5344CB8AC3E}">
        <p14:creationId xmlns:p14="http://schemas.microsoft.com/office/powerpoint/2010/main" val="3271377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children make a 3x3 grid that may just have a topic word in it and alongside they have a list of </a:t>
            </a:r>
            <a:r>
              <a:rPr lang="en-GB" dirty="0" err="1" smtClean="0"/>
              <a:t>achos</a:t>
            </a:r>
            <a:r>
              <a:rPr lang="en-GB" dirty="0" smtClean="0"/>
              <a:t> reasons. In order to win the box they have to describe in a full sentence why they like or dislike the topic word in the box.</a:t>
            </a:r>
          </a:p>
          <a:p>
            <a:endParaRPr lang="en-GB" dirty="0"/>
          </a:p>
        </p:txBody>
      </p:sp>
      <p:sp>
        <p:nvSpPr>
          <p:cNvPr id="4" name="Slide Number Placeholder 3"/>
          <p:cNvSpPr>
            <a:spLocks noGrp="1"/>
          </p:cNvSpPr>
          <p:nvPr>
            <p:ph type="sldNum" sz="quarter" idx="10"/>
          </p:nvPr>
        </p:nvSpPr>
        <p:spPr/>
        <p:txBody>
          <a:bodyPr/>
          <a:lstStyle/>
          <a:p>
            <a:fld id="{69F86A67-F7A9-4712-8EFF-B805900536B5}" type="slidenum">
              <a:rPr lang="en-GB" smtClean="0"/>
              <a:t>7</a:t>
            </a:fld>
            <a:endParaRPr lang="en-GB"/>
          </a:p>
        </p:txBody>
      </p:sp>
    </p:spTree>
    <p:extLst>
      <p:ext uri="{BB962C8B-B14F-4D97-AF65-F5344CB8AC3E}">
        <p14:creationId xmlns:p14="http://schemas.microsoft.com/office/powerpoint/2010/main" val="2559117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9F86A67-F7A9-4712-8EFF-B805900536B5}" type="slidenum">
              <a:rPr lang="en-GB" smtClean="0"/>
              <a:t>9</a:t>
            </a:fld>
            <a:endParaRPr lang="en-GB"/>
          </a:p>
        </p:txBody>
      </p:sp>
    </p:spTree>
    <p:extLst>
      <p:ext uri="{BB962C8B-B14F-4D97-AF65-F5344CB8AC3E}">
        <p14:creationId xmlns:p14="http://schemas.microsoft.com/office/powerpoint/2010/main" val="448815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Provide English sentences to translate into Welsh. </a:t>
            </a:r>
          </a:p>
          <a:p>
            <a:r>
              <a:rPr lang="en-GB" dirty="0" smtClean="0"/>
              <a:t>For each one give the first letter of each word in Welsh to help reinforce the correct word and jog memory.</a:t>
            </a:r>
          </a:p>
          <a:p>
            <a:endParaRPr lang="en-GB" dirty="0" smtClean="0"/>
          </a:p>
          <a:p>
            <a:r>
              <a:rPr lang="en-GB" dirty="0" smtClean="0"/>
              <a:t>E.g.</a:t>
            </a:r>
          </a:p>
          <a:p>
            <a:r>
              <a:rPr lang="en-GB" dirty="0" smtClean="0"/>
              <a:t>I like eating apples.    D </a:t>
            </a:r>
            <a:r>
              <a:rPr lang="en-GB" dirty="0" err="1" smtClean="0"/>
              <a:t>i</a:t>
            </a:r>
            <a:r>
              <a:rPr lang="en-GB" dirty="0" smtClean="0"/>
              <a:t> h b a</a:t>
            </a:r>
          </a:p>
          <a:p>
            <a:endParaRPr lang="en-GB" dirty="0"/>
          </a:p>
        </p:txBody>
      </p:sp>
      <p:sp>
        <p:nvSpPr>
          <p:cNvPr id="4" name="Slide Number Placeholder 3"/>
          <p:cNvSpPr>
            <a:spLocks noGrp="1"/>
          </p:cNvSpPr>
          <p:nvPr>
            <p:ph type="sldNum" sz="quarter" idx="10"/>
          </p:nvPr>
        </p:nvSpPr>
        <p:spPr/>
        <p:txBody>
          <a:bodyPr/>
          <a:lstStyle/>
          <a:p>
            <a:fld id="{69F86A67-F7A9-4712-8EFF-B805900536B5}" type="slidenum">
              <a:rPr lang="en-GB" smtClean="0"/>
              <a:t>10</a:t>
            </a:fld>
            <a:endParaRPr lang="en-GB"/>
          </a:p>
        </p:txBody>
      </p:sp>
    </p:spTree>
    <p:extLst>
      <p:ext uri="{BB962C8B-B14F-4D97-AF65-F5344CB8AC3E}">
        <p14:creationId xmlns:p14="http://schemas.microsoft.com/office/powerpoint/2010/main" val="114157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Split the class down the middle and give students on each side a number or letter so there is a student on either side with the same number/letter. </a:t>
            </a:r>
          </a:p>
          <a:p>
            <a:r>
              <a:rPr lang="en-GB" dirty="0" smtClean="0"/>
              <a:t>Ask for the translation of a word or sentence and then shout out a number/letter.</a:t>
            </a:r>
          </a:p>
          <a:p>
            <a:r>
              <a:rPr lang="en-GB" dirty="0" smtClean="0"/>
              <a:t>The first student to shout out correctly wins a point for their team. </a:t>
            </a:r>
          </a:p>
          <a:p>
            <a:endParaRPr lang="en-GB" dirty="0"/>
          </a:p>
        </p:txBody>
      </p:sp>
      <p:sp>
        <p:nvSpPr>
          <p:cNvPr id="4" name="Slide Number Placeholder 3"/>
          <p:cNvSpPr>
            <a:spLocks noGrp="1"/>
          </p:cNvSpPr>
          <p:nvPr>
            <p:ph type="sldNum" sz="quarter" idx="10"/>
          </p:nvPr>
        </p:nvSpPr>
        <p:spPr/>
        <p:txBody>
          <a:bodyPr/>
          <a:lstStyle/>
          <a:p>
            <a:fld id="{69F86A67-F7A9-4712-8EFF-B805900536B5}" type="slidenum">
              <a:rPr lang="en-GB" smtClean="0"/>
              <a:t>11</a:t>
            </a:fld>
            <a:endParaRPr lang="en-GB"/>
          </a:p>
        </p:txBody>
      </p:sp>
    </p:spTree>
    <p:extLst>
      <p:ext uri="{BB962C8B-B14F-4D97-AF65-F5344CB8AC3E}">
        <p14:creationId xmlns:p14="http://schemas.microsoft.com/office/powerpoint/2010/main" val="1745576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9FBBCFB-1271-1942-BE14-B8BB59FDCE52}"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1124073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9FBBCFB-1271-1942-BE14-B8BB59FDCE52}"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317121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9FBBCFB-1271-1942-BE14-B8BB59FDCE52}"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2038110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9FBBCFB-1271-1942-BE14-B8BB59FDCE52}"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3884916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9FBBCFB-1271-1942-BE14-B8BB59FDCE52}" type="datetimeFigureOut">
              <a:rPr lang="en-US" smtClean="0"/>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1254033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9FBBCFB-1271-1942-BE14-B8BB59FDCE52}" type="datetimeFigureOut">
              <a:rPr lang="en-US" smtClean="0"/>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1797357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9FBBCFB-1271-1942-BE14-B8BB59FDCE52}" type="datetimeFigureOut">
              <a:rPr lang="en-US" smtClean="0"/>
              <a:t>3/4/2025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332316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D9FBBCFB-1271-1942-BE14-B8BB59FDCE52}" type="datetimeFigureOut">
              <a:rPr lang="en-US" smtClean="0"/>
              <a:t>3/4/2025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3388488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BBCFB-1271-1942-BE14-B8BB59FDCE52}" type="datetimeFigureOut">
              <a:rPr lang="en-US" smtClean="0"/>
              <a:t>3/4/2025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1785292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9FBBCFB-1271-1942-BE14-B8BB59FDCE52}" type="datetimeFigureOut">
              <a:rPr lang="en-US" smtClean="0"/>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3932445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9FBBCFB-1271-1942-BE14-B8BB59FDCE52}" type="datetimeFigureOut">
              <a:rPr lang="en-US" smtClean="0"/>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4369B-EEB1-094E-B778-2B4568119D53}" type="slidenum">
              <a:rPr lang="en-US" smtClean="0"/>
              <a:t>‹#›</a:t>
            </a:fld>
            <a:endParaRPr lang="en-US"/>
          </a:p>
        </p:txBody>
      </p:sp>
    </p:spTree>
    <p:extLst>
      <p:ext uri="{BB962C8B-B14F-4D97-AF65-F5344CB8AC3E}">
        <p14:creationId xmlns:p14="http://schemas.microsoft.com/office/powerpoint/2010/main" val="3377464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BBCFB-1271-1942-BE14-B8BB59FDCE52}" type="datetimeFigureOut">
              <a:rPr lang="en-US" smtClean="0"/>
              <a:t>3/4/2025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4369B-EEB1-094E-B778-2B4568119D53}" type="slidenum">
              <a:rPr lang="en-US" smtClean="0"/>
              <a:t>‹#›</a:t>
            </a:fld>
            <a:endParaRPr lang="en-US"/>
          </a:p>
        </p:txBody>
      </p:sp>
    </p:spTree>
    <p:extLst>
      <p:ext uri="{BB962C8B-B14F-4D97-AF65-F5344CB8AC3E}">
        <p14:creationId xmlns:p14="http://schemas.microsoft.com/office/powerpoint/2010/main" val="1619070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ordwall.net/resource/3812458"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hyperlink" Target="https://wordwall.net/resource/3812458"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hyperlink" Target="https://wordwall.net/resource/381245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hyperlink" Target="https://wordwall.net/resource/381245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File:Green_tick.svg" TargetMode="External"/><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685800" y="1214905"/>
            <a:ext cx="7772400" cy="2385545"/>
          </a:xfrm>
        </p:spPr>
        <p:txBody>
          <a:bodyPr>
            <a:noAutofit/>
          </a:bodyPr>
          <a:lstStyle/>
          <a:p>
            <a:pPr eaLnBrk="1" hangingPunct="1"/>
            <a:r>
              <a:rPr lang="en-US" sz="9600" dirty="0" err="1" smtClean="0">
                <a:solidFill>
                  <a:srgbClr val="FF0000"/>
                </a:solidFill>
                <a:latin typeface="Calibri"/>
                <a:cs typeface="Calibri"/>
              </a:rPr>
              <a:t>T</a:t>
            </a:r>
            <a:r>
              <a:rPr lang="en-US" sz="9600" dirty="0" err="1" smtClean="0">
                <a:solidFill>
                  <a:srgbClr val="00B050"/>
                </a:solidFill>
                <a:latin typeface="Calibri"/>
                <a:cs typeface="Calibri"/>
              </a:rPr>
              <a:t>r</a:t>
            </a:r>
            <a:r>
              <a:rPr lang="en-US" sz="9600" dirty="0" err="1" smtClean="0">
                <a:solidFill>
                  <a:srgbClr val="FF0000"/>
                </a:solidFill>
                <a:latin typeface="Calibri"/>
                <a:cs typeface="Calibri"/>
              </a:rPr>
              <a:t>y</a:t>
            </a:r>
            <a:r>
              <a:rPr lang="en-US" sz="9600" dirty="0" err="1" smtClean="0">
                <a:solidFill>
                  <a:srgbClr val="00B050"/>
                </a:solidFill>
                <a:latin typeface="Calibri"/>
                <a:cs typeface="Calibri"/>
              </a:rPr>
              <a:t>d</a:t>
            </a:r>
            <a:r>
              <a:rPr lang="en-US" sz="9600" dirty="0" err="1" smtClean="0">
                <a:solidFill>
                  <a:srgbClr val="FF0000"/>
                </a:solidFill>
                <a:latin typeface="Calibri"/>
                <a:cs typeface="Calibri"/>
              </a:rPr>
              <a:t>y</a:t>
            </a:r>
            <a:r>
              <a:rPr lang="en-US" sz="9600" dirty="0" err="1" smtClean="0">
                <a:solidFill>
                  <a:srgbClr val="00B050"/>
                </a:solidFill>
                <a:latin typeface="Calibri"/>
                <a:cs typeface="Calibri"/>
              </a:rPr>
              <a:t>d</a:t>
            </a:r>
            <a:r>
              <a:rPr lang="en-US" sz="9600" dirty="0" err="1" smtClean="0">
                <a:solidFill>
                  <a:srgbClr val="FF0000"/>
                </a:solidFill>
                <a:latin typeface="Calibri"/>
                <a:cs typeface="Calibri"/>
              </a:rPr>
              <a:t>d</a:t>
            </a:r>
            <a:r>
              <a:rPr lang="en-US" sz="9600" dirty="0" smtClean="0">
                <a:solidFill>
                  <a:srgbClr val="FF0000"/>
                </a:solidFill>
                <a:latin typeface="Calibri"/>
                <a:cs typeface="Calibri"/>
              </a:rPr>
              <a:t> </a:t>
            </a:r>
            <a:r>
              <a:rPr lang="en-US" sz="9600" dirty="0">
                <a:latin typeface="Calibri" charset="0"/>
                <a:cs typeface="Calibri"/>
              </a:rPr>
              <a:t/>
            </a:r>
            <a:br>
              <a:rPr lang="en-US" sz="9600" dirty="0">
                <a:latin typeface="Calibri" charset="0"/>
                <a:cs typeface="Calibri"/>
              </a:rPr>
            </a:br>
            <a:r>
              <a:rPr lang="en-US" sz="9600" dirty="0" smtClean="0">
                <a:solidFill>
                  <a:srgbClr val="00B050"/>
                </a:solidFill>
                <a:latin typeface="Calibri"/>
                <a:cs typeface="Calibri"/>
              </a:rPr>
              <a:t>P</a:t>
            </a:r>
            <a:r>
              <a:rPr lang="en-US" sz="9600" dirty="0" smtClean="0">
                <a:solidFill>
                  <a:srgbClr val="FF0000"/>
                </a:solidFill>
                <a:latin typeface="Calibri"/>
                <a:cs typeface="Calibri"/>
              </a:rPr>
              <a:t>e</a:t>
            </a:r>
            <a:r>
              <a:rPr lang="en-US" sz="9600" dirty="0" smtClean="0">
                <a:solidFill>
                  <a:srgbClr val="00B050"/>
                </a:solidFill>
                <a:latin typeface="Calibri"/>
                <a:cs typeface="Calibri"/>
              </a:rPr>
              <a:t>r</a:t>
            </a:r>
            <a:r>
              <a:rPr lang="en-US" sz="9600" dirty="0" smtClean="0">
                <a:solidFill>
                  <a:srgbClr val="FF0000"/>
                </a:solidFill>
                <a:latin typeface="Calibri"/>
                <a:cs typeface="Calibri"/>
              </a:rPr>
              <a:t>s</a:t>
            </a:r>
            <a:r>
              <a:rPr lang="en-US" sz="9600" dirty="0" smtClean="0">
                <a:solidFill>
                  <a:srgbClr val="00B050"/>
                </a:solidFill>
                <a:latin typeface="Calibri"/>
                <a:cs typeface="Calibri"/>
              </a:rPr>
              <a:t>o</a:t>
            </a:r>
            <a:r>
              <a:rPr lang="en-US" sz="9600" dirty="0" smtClean="0">
                <a:solidFill>
                  <a:srgbClr val="FF0000"/>
                </a:solidFill>
                <a:latin typeface="Calibri"/>
                <a:cs typeface="Calibri"/>
              </a:rPr>
              <a:t>n</a:t>
            </a:r>
            <a:endParaRPr lang="en-US" sz="9600" dirty="0">
              <a:latin typeface="Calibri"/>
              <a:cs typeface="Calibri"/>
            </a:endParaRPr>
          </a:p>
        </p:txBody>
      </p:sp>
      <p:sp>
        <p:nvSpPr>
          <p:cNvPr id="3" name="Subtitle 2"/>
          <p:cNvSpPr>
            <a:spLocks noGrp="1"/>
          </p:cNvSpPr>
          <p:nvPr>
            <p:ph type="subTitle" idx="1"/>
          </p:nvPr>
        </p:nvSpPr>
        <p:spPr>
          <a:xfrm>
            <a:off x="1371600" y="4601938"/>
            <a:ext cx="6400800" cy="1036862"/>
          </a:xfrm>
        </p:spPr>
        <p:txBody>
          <a:bodyPr rtlCol="0">
            <a:normAutofit/>
          </a:bodyPr>
          <a:lstStyle/>
          <a:p>
            <a:pPr eaLnBrk="1" fontAlgn="auto" hangingPunct="1">
              <a:spcAft>
                <a:spcPts val="0"/>
              </a:spcAft>
              <a:buFont typeface="Arial"/>
              <a:buNone/>
              <a:defRPr/>
            </a:pPr>
            <a:endParaRPr lang="en-US">
              <a:ea typeface="+mn-ea"/>
              <a:cs typeface="+mn-cs"/>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43376" y="4601938"/>
            <a:ext cx="1954428" cy="20737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589722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0EA1D-26DC-4673-ACCF-C5F95136B495}"/>
              </a:ext>
            </a:extLst>
          </p:cNvPr>
          <p:cNvSpPr>
            <a:spLocks noGrp="1"/>
          </p:cNvSpPr>
          <p:nvPr>
            <p:ph type="title"/>
          </p:nvPr>
        </p:nvSpPr>
        <p:spPr/>
        <p:txBody>
          <a:bodyPr/>
          <a:lstStyle/>
          <a:p>
            <a:r>
              <a:rPr lang="en-GB" b="1" dirty="0" smtClean="0">
                <a:solidFill>
                  <a:srgbClr val="00B050"/>
                </a:solidFill>
              </a:rPr>
              <a:t>GÊM: First Letter Oral Translation</a:t>
            </a:r>
            <a:endParaRPr lang="en-GB" b="1" dirty="0">
              <a:solidFill>
                <a:srgbClr val="00B050"/>
              </a:solidFill>
            </a:endParaRPr>
          </a:p>
        </p:txBody>
      </p:sp>
      <p:sp>
        <p:nvSpPr>
          <p:cNvPr id="3" name="Content Placeholder 2">
            <a:extLst>
              <a:ext uri="{FF2B5EF4-FFF2-40B4-BE49-F238E27FC236}">
                <a16:creationId xmlns:a16="http://schemas.microsoft.com/office/drawing/2014/main" id="{ACECF4F0-1C1C-4174-9D92-722BC13BDCB4}"/>
              </a:ext>
            </a:extLst>
          </p:cNvPr>
          <p:cNvSpPr>
            <a:spLocks noGrp="1"/>
          </p:cNvSpPr>
          <p:nvPr>
            <p:ph idx="1"/>
          </p:nvPr>
        </p:nvSpPr>
        <p:spPr/>
        <p:txBody>
          <a:bodyPr/>
          <a:lstStyle/>
          <a:p>
            <a:pPr marL="0" indent="0" algn="ctr">
              <a:buNone/>
            </a:pPr>
            <a:endParaRPr lang="en-GB" b="1" dirty="0">
              <a:solidFill>
                <a:srgbClr val="7030A0"/>
              </a:solidFill>
            </a:endParaRPr>
          </a:p>
          <a:p>
            <a:pPr marL="0" indent="0" algn="ctr">
              <a:buNone/>
            </a:pPr>
            <a:endParaRPr lang="en-GB" b="1" dirty="0">
              <a:solidFill>
                <a:srgbClr val="7030A0"/>
              </a:solidFill>
            </a:endParaRPr>
          </a:p>
          <a:p>
            <a:pPr marL="0" indent="0" algn="ctr">
              <a:buNone/>
            </a:pPr>
            <a:endParaRPr lang="en-GB" dirty="0">
              <a:hlinkClick r:id="rId3"/>
            </a:endParaRPr>
          </a:p>
          <a:p>
            <a:pPr marL="0" indent="0" algn="ctr">
              <a:buNone/>
            </a:pPr>
            <a:endParaRPr lang="en-GB" dirty="0"/>
          </a:p>
          <a:p>
            <a:pPr marL="0" indent="0" algn="ctr">
              <a:buNone/>
            </a:pPr>
            <a:endParaRPr lang="en-GB" dirty="0"/>
          </a:p>
        </p:txBody>
      </p:sp>
      <p:pic>
        <p:nvPicPr>
          <p:cNvPr id="5122" name="Picture 2" descr="63,100+ Person With Thought Bubble Stock Illustrations, Royalty-Free Vector  Graphics &amp; Clip Art - iStock | Vector person with thought bubble, Person  with thought bubble icon, Business person with thought bubb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9356" y="1456505"/>
            <a:ext cx="3885287" cy="4813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7659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0EA1D-26DC-4673-ACCF-C5F95136B495}"/>
              </a:ext>
            </a:extLst>
          </p:cNvPr>
          <p:cNvSpPr>
            <a:spLocks noGrp="1"/>
          </p:cNvSpPr>
          <p:nvPr>
            <p:ph type="title"/>
          </p:nvPr>
        </p:nvSpPr>
        <p:spPr/>
        <p:txBody>
          <a:bodyPr/>
          <a:lstStyle/>
          <a:p>
            <a:r>
              <a:rPr lang="en-GB" b="1" dirty="0" smtClean="0">
                <a:solidFill>
                  <a:srgbClr val="00B050"/>
                </a:solidFill>
              </a:rPr>
              <a:t>GÊM: Bob Up</a:t>
            </a:r>
            <a:endParaRPr lang="en-GB" b="1" dirty="0">
              <a:solidFill>
                <a:srgbClr val="00B050"/>
              </a:solidFill>
            </a:endParaRPr>
          </a:p>
        </p:txBody>
      </p:sp>
      <p:sp>
        <p:nvSpPr>
          <p:cNvPr id="3" name="Content Placeholder 2">
            <a:extLst>
              <a:ext uri="{FF2B5EF4-FFF2-40B4-BE49-F238E27FC236}">
                <a16:creationId xmlns:a16="http://schemas.microsoft.com/office/drawing/2014/main" id="{ACECF4F0-1C1C-4174-9D92-722BC13BDCB4}"/>
              </a:ext>
            </a:extLst>
          </p:cNvPr>
          <p:cNvSpPr>
            <a:spLocks noGrp="1"/>
          </p:cNvSpPr>
          <p:nvPr>
            <p:ph idx="1"/>
          </p:nvPr>
        </p:nvSpPr>
        <p:spPr/>
        <p:txBody>
          <a:bodyPr/>
          <a:lstStyle/>
          <a:p>
            <a:pPr marL="0" indent="0" algn="ctr">
              <a:buNone/>
            </a:pPr>
            <a:endParaRPr lang="en-GB" b="1" dirty="0">
              <a:solidFill>
                <a:srgbClr val="7030A0"/>
              </a:solidFill>
            </a:endParaRPr>
          </a:p>
          <a:p>
            <a:pPr marL="0" indent="0" algn="ctr">
              <a:buNone/>
            </a:pPr>
            <a:endParaRPr lang="en-GB" b="1" dirty="0">
              <a:solidFill>
                <a:srgbClr val="7030A0"/>
              </a:solidFill>
            </a:endParaRPr>
          </a:p>
          <a:p>
            <a:pPr marL="0" indent="0" algn="ctr">
              <a:buNone/>
            </a:pPr>
            <a:endParaRPr lang="en-GB" dirty="0">
              <a:hlinkClick r:id="rId3"/>
            </a:endParaRPr>
          </a:p>
          <a:p>
            <a:pPr marL="0" indent="0" algn="ctr">
              <a:buNone/>
            </a:pPr>
            <a:endParaRPr lang="en-GB" dirty="0"/>
          </a:p>
          <a:p>
            <a:pPr marL="0" indent="0" algn="ctr">
              <a:buNone/>
            </a:pPr>
            <a:endParaRPr lang="en-GB" dirty="0"/>
          </a:p>
        </p:txBody>
      </p:sp>
      <p:pic>
        <p:nvPicPr>
          <p:cNvPr id="6148" name="Picture 4" descr="Icon illustration showing two people chatting with speech bubbles above  them | Premium AI-generated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9438" y="1417638"/>
            <a:ext cx="4865124" cy="48651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7218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685800" y="1214905"/>
            <a:ext cx="7772400" cy="2385545"/>
          </a:xfrm>
        </p:spPr>
        <p:txBody>
          <a:bodyPr>
            <a:normAutofit fontScale="90000"/>
          </a:bodyPr>
          <a:lstStyle/>
          <a:p>
            <a:pPr eaLnBrk="1" hangingPunct="1"/>
            <a:r>
              <a:rPr lang="en-US" sz="7200" dirty="0" smtClean="0">
                <a:solidFill>
                  <a:srgbClr val="FF0000"/>
                </a:solidFill>
                <a:latin typeface="Calibri" charset="0"/>
              </a:rPr>
              <a:t> </a:t>
            </a:r>
            <a:r>
              <a:rPr lang="en-US" sz="7200" dirty="0">
                <a:solidFill>
                  <a:srgbClr val="FF0000"/>
                </a:solidFill>
                <a:latin typeface="Calibri" charset="0"/>
              </a:rPr>
              <a:t/>
            </a:r>
            <a:br>
              <a:rPr lang="en-US" sz="7200" dirty="0">
                <a:solidFill>
                  <a:srgbClr val="FF0000"/>
                </a:solidFill>
                <a:latin typeface="Calibri" charset="0"/>
              </a:rPr>
            </a:br>
            <a:r>
              <a:rPr lang="en-US" sz="7200" dirty="0">
                <a:solidFill>
                  <a:srgbClr val="FF0000"/>
                </a:solidFill>
                <a:latin typeface="Calibri" charset="0"/>
              </a:rPr>
              <a:t> </a:t>
            </a:r>
            <a:r>
              <a:rPr lang="en-US" sz="7200" dirty="0" err="1" smtClean="0">
                <a:solidFill>
                  <a:srgbClr val="FF0000"/>
                </a:solidFill>
                <a:latin typeface="Calibri" charset="0"/>
              </a:rPr>
              <a:t>Chwarae</a:t>
            </a:r>
            <a:r>
              <a:rPr lang="en-US" sz="7200" dirty="0">
                <a:solidFill>
                  <a:srgbClr val="000000"/>
                </a:solidFill>
                <a:latin typeface="Calibri" charset="0"/>
              </a:rPr>
              <a:t/>
            </a:r>
            <a:br>
              <a:rPr lang="en-US" sz="7200" dirty="0">
                <a:solidFill>
                  <a:srgbClr val="000000"/>
                </a:solidFill>
                <a:latin typeface="Calibri" charset="0"/>
              </a:rPr>
            </a:br>
            <a:r>
              <a:rPr lang="en-US" sz="3200" dirty="0" smtClean="0">
                <a:solidFill>
                  <a:srgbClr val="000000"/>
                </a:solidFill>
                <a:latin typeface="Calibri" charset="0"/>
              </a:rPr>
              <a:t>Playing</a:t>
            </a:r>
            <a:endParaRPr lang="en-US" sz="7200" dirty="0">
              <a:latin typeface="Calibri" charset="0"/>
            </a:endParaRPr>
          </a:p>
        </p:txBody>
      </p:sp>
      <p:sp>
        <p:nvSpPr>
          <p:cNvPr id="3" name="Subtitle 2"/>
          <p:cNvSpPr>
            <a:spLocks noGrp="1"/>
          </p:cNvSpPr>
          <p:nvPr>
            <p:ph type="subTitle" idx="1"/>
          </p:nvPr>
        </p:nvSpPr>
        <p:spPr>
          <a:xfrm>
            <a:off x="1371600" y="4601938"/>
            <a:ext cx="6400800" cy="1036862"/>
          </a:xfrm>
        </p:spPr>
        <p:txBody>
          <a:bodyPr rtlCol="0">
            <a:normAutofit/>
          </a:bodyPr>
          <a:lstStyle/>
          <a:p>
            <a:pPr eaLnBrk="1" fontAlgn="auto" hangingPunct="1">
              <a:spcAft>
                <a:spcPts val="0"/>
              </a:spcAft>
              <a:buFont typeface="Arial"/>
              <a:buNone/>
              <a:defRPr/>
            </a:pPr>
            <a:endParaRPr lang="en-US">
              <a:ea typeface="+mn-ea"/>
              <a:cs typeface="+mn-cs"/>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43376" y="4601938"/>
            <a:ext cx="1954428" cy="20737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ular Callout 4"/>
          <p:cNvSpPr/>
          <p:nvPr/>
        </p:nvSpPr>
        <p:spPr>
          <a:xfrm>
            <a:off x="1515863" y="913210"/>
            <a:ext cx="6418689" cy="3688728"/>
          </a:xfrm>
          <a:prstGeom prst="wedgeRectCallout">
            <a:avLst>
              <a:gd name="adj1" fmla="val -42176"/>
              <a:gd name="adj2" fmla="val 80259"/>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0341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840F-5287-4BF8-86E3-4BD8896495E4}"/>
              </a:ext>
            </a:extLst>
          </p:cNvPr>
          <p:cNvSpPr>
            <a:spLocks noGrp="1"/>
          </p:cNvSpPr>
          <p:nvPr>
            <p:ph type="ctrTitle"/>
          </p:nvPr>
        </p:nvSpPr>
        <p:spPr>
          <a:xfrm>
            <a:off x="685800" y="333255"/>
            <a:ext cx="7772400" cy="1470025"/>
          </a:xfrm>
        </p:spPr>
        <p:txBody>
          <a:bodyPr/>
          <a:lstStyle/>
          <a:p>
            <a:r>
              <a:rPr lang="en-US" b="1" dirty="0">
                <a:solidFill>
                  <a:srgbClr val="00B050"/>
                </a:solidFill>
                <a:ea typeface="+mj-lt"/>
                <a:cs typeface="+mj-lt"/>
              </a:rPr>
              <a:t>BERF: </a:t>
            </a:r>
            <a:r>
              <a:rPr lang="en-US" b="1" dirty="0" smtClean="0">
                <a:solidFill>
                  <a:srgbClr val="00B050"/>
                </a:solidFill>
                <a:ea typeface="+mj-lt"/>
                <a:cs typeface="+mj-lt"/>
              </a:rPr>
              <a:t>CHWARAE</a:t>
            </a:r>
            <a:endParaRPr lang="en-US" b="1" dirty="0">
              <a:solidFill>
                <a:srgbClr val="00B050"/>
              </a:solidFill>
            </a:endParaRPr>
          </a:p>
        </p:txBody>
      </p:sp>
      <p:sp>
        <p:nvSpPr>
          <p:cNvPr id="3" name="Subtitle 2">
            <a:extLst>
              <a:ext uri="{FF2B5EF4-FFF2-40B4-BE49-F238E27FC236}">
                <a16:creationId xmlns:a16="http://schemas.microsoft.com/office/drawing/2014/main" id="{5B9D5B56-B6D5-459D-A436-45910511052B}"/>
              </a:ext>
            </a:extLst>
          </p:cNvPr>
          <p:cNvSpPr>
            <a:spLocks noGrp="1"/>
          </p:cNvSpPr>
          <p:nvPr>
            <p:ph type="subTitle" idx="1"/>
          </p:nvPr>
        </p:nvSpPr>
        <p:spPr>
          <a:xfrm>
            <a:off x="373626" y="1535134"/>
            <a:ext cx="4483509" cy="5274589"/>
          </a:xfrm>
        </p:spPr>
        <p:txBody>
          <a:bodyPr vert="horz" lIns="91440" tIns="45720" rIns="91440" bIns="45720" rtlCol="0" anchor="t">
            <a:normAutofit fontScale="40000" lnSpcReduction="20000"/>
          </a:bodyPr>
          <a:lstStyle/>
          <a:p>
            <a:r>
              <a:rPr lang="en-GB" b="1" dirty="0"/>
              <a:t> </a:t>
            </a:r>
            <a:endParaRPr lang="en-GB" sz="6400" b="1" dirty="0">
              <a:solidFill>
                <a:srgbClr val="00B050"/>
              </a:solidFill>
            </a:endParaRPr>
          </a:p>
          <a:p>
            <a:r>
              <a:rPr lang="en-GB" sz="6400" dirty="0" smtClean="0">
                <a:solidFill>
                  <a:srgbClr val="FF0000"/>
                </a:solidFill>
              </a:rPr>
              <a:t>Mae</a:t>
            </a:r>
            <a:r>
              <a:rPr lang="en-GB" sz="6400" dirty="0" smtClean="0">
                <a:solidFill>
                  <a:srgbClr val="7030A0"/>
                </a:solidFill>
              </a:rPr>
              <a:t> </a:t>
            </a:r>
            <a:r>
              <a:rPr lang="en-GB" sz="6400" b="1" dirty="0" err="1" smtClean="0">
                <a:solidFill>
                  <a:srgbClr val="7030A0"/>
                </a:solidFill>
              </a:rPr>
              <a:t>e’n</a:t>
            </a:r>
            <a:r>
              <a:rPr lang="en-GB" sz="6400" dirty="0" smtClean="0">
                <a:solidFill>
                  <a:srgbClr val="7030A0"/>
                </a:solidFill>
              </a:rPr>
              <a:t> </a:t>
            </a:r>
            <a:r>
              <a:rPr lang="en-GB" sz="6400" dirty="0" smtClean="0">
                <a:solidFill>
                  <a:srgbClr val="FF0000"/>
                </a:solidFill>
              </a:rPr>
              <a:t>…..      Mae </a:t>
            </a:r>
            <a:r>
              <a:rPr lang="en-GB" sz="6400" b="1" dirty="0" err="1" smtClean="0">
                <a:solidFill>
                  <a:srgbClr val="7030A0"/>
                </a:solidFill>
              </a:rPr>
              <a:t>hi’n</a:t>
            </a:r>
            <a:r>
              <a:rPr lang="en-GB" sz="6400" b="1" dirty="0" smtClean="0">
                <a:solidFill>
                  <a:srgbClr val="FF0000"/>
                </a:solidFill>
              </a:rPr>
              <a:t> </a:t>
            </a:r>
            <a:r>
              <a:rPr lang="en-GB" sz="6400" dirty="0" smtClean="0">
                <a:solidFill>
                  <a:srgbClr val="FF0000"/>
                </a:solidFill>
              </a:rPr>
              <a:t>….. Mae </a:t>
            </a:r>
            <a:r>
              <a:rPr lang="en-GB" sz="6400" b="1" dirty="0" smtClean="0">
                <a:solidFill>
                  <a:srgbClr val="7030A0"/>
                </a:solidFill>
              </a:rPr>
              <a:t>Bob </a:t>
            </a:r>
            <a:r>
              <a:rPr lang="en-GB" sz="6400" b="1" dirty="0" err="1" smtClean="0">
                <a:solidFill>
                  <a:srgbClr val="7030A0"/>
                </a:solidFill>
              </a:rPr>
              <a:t>yn</a:t>
            </a:r>
            <a:r>
              <a:rPr lang="en-GB" sz="6400" b="1" dirty="0" smtClean="0">
                <a:solidFill>
                  <a:srgbClr val="7030A0"/>
                </a:solidFill>
              </a:rPr>
              <a:t> </a:t>
            </a:r>
            <a:r>
              <a:rPr lang="en-GB" sz="6400" dirty="0" smtClean="0">
                <a:solidFill>
                  <a:srgbClr val="FF0000"/>
                </a:solidFill>
              </a:rPr>
              <a:t>….</a:t>
            </a:r>
          </a:p>
          <a:p>
            <a:endParaRPr lang="en-GB" sz="6400" dirty="0" smtClean="0">
              <a:solidFill>
                <a:srgbClr val="FF0000"/>
              </a:solidFill>
            </a:endParaRPr>
          </a:p>
          <a:p>
            <a:r>
              <a:rPr lang="en-GB" sz="6400" dirty="0" err="1" smtClean="0">
                <a:solidFill>
                  <a:srgbClr val="FF0000"/>
                </a:solidFill>
              </a:rPr>
              <a:t>hoffi</a:t>
            </a:r>
            <a:r>
              <a:rPr lang="en-GB" sz="6400" dirty="0" smtClean="0">
                <a:solidFill>
                  <a:srgbClr val="FF0000"/>
                </a:solidFill>
              </a:rPr>
              <a:t> </a:t>
            </a:r>
            <a:r>
              <a:rPr lang="en-GB" sz="6400" dirty="0" err="1" smtClean="0">
                <a:solidFill>
                  <a:srgbClr val="FF0000"/>
                </a:solidFill>
              </a:rPr>
              <a:t>chwarae</a:t>
            </a:r>
            <a:r>
              <a:rPr lang="en-GB" sz="6400" dirty="0" smtClean="0">
                <a:solidFill>
                  <a:srgbClr val="FF0000"/>
                </a:solidFill>
              </a:rPr>
              <a:t>…</a:t>
            </a:r>
            <a:endParaRPr lang="en-GB" sz="6400" dirty="0">
              <a:solidFill>
                <a:srgbClr val="FF0000"/>
              </a:solidFill>
            </a:endParaRPr>
          </a:p>
          <a:p>
            <a:r>
              <a:rPr lang="en-GB" sz="6400" dirty="0" smtClean="0">
                <a:solidFill>
                  <a:schemeClr val="tx1"/>
                </a:solidFill>
              </a:rPr>
              <a:t>likes</a:t>
            </a:r>
            <a:r>
              <a:rPr lang="en-GB" sz="6400" dirty="0" smtClean="0">
                <a:solidFill>
                  <a:schemeClr val="tx1"/>
                </a:solidFill>
              </a:rPr>
              <a:t> </a:t>
            </a:r>
            <a:r>
              <a:rPr lang="en-GB" sz="6400" dirty="0" smtClean="0">
                <a:solidFill>
                  <a:schemeClr val="tx1"/>
                </a:solidFill>
              </a:rPr>
              <a:t>playing</a:t>
            </a:r>
            <a:r>
              <a:rPr lang="en-GB" sz="6400" dirty="0" smtClean="0">
                <a:solidFill>
                  <a:schemeClr val="tx1"/>
                </a:solidFill>
              </a:rPr>
              <a:t> </a:t>
            </a:r>
            <a:r>
              <a:rPr lang="en-GB" sz="6400" dirty="0">
                <a:solidFill>
                  <a:schemeClr val="tx1"/>
                </a:solidFill>
              </a:rPr>
              <a:t>…</a:t>
            </a:r>
          </a:p>
          <a:p>
            <a:r>
              <a:rPr lang="en-GB" sz="6400" dirty="0">
                <a:solidFill>
                  <a:srgbClr val="FF0000"/>
                </a:solidFill>
              </a:rPr>
              <a:t> </a:t>
            </a:r>
          </a:p>
          <a:p>
            <a:r>
              <a:rPr lang="en-GB" sz="6400" dirty="0" err="1" smtClean="0">
                <a:solidFill>
                  <a:srgbClr val="FF0000"/>
                </a:solidFill>
              </a:rPr>
              <a:t>mwynhau</a:t>
            </a:r>
            <a:r>
              <a:rPr lang="en-GB" sz="6400" dirty="0" smtClean="0">
                <a:solidFill>
                  <a:srgbClr val="FF0000"/>
                </a:solidFill>
              </a:rPr>
              <a:t> </a:t>
            </a:r>
            <a:r>
              <a:rPr lang="en-GB" sz="6400" dirty="0" err="1" smtClean="0">
                <a:solidFill>
                  <a:srgbClr val="FF0000"/>
                </a:solidFill>
              </a:rPr>
              <a:t>chwarae</a:t>
            </a:r>
            <a:r>
              <a:rPr lang="en-GB" sz="6400" dirty="0" smtClean="0">
                <a:solidFill>
                  <a:srgbClr val="FF0000"/>
                </a:solidFill>
              </a:rPr>
              <a:t> </a:t>
            </a:r>
            <a:r>
              <a:rPr lang="en-GB" sz="6400" dirty="0">
                <a:solidFill>
                  <a:srgbClr val="FF0000"/>
                </a:solidFill>
              </a:rPr>
              <a:t>…</a:t>
            </a:r>
          </a:p>
          <a:p>
            <a:r>
              <a:rPr lang="en-GB" sz="6400" dirty="0" smtClean="0">
                <a:solidFill>
                  <a:schemeClr val="tx1"/>
                </a:solidFill>
              </a:rPr>
              <a:t>enjoy playing </a:t>
            </a:r>
            <a:r>
              <a:rPr lang="en-GB" sz="6400" dirty="0">
                <a:solidFill>
                  <a:schemeClr val="tx1"/>
                </a:solidFill>
              </a:rPr>
              <a:t>…</a:t>
            </a:r>
          </a:p>
          <a:p>
            <a:r>
              <a:rPr lang="en-GB" sz="6400" dirty="0">
                <a:solidFill>
                  <a:srgbClr val="FF0000"/>
                </a:solidFill>
              </a:rPr>
              <a:t> </a:t>
            </a:r>
            <a:r>
              <a:rPr lang="en-GB" sz="6400" dirty="0">
                <a:solidFill>
                  <a:schemeClr val="tx1"/>
                </a:solidFill>
              </a:rPr>
              <a:t> </a:t>
            </a:r>
          </a:p>
          <a:p>
            <a:r>
              <a:rPr lang="en-GB" sz="6400" dirty="0" err="1" smtClean="0">
                <a:solidFill>
                  <a:srgbClr val="FF0000"/>
                </a:solidFill>
              </a:rPr>
              <a:t>dwlu</a:t>
            </a:r>
            <a:r>
              <a:rPr lang="en-GB" sz="6400" dirty="0" smtClean="0">
                <a:solidFill>
                  <a:srgbClr val="FF0000"/>
                </a:solidFill>
              </a:rPr>
              <a:t> </a:t>
            </a:r>
            <a:r>
              <a:rPr lang="en-GB" sz="6400" dirty="0" err="1">
                <a:solidFill>
                  <a:srgbClr val="FF0000"/>
                </a:solidFill>
              </a:rPr>
              <a:t>ar</a:t>
            </a:r>
            <a:r>
              <a:rPr lang="en-GB" sz="6400" dirty="0">
                <a:solidFill>
                  <a:srgbClr val="FF0000"/>
                </a:solidFill>
              </a:rPr>
              <a:t> </a:t>
            </a:r>
            <a:r>
              <a:rPr lang="en-GB" sz="6400" dirty="0" err="1" smtClean="0">
                <a:solidFill>
                  <a:srgbClr val="FF0000"/>
                </a:solidFill>
              </a:rPr>
              <a:t>chwarae</a:t>
            </a:r>
            <a:r>
              <a:rPr lang="en-GB" sz="6400" dirty="0" smtClean="0">
                <a:solidFill>
                  <a:srgbClr val="FF0000"/>
                </a:solidFill>
              </a:rPr>
              <a:t>…</a:t>
            </a:r>
            <a:endParaRPr lang="en-GB" sz="6400" dirty="0">
              <a:solidFill>
                <a:srgbClr val="FF0000"/>
              </a:solidFill>
            </a:endParaRPr>
          </a:p>
          <a:p>
            <a:r>
              <a:rPr lang="en-GB" sz="6400" dirty="0" smtClean="0">
                <a:solidFill>
                  <a:schemeClr val="tx1"/>
                </a:solidFill>
              </a:rPr>
              <a:t>adores </a:t>
            </a:r>
            <a:r>
              <a:rPr lang="en-GB" sz="6400" dirty="0" smtClean="0">
                <a:solidFill>
                  <a:schemeClr val="tx1"/>
                </a:solidFill>
              </a:rPr>
              <a:t>playi</a:t>
            </a:r>
            <a:r>
              <a:rPr lang="en-GB" sz="6400" dirty="0" smtClean="0">
                <a:solidFill>
                  <a:schemeClr val="tx1"/>
                </a:solidFill>
              </a:rPr>
              <a:t>ng </a:t>
            </a:r>
            <a:r>
              <a:rPr lang="en-GB" sz="6400" dirty="0">
                <a:solidFill>
                  <a:schemeClr val="tx1"/>
                </a:solidFill>
              </a:rPr>
              <a:t>…</a:t>
            </a:r>
          </a:p>
          <a:p>
            <a:r>
              <a:rPr lang="en-GB" sz="6400" dirty="0">
                <a:solidFill>
                  <a:schemeClr val="tx1"/>
                </a:solidFill>
              </a:rPr>
              <a:t> </a:t>
            </a:r>
          </a:p>
          <a:p>
            <a:endParaRPr lang="en-US" sz="6400" dirty="0">
              <a:solidFill>
                <a:schemeClr val="tx1"/>
              </a:solidFill>
              <a:cs typeface="Calibri"/>
            </a:endParaRPr>
          </a:p>
          <a:p>
            <a:endParaRPr lang="en-US" sz="6400" dirty="0">
              <a:cs typeface="Calibri"/>
            </a:endParaRPr>
          </a:p>
          <a:p>
            <a:endParaRPr lang="en-US" sz="6400" dirty="0">
              <a:cs typeface="Calibri"/>
            </a:endParaRPr>
          </a:p>
          <a:p>
            <a:endParaRPr lang="en-US" dirty="0"/>
          </a:p>
          <a:p>
            <a:endParaRPr lang="en-US" dirty="0">
              <a:cs typeface="Calibri"/>
            </a:endParaRPr>
          </a:p>
        </p:txBody>
      </p:sp>
      <p:sp>
        <p:nvSpPr>
          <p:cNvPr id="4" name="Subtitle 2">
            <a:extLst>
              <a:ext uri="{FF2B5EF4-FFF2-40B4-BE49-F238E27FC236}">
                <a16:creationId xmlns:a16="http://schemas.microsoft.com/office/drawing/2014/main" id="{5B9D5B56-B6D5-459D-A436-45910511052B}"/>
              </a:ext>
            </a:extLst>
          </p:cNvPr>
          <p:cNvSpPr txBox="1">
            <a:spLocks/>
          </p:cNvSpPr>
          <p:nvPr/>
        </p:nvSpPr>
        <p:spPr>
          <a:xfrm>
            <a:off x="4753897" y="1583411"/>
            <a:ext cx="4483509" cy="5274589"/>
          </a:xfrm>
          <a:prstGeom prst="rect">
            <a:avLst/>
          </a:prstGeom>
        </p:spPr>
        <p:txBody>
          <a:bodyPr vert="horz" lIns="91440" tIns="45720" rIns="91440" bIns="45720" rtlCol="0" anchor="t">
            <a:normAutofit fontScale="47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GB" b="1" dirty="0" smtClean="0"/>
              <a:t> </a:t>
            </a:r>
            <a:endParaRPr lang="en-GB" sz="6400" b="1" dirty="0" smtClean="0">
              <a:solidFill>
                <a:srgbClr val="00B050"/>
              </a:solidFill>
            </a:endParaRPr>
          </a:p>
          <a:p>
            <a:endParaRPr lang="en-GB" sz="6400" dirty="0" smtClean="0">
              <a:solidFill>
                <a:srgbClr val="FF0000"/>
              </a:solidFill>
            </a:endParaRPr>
          </a:p>
          <a:p>
            <a:r>
              <a:rPr lang="en-GB" sz="6400" dirty="0" err="1" smtClean="0">
                <a:solidFill>
                  <a:srgbClr val="FF0000"/>
                </a:solidFill>
              </a:rPr>
              <a:t>Dydy</a:t>
            </a:r>
            <a:r>
              <a:rPr lang="en-GB" sz="6400" dirty="0" smtClean="0">
                <a:solidFill>
                  <a:srgbClr val="FF0000"/>
                </a:solidFill>
              </a:rPr>
              <a:t> </a:t>
            </a:r>
            <a:r>
              <a:rPr lang="en-GB" sz="6400" b="1" dirty="0" smtClean="0">
                <a:solidFill>
                  <a:srgbClr val="7030A0"/>
                </a:solidFill>
              </a:rPr>
              <a:t>e/hi/Bob</a:t>
            </a:r>
            <a:r>
              <a:rPr lang="en-GB" sz="6400" dirty="0" smtClean="0">
                <a:solidFill>
                  <a:srgbClr val="FF0000"/>
                </a:solidFill>
              </a:rPr>
              <a:t> </a:t>
            </a:r>
            <a:r>
              <a:rPr lang="en-GB" sz="6400" dirty="0" err="1" smtClean="0">
                <a:solidFill>
                  <a:srgbClr val="FF0000"/>
                </a:solidFill>
              </a:rPr>
              <a:t>ddim</a:t>
            </a:r>
            <a:r>
              <a:rPr lang="en-GB" sz="6400" dirty="0" smtClean="0">
                <a:solidFill>
                  <a:srgbClr val="FF0000"/>
                </a:solidFill>
              </a:rPr>
              <a:t> </a:t>
            </a:r>
            <a:r>
              <a:rPr lang="en-GB" sz="6400" dirty="0" err="1" smtClean="0">
                <a:solidFill>
                  <a:srgbClr val="FF0000"/>
                </a:solidFill>
              </a:rPr>
              <a:t>yn</a:t>
            </a:r>
            <a:r>
              <a:rPr lang="en-GB" sz="6400" dirty="0" smtClean="0">
                <a:solidFill>
                  <a:srgbClr val="FF0000"/>
                </a:solidFill>
              </a:rPr>
              <a:t> </a:t>
            </a:r>
            <a:r>
              <a:rPr lang="en-GB" sz="6400" dirty="0" err="1" smtClean="0">
                <a:solidFill>
                  <a:srgbClr val="FF0000"/>
                </a:solidFill>
              </a:rPr>
              <a:t>hoffi</a:t>
            </a:r>
            <a:r>
              <a:rPr lang="en-GB" sz="6400" dirty="0" smtClean="0">
                <a:solidFill>
                  <a:srgbClr val="FF0000"/>
                </a:solidFill>
              </a:rPr>
              <a:t> </a:t>
            </a:r>
            <a:r>
              <a:rPr lang="en-GB" sz="6400" dirty="0" err="1" smtClean="0">
                <a:solidFill>
                  <a:srgbClr val="FF0000"/>
                </a:solidFill>
              </a:rPr>
              <a:t>chwarae</a:t>
            </a:r>
            <a:r>
              <a:rPr lang="en-GB" sz="6400" dirty="0" smtClean="0">
                <a:solidFill>
                  <a:srgbClr val="FF0000"/>
                </a:solidFill>
              </a:rPr>
              <a:t>…</a:t>
            </a:r>
          </a:p>
          <a:p>
            <a:r>
              <a:rPr lang="en-GB" sz="6400" dirty="0" smtClean="0">
                <a:solidFill>
                  <a:schemeClr val="tx1"/>
                </a:solidFill>
              </a:rPr>
              <a:t>likes playing …</a:t>
            </a:r>
          </a:p>
          <a:p>
            <a:endParaRPr lang="en-GB" sz="6400" dirty="0">
              <a:solidFill>
                <a:schemeClr val="tx1"/>
              </a:solidFill>
            </a:endParaRPr>
          </a:p>
          <a:p>
            <a:r>
              <a:rPr lang="en-GB" sz="6400" dirty="0" err="1">
                <a:solidFill>
                  <a:srgbClr val="FF0000"/>
                </a:solidFill>
              </a:rPr>
              <a:t>casáu</a:t>
            </a:r>
            <a:r>
              <a:rPr lang="en-GB" sz="6400" dirty="0">
                <a:solidFill>
                  <a:srgbClr val="FF0000"/>
                </a:solidFill>
              </a:rPr>
              <a:t> </a:t>
            </a:r>
            <a:r>
              <a:rPr lang="en-GB" sz="6400" dirty="0" err="1">
                <a:solidFill>
                  <a:srgbClr val="FF0000"/>
                </a:solidFill>
              </a:rPr>
              <a:t>gwneud</a:t>
            </a:r>
            <a:r>
              <a:rPr lang="en-GB" sz="6400" dirty="0">
                <a:solidFill>
                  <a:srgbClr val="FF0000"/>
                </a:solidFill>
              </a:rPr>
              <a:t> …</a:t>
            </a:r>
          </a:p>
          <a:p>
            <a:r>
              <a:rPr lang="en-GB" sz="6400" dirty="0">
                <a:solidFill>
                  <a:schemeClr val="tx1"/>
                </a:solidFill>
              </a:rPr>
              <a:t>hate playing …</a:t>
            </a:r>
          </a:p>
          <a:p>
            <a:endParaRPr lang="en-GB" sz="6400" dirty="0" smtClean="0">
              <a:solidFill>
                <a:schemeClr val="tx1"/>
              </a:solidFill>
            </a:endParaRPr>
          </a:p>
          <a:p>
            <a:r>
              <a:rPr lang="en-GB" sz="6400" dirty="0" smtClean="0">
                <a:solidFill>
                  <a:srgbClr val="FF0000"/>
                </a:solidFill>
              </a:rPr>
              <a:t> </a:t>
            </a:r>
          </a:p>
          <a:p>
            <a:r>
              <a:rPr lang="en-GB" sz="6400" dirty="0" smtClean="0">
                <a:solidFill>
                  <a:schemeClr val="tx1"/>
                </a:solidFill>
              </a:rPr>
              <a:t> </a:t>
            </a:r>
          </a:p>
          <a:p>
            <a:endParaRPr lang="en-US" sz="6400" dirty="0" smtClean="0">
              <a:solidFill>
                <a:schemeClr val="tx1"/>
              </a:solidFill>
              <a:cs typeface="Calibri"/>
            </a:endParaRPr>
          </a:p>
          <a:p>
            <a:endParaRPr lang="en-US" sz="6400" dirty="0" smtClean="0">
              <a:cs typeface="Calibri"/>
            </a:endParaRPr>
          </a:p>
          <a:p>
            <a:endParaRPr lang="en-US" sz="6400" dirty="0" smtClean="0">
              <a:cs typeface="Calibri"/>
            </a:endParaRPr>
          </a:p>
          <a:p>
            <a:endParaRPr lang="en-US" dirty="0" smtClean="0"/>
          </a:p>
          <a:p>
            <a:endParaRPr lang="en-US" dirty="0">
              <a:cs typeface="Calibri"/>
            </a:endParaRPr>
          </a:p>
        </p:txBody>
      </p:sp>
      <p:pic>
        <p:nvPicPr>
          <p:cNvPr id="6" name="Picture 5"/>
          <p:cNvPicPr>
            <a:picLocks noChangeAspect="1"/>
          </p:cNvPicPr>
          <p:nvPr/>
        </p:nvPicPr>
        <p:blipFill rotWithShape="1">
          <a:blip r:embed="rId3"/>
          <a:srcRect l="50391" t="15545" b="20141"/>
          <a:stretch/>
        </p:blipFill>
        <p:spPr>
          <a:xfrm>
            <a:off x="62066" y="5525728"/>
            <a:ext cx="1247468" cy="1170039"/>
          </a:xfrm>
          <a:prstGeom prst="rect">
            <a:avLst/>
          </a:prstGeom>
        </p:spPr>
      </p:pic>
      <p:pic>
        <p:nvPicPr>
          <p:cNvPr id="7" name="Picture 6"/>
          <p:cNvPicPr>
            <a:picLocks noChangeAspect="1"/>
          </p:cNvPicPr>
          <p:nvPr/>
        </p:nvPicPr>
        <p:blipFill rotWithShape="1">
          <a:blip r:embed="rId3"/>
          <a:srcRect t="15545" r="49022" b="20141"/>
          <a:stretch/>
        </p:blipFill>
        <p:spPr>
          <a:xfrm>
            <a:off x="6235495" y="5333999"/>
            <a:ext cx="1281881" cy="1170039"/>
          </a:xfrm>
          <a:prstGeom prst="rect">
            <a:avLst/>
          </a:prstGeom>
        </p:spPr>
      </p:pic>
    </p:spTree>
    <p:extLst>
      <p:ext uri="{BB962C8B-B14F-4D97-AF65-F5344CB8AC3E}">
        <p14:creationId xmlns:p14="http://schemas.microsoft.com/office/powerpoint/2010/main" val="66689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GEIRFA</a:t>
            </a:r>
          </a:p>
        </p:txBody>
      </p:sp>
      <p:sp>
        <p:nvSpPr>
          <p:cNvPr id="5" name="Oval 4"/>
          <p:cNvSpPr/>
          <p:nvPr/>
        </p:nvSpPr>
        <p:spPr>
          <a:xfrm>
            <a:off x="3359150" y="2481488"/>
            <a:ext cx="2741613" cy="2116138"/>
          </a:xfrm>
          <a:prstGeom prst="ellipse">
            <a:avLst/>
          </a:prstGeom>
          <a:no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5"/>
          <p:cNvCxnSpPr>
            <a:cxnSpLocks/>
          </p:cNvCxnSpPr>
          <p:nvPr/>
        </p:nvCxnSpPr>
        <p:spPr>
          <a:xfrm>
            <a:off x="2480082" y="2399978"/>
            <a:ext cx="1095299" cy="504959"/>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a:cxnSpLocks/>
          </p:cNvCxnSpPr>
          <p:nvPr/>
        </p:nvCxnSpPr>
        <p:spPr>
          <a:xfrm flipV="1">
            <a:off x="5661134" y="2266700"/>
            <a:ext cx="1165663" cy="528999"/>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a:cxnSpLocks/>
          </p:cNvCxnSpPr>
          <p:nvPr/>
        </p:nvCxnSpPr>
        <p:spPr>
          <a:xfrm flipV="1">
            <a:off x="2424217" y="9345130"/>
            <a:ext cx="754162" cy="36271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3696036" y="3193003"/>
            <a:ext cx="2073309" cy="477054"/>
          </a:xfrm>
          <a:prstGeom prst="rect">
            <a:avLst/>
          </a:prstGeom>
          <a:noFill/>
        </p:spPr>
        <p:txBody>
          <a:bodyPr wrap="square" rtlCol="0">
            <a:spAutoFit/>
          </a:bodyPr>
          <a:lstStyle/>
          <a:p>
            <a:pPr algn="ctr"/>
            <a:r>
              <a:rPr lang="en-US" sz="2500" b="1" dirty="0" err="1" smtClean="0">
                <a:solidFill>
                  <a:srgbClr val="7030A0"/>
                </a:solidFill>
              </a:rPr>
              <a:t>Chwarae</a:t>
            </a:r>
            <a:endParaRPr lang="en-US" sz="2500" b="1" dirty="0">
              <a:solidFill>
                <a:srgbClr val="7030A0"/>
              </a:solidFill>
            </a:endParaRPr>
          </a:p>
        </p:txBody>
      </p:sp>
      <p:cxnSp>
        <p:nvCxnSpPr>
          <p:cNvPr id="31" name="Straight Connector 30">
            <a:extLst>
              <a:ext uri="{FF2B5EF4-FFF2-40B4-BE49-F238E27FC236}">
                <a16:creationId xmlns:a16="http://schemas.microsoft.com/office/drawing/2014/main" id="{D246F9EA-6F03-47E3-A054-D939D2566723}"/>
              </a:ext>
            </a:extLst>
          </p:cNvPr>
          <p:cNvCxnSpPr>
            <a:cxnSpLocks/>
          </p:cNvCxnSpPr>
          <p:nvPr/>
        </p:nvCxnSpPr>
        <p:spPr>
          <a:xfrm flipH="1" flipV="1">
            <a:off x="5299956" y="4522189"/>
            <a:ext cx="1318168" cy="737031"/>
          </a:xfrm>
          <a:prstGeom prst="line">
            <a:avLst/>
          </a:prstGeom>
        </p:spPr>
        <p:style>
          <a:lnRef idx="2">
            <a:schemeClr val="accent1"/>
          </a:lnRef>
          <a:fillRef idx="0">
            <a:schemeClr val="accent1"/>
          </a:fillRef>
          <a:effectRef idx="1">
            <a:schemeClr val="accent1"/>
          </a:effectRef>
          <a:fontRef idx="minor">
            <a:schemeClr val="tx1"/>
          </a:fontRef>
        </p:style>
      </p:cxnSp>
      <p:cxnSp>
        <p:nvCxnSpPr>
          <p:cNvPr id="66" name="Straight Connector 65">
            <a:extLst>
              <a:ext uri="{FF2B5EF4-FFF2-40B4-BE49-F238E27FC236}">
                <a16:creationId xmlns:a16="http://schemas.microsoft.com/office/drawing/2014/main" id="{E2FC000C-DEBA-4DA2-B1B0-BDA39CFB58F2}"/>
              </a:ext>
            </a:extLst>
          </p:cNvPr>
          <p:cNvCxnSpPr>
            <a:cxnSpLocks/>
          </p:cNvCxnSpPr>
          <p:nvPr/>
        </p:nvCxnSpPr>
        <p:spPr>
          <a:xfrm>
            <a:off x="2107096" y="3792090"/>
            <a:ext cx="1281007"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307AAD47-8664-4C0C-A64B-7E91A0C0A6C4}"/>
              </a:ext>
            </a:extLst>
          </p:cNvPr>
          <p:cNvCxnSpPr>
            <a:cxnSpLocks/>
          </p:cNvCxnSpPr>
          <p:nvPr/>
        </p:nvCxnSpPr>
        <p:spPr>
          <a:xfrm flipH="1" flipV="1">
            <a:off x="6127250" y="3685512"/>
            <a:ext cx="1199309" cy="67004"/>
          </a:xfrm>
          <a:prstGeom prst="line">
            <a:avLst/>
          </a:prstGeom>
        </p:spPr>
        <p:style>
          <a:lnRef idx="2">
            <a:schemeClr val="accent1"/>
          </a:lnRef>
          <a:fillRef idx="0">
            <a:schemeClr val="accent1"/>
          </a:fillRef>
          <a:effectRef idx="1">
            <a:schemeClr val="accent1"/>
          </a:effectRef>
          <a:fontRef idx="minor">
            <a:schemeClr val="tx1"/>
          </a:fontRef>
        </p:style>
      </p:cxnSp>
      <p:sp>
        <p:nvSpPr>
          <p:cNvPr id="74" name="TextBox 4">
            <a:extLst>
              <a:ext uri="{FF2B5EF4-FFF2-40B4-BE49-F238E27FC236}">
                <a16:creationId xmlns:a16="http://schemas.microsoft.com/office/drawing/2014/main" id="{0AAC32B1-7B84-48A0-B745-02749A39258A}"/>
              </a:ext>
            </a:extLst>
          </p:cNvPr>
          <p:cNvSpPr txBox="1">
            <a:spLocks noChangeArrowheads="1"/>
          </p:cNvSpPr>
          <p:nvPr/>
        </p:nvSpPr>
        <p:spPr bwMode="auto">
          <a:xfrm>
            <a:off x="6458603" y="3985622"/>
            <a:ext cx="2733469"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600" dirty="0" err="1" smtClean="0">
                <a:solidFill>
                  <a:srgbClr val="FF0000"/>
                </a:solidFill>
                <a:latin typeface="Calibri"/>
                <a:ea typeface="ＭＳ Ｐゴシック"/>
              </a:rPr>
              <a:t>chwarae</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golff</a:t>
            </a:r>
            <a:endParaRPr lang="en-US" sz="1600" dirty="0">
              <a:solidFill>
                <a:srgbClr val="FF0000"/>
              </a:solidFill>
              <a:latin typeface="Calibri"/>
              <a:ea typeface="ＭＳ Ｐゴシック"/>
            </a:endParaRPr>
          </a:p>
          <a:p>
            <a:pPr algn="ctr" eaLnBrk="1" hangingPunct="1"/>
            <a:endParaRPr lang="en-US" sz="2600" dirty="0">
              <a:solidFill>
                <a:srgbClr val="FF0000"/>
              </a:solidFill>
            </a:endParaRPr>
          </a:p>
        </p:txBody>
      </p:sp>
      <p:sp>
        <p:nvSpPr>
          <p:cNvPr id="75" name="TextBox 4">
            <a:extLst>
              <a:ext uri="{FF2B5EF4-FFF2-40B4-BE49-F238E27FC236}">
                <a16:creationId xmlns:a16="http://schemas.microsoft.com/office/drawing/2014/main" id="{62AA0413-A1F1-40BD-9A0C-08BC4A2DDAA1}"/>
              </a:ext>
            </a:extLst>
          </p:cNvPr>
          <p:cNvSpPr txBox="1">
            <a:spLocks noChangeArrowheads="1"/>
          </p:cNvSpPr>
          <p:nvPr/>
        </p:nvSpPr>
        <p:spPr bwMode="auto">
          <a:xfrm>
            <a:off x="6073064" y="5159885"/>
            <a:ext cx="2613736"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1600" dirty="0" err="1">
                <a:solidFill>
                  <a:srgbClr val="FF0000"/>
                </a:solidFill>
                <a:latin typeface="Calibri"/>
                <a:ea typeface="ＭＳ Ｐゴシック"/>
              </a:rPr>
              <a:t>c</a:t>
            </a:r>
            <a:r>
              <a:rPr lang="en-US" sz="1600" dirty="0" err="1" smtClean="0">
                <a:solidFill>
                  <a:srgbClr val="FF0000"/>
                </a:solidFill>
                <a:latin typeface="Calibri"/>
                <a:ea typeface="ＭＳ Ｐゴシック"/>
              </a:rPr>
              <a:t>hwarae</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criced</a:t>
            </a:r>
            <a:endParaRPr lang="en-US" sz="1600" dirty="0">
              <a:solidFill>
                <a:srgbClr val="FF0000"/>
              </a:solidFill>
            </a:endParaRPr>
          </a:p>
        </p:txBody>
      </p:sp>
      <p:sp>
        <p:nvSpPr>
          <p:cNvPr id="78" name="TextBox 4">
            <a:extLst>
              <a:ext uri="{FF2B5EF4-FFF2-40B4-BE49-F238E27FC236}">
                <a16:creationId xmlns:a16="http://schemas.microsoft.com/office/drawing/2014/main" id="{BCB53C51-501A-468D-8BD4-20AA5A66FEC2}"/>
              </a:ext>
            </a:extLst>
          </p:cNvPr>
          <p:cNvSpPr txBox="1">
            <a:spLocks noChangeArrowheads="1"/>
          </p:cNvSpPr>
          <p:nvPr/>
        </p:nvSpPr>
        <p:spPr bwMode="auto">
          <a:xfrm>
            <a:off x="1577480" y="4933860"/>
            <a:ext cx="1997901"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600" dirty="0" err="1" smtClean="0">
                <a:solidFill>
                  <a:srgbClr val="FF0000"/>
                </a:solidFill>
                <a:latin typeface="Calibri"/>
                <a:ea typeface="ＭＳ Ｐゴシック"/>
              </a:rPr>
              <a:t>chwarae</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rownderi</a:t>
            </a:r>
            <a:endParaRPr lang="en-US" sz="1600" dirty="0">
              <a:solidFill>
                <a:srgbClr val="FF0000"/>
              </a:solidFill>
              <a:latin typeface="Calibri"/>
              <a:ea typeface="ＭＳ Ｐゴシック"/>
            </a:endParaRPr>
          </a:p>
        </p:txBody>
      </p:sp>
      <p:sp>
        <p:nvSpPr>
          <p:cNvPr id="79" name="TextBox 4">
            <a:extLst>
              <a:ext uri="{FF2B5EF4-FFF2-40B4-BE49-F238E27FC236}">
                <a16:creationId xmlns:a16="http://schemas.microsoft.com/office/drawing/2014/main" id="{547E3892-6A65-4869-B4E3-01B603EE0D73}"/>
              </a:ext>
            </a:extLst>
          </p:cNvPr>
          <p:cNvSpPr txBox="1">
            <a:spLocks noChangeArrowheads="1"/>
          </p:cNvSpPr>
          <p:nvPr/>
        </p:nvSpPr>
        <p:spPr bwMode="auto">
          <a:xfrm>
            <a:off x="324599" y="3985419"/>
            <a:ext cx="1997901" cy="10464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500" dirty="0" err="1" smtClean="0">
                <a:solidFill>
                  <a:srgbClr val="FF0000"/>
                </a:solidFill>
                <a:latin typeface="Calibri"/>
                <a:ea typeface="ＭＳ Ｐゴシック"/>
              </a:rPr>
              <a:t>chwarae</a:t>
            </a:r>
            <a:r>
              <a:rPr lang="en-US" sz="1500" dirty="0" smtClean="0">
                <a:solidFill>
                  <a:srgbClr val="FF0000"/>
                </a:solidFill>
                <a:latin typeface="Calibri"/>
                <a:ea typeface="ＭＳ Ｐゴシック"/>
              </a:rPr>
              <a:t> </a:t>
            </a:r>
            <a:r>
              <a:rPr lang="en-US" sz="1500" dirty="0" err="1" smtClean="0">
                <a:solidFill>
                  <a:srgbClr val="FF0000"/>
                </a:solidFill>
                <a:latin typeface="Calibri"/>
                <a:ea typeface="ＭＳ Ｐゴシック"/>
              </a:rPr>
              <a:t>hoci</a:t>
            </a:r>
            <a:endParaRPr lang="en-US" sz="1500" dirty="0">
              <a:solidFill>
                <a:srgbClr val="FF0000"/>
              </a:solidFill>
              <a:latin typeface="Calibri"/>
              <a:ea typeface="ＭＳ Ｐゴシック"/>
            </a:endParaRPr>
          </a:p>
          <a:p>
            <a:pPr algn="ctr" eaLnBrk="1" hangingPunct="1"/>
            <a:endParaRPr lang="en-US" sz="2200" dirty="0">
              <a:solidFill>
                <a:srgbClr val="FF0000"/>
              </a:solidFill>
              <a:latin typeface="Calibri"/>
              <a:ea typeface="ＭＳ Ｐゴシック"/>
            </a:endParaRPr>
          </a:p>
        </p:txBody>
      </p:sp>
      <p:sp>
        <p:nvSpPr>
          <p:cNvPr id="80" name="TextBox 4">
            <a:extLst>
              <a:ext uri="{FF2B5EF4-FFF2-40B4-BE49-F238E27FC236}">
                <a16:creationId xmlns:a16="http://schemas.microsoft.com/office/drawing/2014/main" id="{0627CC59-6D84-46DC-A584-52732C3E80B5}"/>
              </a:ext>
            </a:extLst>
          </p:cNvPr>
          <p:cNvSpPr txBox="1">
            <a:spLocks noChangeArrowheads="1"/>
          </p:cNvSpPr>
          <p:nvPr/>
        </p:nvSpPr>
        <p:spPr bwMode="auto">
          <a:xfrm>
            <a:off x="439396" y="2085007"/>
            <a:ext cx="1997901"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600" dirty="0" err="1" smtClean="0">
                <a:solidFill>
                  <a:srgbClr val="FF0000"/>
                </a:solidFill>
                <a:latin typeface="Calibri"/>
                <a:ea typeface="ＭＳ Ｐゴシック"/>
              </a:rPr>
              <a:t>chwarae</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pêl-fasged</a:t>
            </a:r>
            <a:endParaRPr lang="en-US" sz="1600" dirty="0">
              <a:solidFill>
                <a:srgbClr val="FF0000"/>
              </a:solidFill>
              <a:latin typeface="Calibri"/>
              <a:ea typeface="ＭＳ Ｐゴシック"/>
            </a:endParaRPr>
          </a:p>
          <a:p>
            <a:pPr algn="ctr" eaLnBrk="1" hangingPunct="1"/>
            <a:endParaRPr lang="en-US" sz="2600" dirty="0">
              <a:solidFill>
                <a:srgbClr val="FF0000"/>
              </a:solidFill>
            </a:endParaRPr>
          </a:p>
        </p:txBody>
      </p:sp>
      <p:sp>
        <p:nvSpPr>
          <p:cNvPr id="32" name="TextBox 4">
            <a:extLst>
              <a:ext uri="{FF2B5EF4-FFF2-40B4-BE49-F238E27FC236}">
                <a16:creationId xmlns:a16="http://schemas.microsoft.com/office/drawing/2014/main" id="{75F78972-DCD5-4AEF-A51A-2CB5A4F55B45}"/>
              </a:ext>
            </a:extLst>
          </p:cNvPr>
          <p:cNvSpPr txBox="1">
            <a:spLocks noChangeArrowheads="1"/>
          </p:cNvSpPr>
          <p:nvPr/>
        </p:nvSpPr>
        <p:spPr bwMode="auto">
          <a:xfrm>
            <a:off x="6266091" y="1845980"/>
            <a:ext cx="2733469"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600" dirty="0" err="1" smtClean="0">
                <a:solidFill>
                  <a:srgbClr val="FF0000"/>
                </a:solidFill>
                <a:latin typeface="Calibri"/>
                <a:ea typeface="ＭＳ Ｐゴシック"/>
              </a:rPr>
              <a:t>chwarae</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hoci</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iâ</a:t>
            </a:r>
            <a:endParaRPr lang="en-US" sz="1600" dirty="0">
              <a:solidFill>
                <a:srgbClr val="FF0000"/>
              </a:solidFill>
              <a:latin typeface="Calibri"/>
              <a:ea typeface="ＭＳ Ｐゴシック"/>
            </a:endParaRPr>
          </a:p>
          <a:p>
            <a:pPr algn="ctr" eaLnBrk="1" hangingPunct="1"/>
            <a:endParaRPr lang="en-US" sz="2600" dirty="0">
              <a:solidFill>
                <a:srgbClr val="FF0000"/>
              </a:solidFill>
            </a:endParaRPr>
          </a:p>
        </p:txBody>
      </p:sp>
      <p:pic>
        <p:nvPicPr>
          <p:cNvPr id="1026" name="Picture 2" descr="Basketball clip art 4 | Basketball games, Basketball girls, Basketb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023" y="1134185"/>
            <a:ext cx="1225467" cy="11233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ockey clipart clipart cliparts for you | Hockey stick, Stick art, Clip 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913" y="2895463"/>
            <a:ext cx="1364651" cy="136465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baseball bats clip art - Clip Art Librar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9396" y="4898047"/>
            <a:ext cx="1184275" cy="150543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Free clip art &quot;Cricket&quot; by gnoki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1771" y="5159885"/>
            <a:ext cx="1415026" cy="141502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6"/>
          <a:stretch>
            <a:fillRect/>
          </a:stretch>
        </p:blipFill>
        <p:spPr>
          <a:xfrm>
            <a:off x="7555982" y="2866781"/>
            <a:ext cx="1172642" cy="1287714"/>
          </a:xfrm>
          <a:prstGeom prst="rect">
            <a:avLst/>
          </a:prstGeom>
        </p:spPr>
      </p:pic>
      <p:pic>
        <p:nvPicPr>
          <p:cNvPr id="1038" name="Picture 14" descr="Free Ice Hockey Cliparts, Download Free Clip Art, Free Clip Art on Clipart  Librar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19489" y="769508"/>
            <a:ext cx="1411696" cy="1232477"/>
          </a:xfrm>
          <a:prstGeom prst="rect">
            <a:avLst/>
          </a:prstGeom>
          <a:noFill/>
          <a:extLst>
            <a:ext uri="{909E8E84-426E-40DD-AFC4-6F175D3DCCD1}">
              <a14:hiddenFill xmlns:a14="http://schemas.microsoft.com/office/drawing/2010/main">
                <a:solidFill>
                  <a:srgbClr val="FFFFFF"/>
                </a:solidFill>
              </a14:hiddenFill>
            </a:ext>
          </a:extLst>
        </p:spPr>
      </p:pic>
      <p:cxnSp>
        <p:nvCxnSpPr>
          <p:cNvPr id="33" name="Straight Connector 32">
            <a:extLst>
              <a:ext uri="{FF2B5EF4-FFF2-40B4-BE49-F238E27FC236}">
                <a16:creationId xmlns:a16="http://schemas.microsoft.com/office/drawing/2014/main" id="{D246F9EA-6F03-47E3-A054-D939D2566723}"/>
              </a:ext>
            </a:extLst>
          </p:cNvPr>
          <p:cNvCxnSpPr>
            <a:cxnSpLocks/>
          </p:cNvCxnSpPr>
          <p:nvPr/>
        </p:nvCxnSpPr>
        <p:spPr>
          <a:xfrm flipV="1">
            <a:off x="3178379" y="4483590"/>
            <a:ext cx="826009" cy="676295"/>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3799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0EA1D-26DC-4673-ACCF-C5F95136B495}"/>
              </a:ext>
            </a:extLst>
          </p:cNvPr>
          <p:cNvSpPr>
            <a:spLocks noGrp="1"/>
          </p:cNvSpPr>
          <p:nvPr>
            <p:ph type="title"/>
          </p:nvPr>
        </p:nvSpPr>
        <p:spPr/>
        <p:txBody>
          <a:bodyPr/>
          <a:lstStyle/>
          <a:p>
            <a:r>
              <a:rPr lang="en-GB" b="1" dirty="0" smtClean="0">
                <a:solidFill>
                  <a:srgbClr val="00B050"/>
                </a:solidFill>
              </a:rPr>
              <a:t>GÊM: Beat the Teacher</a:t>
            </a:r>
            <a:endParaRPr lang="en-GB" b="1" dirty="0">
              <a:solidFill>
                <a:srgbClr val="00B050"/>
              </a:solidFill>
            </a:endParaRPr>
          </a:p>
        </p:txBody>
      </p:sp>
      <p:sp>
        <p:nvSpPr>
          <p:cNvPr id="3" name="Content Placeholder 2">
            <a:extLst>
              <a:ext uri="{FF2B5EF4-FFF2-40B4-BE49-F238E27FC236}">
                <a16:creationId xmlns:a16="http://schemas.microsoft.com/office/drawing/2014/main" id="{ACECF4F0-1C1C-4174-9D92-722BC13BDCB4}"/>
              </a:ext>
            </a:extLst>
          </p:cNvPr>
          <p:cNvSpPr>
            <a:spLocks noGrp="1"/>
          </p:cNvSpPr>
          <p:nvPr>
            <p:ph idx="1"/>
          </p:nvPr>
        </p:nvSpPr>
        <p:spPr/>
        <p:txBody>
          <a:bodyPr/>
          <a:lstStyle/>
          <a:p>
            <a:pPr marL="0" indent="0" algn="ctr">
              <a:buNone/>
            </a:pPr>
            <a:endParaRPr lang="en-GB" b="1" dirty="0">
              <a:solidFill>
                <a:srgbClr val="7030A0"/>
              </a:solidFill>
            </a:endParaRPr>
          </a:p>
          <a:p>
            <a:pPr marL="0" indent="0" algn="ctr">
              <a:buNone/>
            </a:pPr>
            <a:endParaRPr lang="en-GB" b="1" dirty="0">
              <a:solidFill>
                <a:srgbClr val="7030A0"/>
              </a:solidFill>
            </a:endParaRPr>
          </a:p>
          <a:p>
            <a:pPr marL="0" indent="0" algn="ctr">
              <a:buNone/>
            </a:pPr>
            <a:endParaRPr lang="en-GB" dirty="0">
              <a:hlinkClick r:id="rId3"/>
            </a:endParaRPr>
          </a:p>
          <a:p>
            <a:pPr marL="0" indent="0" algn="ctr">
              <a:buNone/>
            </a:pPr>
            <a:endParaRPr lang="en-GB" dirty="0"/>
          </a:p>
          <a:p>
            <a:pPr marL="0" indent="0" algn="ctr">
              <a:buNone/>
            </a:pPr>
            <a:endParaRPr lang="en-GB" dirty="0"/>
          </a:p>
        </p:txBody>
      </p:sp>
      <p:pic>
        <p:nvPicPr>
          <p:cNvPr id="5" name="Picture 4"/>
          <p:cNvPicPr>
            <a:picLocks noChangeAspect="1"/>
          </p:cNvPicPr>
          <p:nvPr/>
        </p:nvPicPr>
        <p:blipFill>
          <a:blip r:embed="rId4"/>
          <a:stretch>
            <a:fillRect/>
          </a:stretch>
        </p:blipFill>
        <p:spPr>
          <a:xfrm>
            <a:off x="1157924" y="1794486"/>
            <a:ext cx="6698050" cy="3750908"/>
          </a:xfrm>
          <a:prstGeom prst="rect">
            <a:avLst/>
          </a:prstGeom>
        </p:spPr>
      </p:pic>
    </p:spTree>
    <p:extLst>
      <p:ext uri="{BB962C8B-B14F-4D97-AF65-F5344CB8AC3E}">
        <p14:creationId xmlns:p14="http://schemas.microsoft.com/office/powerpoint/2010/main" val="3437559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rPr>
              <a:t>CWESTIWN AC ATEB</a:t>
            </a:r>
            <a:endParaRPr lang="en-US" b="1" dirty="0">
              <a:solidFill>
                <a:srgbClr val="00B050"/>
              </a:solidFill>
            </a:endParaRPr>
          </a:p>
        </p:txBody>
      </p:sp>
      <p:sp>
        <p:nvSpPr>
          <p:cNvPr id="5" name="Oval 4"/>
          <p:cNvSpPr/>
          <p:nvPr/>
        </p:nvSpPr>
        <p:spPr>
          <a:xfrm>
            <a:off x="3308272" y="2481488"/>
            <a:ext cx="2792491" cy="2116138"/>
          </a:xfrm>
          <a:prstGeom prst="ellipse">
            <a:avLst/>
          </a:prstGeom>
          <a:no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5"/>
          <p:cNvCxnSpPr>
            <a:cxnSpLocks/>
          </p:cNvCxnSpPr>
          <p:nvPr/>
        </p:nvCxnSpPr>
        <p:spPr>
          <a:xfrm>
            <a:off x="2480082" y="2399978"/>
            <a:ext cx="1095299" cy="504959"/>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a:cxnSpLocks/>
          </p:cNvCxnSpPr>
          <p:nvPr/>
        </p:nvCxnSpPr>
        <p:spPr>
          <a:xfrm flipV="1">
            <a:off x="5661134" y="2266700"/>
            <a:ext cx="1165663" cy="528999"/>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a:cxnSpLocks/>
          </p:cNvCxnSpPr>
          <p:nvPr/>
        </p:nvCxnSpPr>
        <p:spPr>
          <a:xfrm flipV="1">
            <a:off x="2424217" y="9345130"/>
            <a:ext cx="754162" cy="36271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3740709" y="2531199"/>
            <a:ext cx="2073309" cy="1938992"/>
          </a:xfrm>
          <a:prstGeom prst="rect">
            <a:avLst/>
          </a:prstGeom>
          <a:noFill/>
        </p:spPr>
        <p:txBody>
          <a:bodyPr wrap="square" rtlCol="0">
            <a:spAutoFit/>
          </a:bodyPr>
          <a:lstStyle/>
          <a:p>
            <a:pPr algn="ctr"/>
            <a:r>
              <a:rPr lang="en-US" sz="2000" b="1" dirty="0" smtClean="0">
                <a:solidFill>
                  <a:srgbClr val="7030A0"/>
                </a:solidFill>
              </a:rPr>
              <a:t>Beth </a:t>
            </a:r>
            <a:r>
              <a:rPr lang="en-US" sz="2000" b="1" dirty="0" err="1" smtClean="0">
                <a:solidFill>
                  <a:srgbClr val="7030A0"/>
                </a:solidFill>
              </a:rPr>
              <a:t>ydy</a:t>
            </a:r>
            <a:r>
              <a:rPr lang="en-US" sz="2000" b="1" dirty="0" smtClean="0">
                <a:solidFill>
                  <a:srgbClr val="7030A0"/>
                </a:solidFill>
              </a:rPr>
              <a:t> </a:t>
            </a:r>
            <a:r>
              <a:rPr lang="en-US" sz="2000" b="1" dirty="0" smtClean="0">
                <a:solidFill>
                  <a:srgbClr val="FF0000"/>
                </a:solidFill>
              </a:rPr>
              <a:t>e/hi/Bob</a:t>
            </a:r>
            <a:r>
              <a:rPr lang="en-US" sz="2000" b="1" dirty="0" smtClean="0">
                <a:solidFill>
                  <a:srgbClr val="7030A0"/>
                </a:solidFill>
              </a:rPr>
              <a:t> </a:t>
            </a:r>
            <a:r>
              <a:rPr lang="en-US" sz="2000" b="1" dirty="0" err="1" smtClean="0">
                <a:solidFill>
                  <a:srgbClr val="7030A0"/>
                </a:solidFill>
              </a:rPr>
              <a:t>yn</a:t>
            </a:r>
            <a:r>
              <a:rPr lang="en-US" sz="2000" b="1" dirty="0" smtClean="0">
                <a:solidFill>
                  <a:srgbClr val="7030A0"/>
                </a:solidFill>
              </a:rPr>
              <a:t> </a:t>
            </a:r>
            <a:r>
              <a:rPr lang="en-US" sz="2000" b="1" dirty="0" err="1" smtClean="0">
                <a:solidFill>
                  <a:srgbClr val="7030A0"/>
                </a:solidFill>
              </a:rPr>
              <a:t>chwarae</a:t>
            </a:r>
            <a:r>
              <a:rPr lang="en-US" sz="2000" b="1" dirty="0" smtClean="0">
                <a:solidFill>
                  <a:srgbClr val="7030A0"/>
                </a:solidFill>
              </a:rPr>
              <a:t>?</a:t>
            </a:r>
          </a:p>
          <a:p>
            <a:pPr algn="ctr"/>
            <a:endParaRPr lang="en-US" sz="2000" b="1" dirty="0" smtClean="0">
              <a:solidFill>
                <a:srgbClr val="7030A0"/>
              </a:solidFill>
            </a:endParaRPr>
          </a:p>
          <a:p>
            <a:pPr algn="ctr"/>
            <a:r>
              <a:rPr lang="en-US" sz="2000" dirty="0" smtClean="0">
                <a:solidFill>
                  <a:srgbClr val="7030A0"/>
                </a:solidFill>
              </a:rPr>
              <a:t>Mae </a:t>
            </a:r>
            <a:r>
              <a:rPr lang="en-US" sz="2000" dirty="0" err="1" smtClean="0">
                <a:solidFill>
                  <a:srgbClr val="FF0000"/>
                </a:solidFill>
              </a:rPr>
              <a:t>e’n</a:t>
            </a:r>
            <a:r>
              <a:rPr lang="en-US" sz="2000" dirty="0" smtClean="0">
                <a:solidFill>
                  <a:srgbClr val="FF0000"/>
                </a:solidFill>
              </a:rPr>
              <a:t>/</a:t>
            </a:r>
            <a:r>
              <a:rPr lang="en-US" sz="2000" dirty="0" err="1" smtClean="0">
                <a:solidFill>
                  <a:srgbClr val="FF0000"/>
                </a:solidFill>
              </a:rPr>
              <a:t>hi’n</a:t>
            </a:r>
            <a:r>
              <a:rPr lang="en-US" sz="2000" dirty="0" smtClean="0">
                <a:solidFill>
                  <a:srgbClr val="FF0000"/>
                </a:solidFill>
              </a:rPr>
              <a:t>/Bob </a:t>
            </a:r>
            <a:r>
              <a:rPr lang="en-US" sz="2000" dirty="0" err="1" smtClean="0">
                <a:solidFill>
                  <a:srgbClr val="FF0000"/>
                </a:solidFill>
              </a:rPr>
              <a:t>yn</a:t>
            </a:r>
            <a:r>
              <a:rPr lang="en-US" sz="2000" dirty="0" smtClean="0">
                <a:solidFill>
                  <a:srgbClr val="FF0000"/>
                </a:solidFill>
              </a:rPr>
              <a:t> </a:t>
            </a:r>
            <a:r>
              <a:rPr lang="en-US" sz="2000" dirty="0" err="1" smtClean="0">
                <a:solidFill>
                  <a:srgbClr val="7030A0"/>
                </a:solidFill>
              </a:rPr>
              <a:t>chwarae</a:t>
            </a:r>
            <a:r>
              <a:rPr lang="en-US" sz="2000" dirty="0" smtClean="0">
                <a:solidFill>
                  <a:srgbClr val="7030A0"/>
                </a:solidFill>
              </a:rPr>
              <a:t>…</a:t>
            </a:r>
            <a:endParaRPr lang="en-US" sz="2000" dirty="0">
              <a:solidFill>
                <a:srgbClr val="7030A0"/>
              </a:solidFill>
            </a:endParaRPr>
          </a:p>
        </p:txBody>
      </p:sp>
      <p:cxnSp>
        <p:nvCxnSpPr>
          <p:cNvPr id="31" name="Straight Connector 30">
            <a:extLst>
              <a:ext uri="{FF2B5EF4-FFF2-40B4-BE49-F238E27FC236}">
                <a16:creationId xmlns:a16="http://schemas.microsoft.com/office/drawing/2014/main" id="{D246F9EA-6F03-47E3-A054-D939D2566723}"/>
              </a:ext>
            </a:extLst>
          </p:cNvPr>
          <p:cNvCxnSpPr>
            <a:cxnSpLocks/>
          </p:cNvCxnSpPr>
          <p:nvPr/>
        </p:nvCxnSpPr>
        <p:spPr>
          <a:xfrm flipH="1" flipV="1">
            <a:off x="5299956" y="4522189"/>
            <a:ext cx="1318168" cy="737031"/>
          </a:xfrm>
          <a:prstGeom prst="line">
            <a:avLst/>
          </a:prstGeom>
        </p:spPr>
        <p:style>
          <a:lnRef idx="2">
            <a:schemeClr val="accent1"/>
          </a:lnRef>
          <a:fillRef idx="0">
            <a:schemeClr val="accent1"/>
          </a:fillRef>
          <a:effectRef idx="1">
            <a:schemeClr val="accent1"/>
          </a:effectRef>
          <a:fontRef idx="minor">
            <a:schemeClr val="tx1"/>
          </a:fontRef>
        </p:style>
      </p:cxnSp>
      <p:cxnSp>
        <p:nvCxnSpPr>
          <p:cNvPr id="66" name="Straight Connector 65">
            <a:extLst>
              <a:ext uri="{FF2B5EF4-FFF2-40B4-BE49-F238E27FC236}">
                <a16:creationId xmlns:a16="http://schemas.microsoft.com/office/drawing/2014/main" id="{E2FC000C-DEBA-4DA2-B1B0-BDA39CFB58F2}"/>
              </a:ext>
            </a:extLst>
          </p:cNvPr>
          <p:cNvCxnSpPr>
            <a:cxnSpLocks/>
          </p:cNvCxnSpPr>
          <p:nvPr/>
        </p:nvCxnSpPr>
        <p:spPr>
          <a:xfrm>
            <a:off x="2107096" y="3792090"/>
            <a:ext cx="1281007"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307AAD47-8664-4C0C-A64B-7E91A0C0A6C4}"/>
              </a:ext>
            </a:extLst>
          </p:cNvPr>
          <p:cNvCxnSpPr>
            <a:cxnSpLocks/>
          </p:cNvCxnSpPr>
          <p:nvPr/>
        </p:nvCxnSpPr>
        <p:spPr>
          <a:xfrm flipH="1" flipV="1">
            <a:off x="6127250" y="3685512"/>
            <a:ext cx="1199309" cy="67004"/>
          </a:xfrm>
          <a:prstGeom prst="line">
            <a:avLst/>
          </a:prstGeom>
        </p:spPr>
        <p:style>
          <a:lnRef idx="2">
            <a:schemeClr val="accent1"/>
          </a:lnRef>
          <a:fillRef idx="0">
            <a:schemeClr val="accent1"/>
          </a:fillRef>
          <a:effectRef idx="1">
            <a:schemeClr val="accent1"/>
          </a:effectRef>
          <a:fontRef idx="minor">
            <a:schemeClr val="tx1"/>
          </a:fontRef>
        </p:style>
      </p:cxnSp>
      <p:sp>
        <p:nvSpPr>
          <p:cNvPr id="74" name="TextBox 4">
            <a:extLst>
              <a:ext uri="{FF2B5EF4-FFF2-40B4-BE49-F238E27FC236}">
                <a16:creationId xmlns:a16="http://schemas.microsoft.com/office/drawing/2014/main" id="{0AAC32B1-7B84-48A0-B745-02749A39258A}"/>
              </a:ext>
            </a:extLst>
          </p:cNvPr>
          <p:cNvSpPr txBox="1">
            <a:spLocks noChangeArrowheads="1"/>
          </p:cNvSpPr>
          <p:nvPr/>
        </p:nvSpPr>
        <p:spPr bwMode="auto">
          <a:xfrm>
            <a:off x="6285728" y="3902202"/>
            <a:ext cx="2733469"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golff</a:t>
            </a:r>
            <a:endParaRPr lang="en-US" sz="1600" dirty="0">
              <a:solidFill>
                <a:srgbClr val="FF0000"/>
              </a:solidFill>
              <a:latin typeface="Calibri"/>
              <a:ea typeface="ＭＳ Ｐゴシック"/>
            </a:endParaRPr>
          </a:p>
          <a:p>
            <a:pPr algn="ctr" eaLnBrk="1" hangingPunct="1"/>
            <a:endParaRPr lang="en-US" sz="2600" dirty="0">
              <a:solidFill>
                <a:srgbClr val="FF0000"/>
              </a:solidFill>
            </a:endParaRPr>
          </a:p>
        </p:txBody>
      </p:sp>
      <p:sp>
        <p:nvSpPr>
          <p:cNvPr id="75" name="TextBox 4">
            <a:extLst>
              <a:ext uri="{FF2B5EF4-FFF2-40B4-BE49-F238E27FC236}">
                <a16:creationId xmlns:a16="http://schemas.microsoft.com/office/drawing/2014/main" id="{62AA0413-A1F1-40BD-9A0C-08BC4A2DDAA1}"/>
              </a:ext>
            </a:extLst>
          </p:cNvPr>
          <p:cNvSpPr txBox="1">
            <a:spLocks noChangeArrowheads="1"/>
          </p:cNvSpPr>
          <p:nvPr/>
        </p:nvSpPr>
        <p:spPr bwMode="auto">
          <a:xfrm>
            <a:off x="5661134" y="5092187"/>
            <a:ext cx="2613736"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criced</a:t>
            </a:r>
            <a:endParaRPr lang="en-US" sz="1600" dirty="0">
              <a:solidFill>
                <a:srgbClr val="FF0000"/>
              </a:solidFill>
            </a:endParaRPr>
          </a:p>
        </p:txBody>
      </p:sp>
      <p:sp>
        <p:nvSpPr>
          <p:cNvPr id="78" name="TextBox 4">
            <a:extLst>
              <a:ext uri="{FF2B5EF4-FFF2-40B4-BE49-F238E27FC236}">
                <a16:creationId xmlns:a16="http://schemas.microsoft.com/office/drawing/2014/main" id="{BCB53C51-501A-468D-8BD4-20AA5A66FEC2}"/>
              </a:ext>
            </a:extLst>
          </p:cNvPr>
          <p:cNvSpPr txBox="1">
            <a:spLocks noChangeArrowheads="1"/>
          </p:cNvSpPr>
          <p:nvPr/>
        </p:nvSpPr>
        <p:spPr bwMode="auto">
          <a:xfrm>
            <a:off x="1577480" y="4933860"/>
            <a:ext cx="1997901"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rownderi</a:t>
            </a:r>
            <a:endParaRPr lang="en-US" sz="1600" dirty="0">
              <a:solidFill>
                <a:srgbClr val="FF0000"/>
              </a:solidFill>
              <a:latin typeface="Calibri"/>
              <a:ea typeface="ＭＳ Ｐゴシック"/>
            </a:endParaRPr>
          </a:p>
        </p:txBody>
      </p:sp>
      <p:sp>
        <p:nvSpPr>
          <p:cNvPr id="79" name="TextBox 4">
            <a:extLst>
              <a:ext uri="{FF2B5EF4-FFF2-40B4-BE49-F238E27FC236}">
                <a16:creationId xmlns:a16="http://schemas.microsoft.com/office/drawing/2014/main" id="{547E3892-6A65-4869-B4E3-01B603EE0D73}"/>
              </a:ext>
            </a:extLst>
          </p:cNvPr>
          <p:cNvSpPr txBox="1">
            <a:spLocks noChangeArrowheads="1"/>
          </p:cNvSpPr>
          <p:nvPr/>
        </p:nvSpPr>
        <p:spPr bwMode="auto">
          <a:xfrm>
            <a:off x="324599" y="3985419"/>
            <a:ext cx="1997901" cy="10464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500" dirty="0" smtClean="0">
                <a:solidFill>
                  <a:srgbClr val="FF0000"/>
                </a:solidFill>
                <a:latin typeface="Calibri"/>
                <a:ea typeface="ＭＳ Ｐゴシック"/>
              </a:rPr>
              <a:t> </a:t>
            </a:r>
            <a:r>
              <a:rPr lang="en-US" sz="1500" dirty="0" err="1" smtClean="0">
                <a:solidFill>
                  <a:srgbClr val="FF0000"/>
                </a:solidFill>
                <a:latin typeface="Calibri"/>
                <a:ea typeface="ＭＳ Ｐゴシック"/>
              </a:rPr>
              <a:t>hoci</a:t>
            </a:r>
            <a:endParaRPr lang="en-US" sz="1500" dirty="0">
              <a:solidFill>
                <a:srgbClr val="FF0000"/>
              </a:solidFill>
              <a:latin typeface="Calibri"/>
              <a:ea typeface="ＭＳ Ｐゴシック"/>
            </a:endParaRPr>
          </a:p>
          <a:p>
            <a:pPr algn="ctr" eaLnBrk="1" hangingPunct="1"/>
            <a:endParaRPr lang="en-US" sz="2200" dirty="0">
              <a:solidFill>
                <a:srgbClr val="FF0000"/>
              </a:solidFill>
              <a:latin typeface="Calibri"/>
              <a:ea typeface="ＭＳ Ｐゴシック"/>
            </a:endParaRPr>
          </a:p>
        </p:txBody>
      </p:sp>
      <p:sp>
        <p:nvSpPr>
          <p:cNvPr id="80" name="TextBox 4">
            <a:extLst>
              <a:ext uri="{FF2B5EF4-FFF2-40B4-BE49-F238E27FC236}">
                <a16:creationId xmlns:a16="http://schemas.microsoft.com/office/drawing/2014/main" id="{0627CC59-6D84-46DC-A584-52732C3E80B5}"/>
              </a:ext>
            </a:extLst>
          </p:cNvPr>
          <p:cNvSpPr txBox="1">
            <a:spLocks noChangeArrowheads="1"/>
          </p:cNvSpPr>
          <p:nvPr/>
        </p:nvSpPr>
        <p:spPr bwMode="auto">
          <a:xfrm>
            <a:off x="439396" y="2085007"/>
            <a:ext cx="1997901"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pêl-fasged</a:t>
            </a:r>
            <a:endParaRPr lang="en-US" sz="1600" dirty="0">
              <a:solidFill>
                <a:srgbClr val="FF0000"/>
              </a:solidFill>
              <a:latin typeface="Calibri"/>
              <a:ea typeface="ＭＳ Ｐゴシック"/>
            </a:endParaRPr>
          </a:p>
          <a:p>
            <a:pPr algn="ctr" eaLnBrk="1" hangingPunct="1"/>
            <a:endParaRPr lang="en-US" sz="2600" dirty="0">
              <a:solidFill>
                <a:srgbClr val="FF0000"/>
              </a:solidFill>
            </a:endParaRPr>
          </a:p>
        </p:txBody>
      </p:sp>
      <p:sp>
        <p:nvSpPr>
          <p:cNvPr id="32" name="TextBox 4">
            <a:extLst>
              <a:ext uri="{FF2B5EF4-FFF2-40B4-BE49-F238E27FC236}">
                <a16:creationId xmlns:a16="http://schemas.microsoft.com/office/drawing/2014/main" id="{75F78972-DCD5-4AEF-A51A-2CB5A4F55B45}"/>
              </a:ext>
            </a:extLst>
          </p:cNvPr>
          <p:cNvSpPr txBox="1">
            <a:spLocks noChangeArrowheads="1"/>
          </p:cNvSpPr>
          <p:nvPr/>
        </p:nvSpPr>
        <p:spPr bwMode="auto">
          <a:xfrm>
            <a:off x="5797716" y="1750524"/>
            <a:ext cx="2733469"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000" dirty="0">
                <a:latin typeface="Calibri"/>
                <a:ea typeface="ＭＳ Ｐゴシック"/>
              </a:rPr>
              <a:t> </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hoci</a:t>
            </a:r>
            <a:r>
              <a:rPr lang="en-US" sz="1600" dirty="0" smtClean="0">
                <a:solidFill>
                  <a:srgbClr val="FF0000"/>
                </a:solidFill>
                <a:latin typeface="Calibri"/>
                <a:ea typeface="ＭＳ Ｐゴシック"/>
              </a:rPr>
              <a:t> </a:t>
            </a:r>
            <a:r>
              <a:rPr lang="en-US" sz="1600" dirty="0" err="1" smtClean="0">
                <a:solidFill>
                  <a:srgbClr val="FF0000"/>
                </a:solidFill>
                <a:latin typeface="Calibri"/>
                <a:ea typeface="ＭＳ Ｐゴシック"/>
              </a:rPr>
              <a:t>iâ</a:t>
            </a:r>
            <a:endParaRPr lang="en-US" sz="1600" dirty="0">
              <a:solidFill>
                <a:srgbClr val="FF0000"/>
              </a:solidFill>
              <a:latin typeface="Calibri"/>
              <a:ea typeface="ＭＳ Ｐゴシック"/>
            </a:endParaRPr>
          </a:p>
          <a:p>
            <a:pPr algn="ctr" eaLnBrk="1" hangingPunct="1"/>
            <a:endParaRPr lang="en-US" sz="2600" dirty="0">
              <a:solidFill>
                <a:srgbClr val="FF0000"/>
              </a:solidFill>
            </a:endParaRPr>
          </a:p>
        </p:txBody>
      </p:sp>
      <p:pic>
        <p:nvPicPr>
          <p:cNvPr id="1026" name="Picture 2" descr="Basketball clip art 4 | Basketball games, Basketball girls, Basketb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023" y="1134185"/>
            <a:ext cx="1225467" cy="11233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ockey clipart clipart cliparts for you | Hockey stick, Stick art, Clip 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913" y="2895463"/>
            <a:ext cx="1364651" cy="136465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baseball bats clip art - Clip Art Librar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9396" y="4898047"/>
            <a:ext cx="1184275" cy="150543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Free clip art &quot;Cricket&quot; by gnoki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1771" y="5159885"/>
            <a:ext cx="1415026" cy="141502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6"/>
          <a:stretch>
            <a:fillRect/>
          </a:stretch>
        </p:blipFill>
        <p:spPr>
          <a:xfrm>
            <a:off x="7555982" y="2866781"/>
            <a:ext cx="1172642" cy="1287714"/>
          </a:xfrm>
          <a:prstGeom prst="rect">
            <a:avLst/>
          </a:prstGeom>
        </p:spPr>
      </p:pic>
      <p:pic>
        <p:nvPicPr>
          <p:cNvPr id="1038" name="Picture 14" descr="Free Ice Hockey Cliparts, Download Free Clip Art, Free Clip Art on Clipart  Librar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19489" y="769508"/>
            <a:ext cx="1411696" cy="1232477"/>
          </a:xfrm>
          <a:prstGeom prst="rect">
            <a:avLst/>
          </a:prstGeom>
          <a:noFill/>
          <a:extLst>
            <a:ext uri="{909E8E84-426E-40DD-AFC4-6F175D3DCCD1}">
              <a14:hiddenFill xmlns:a14="http://schemas.microsoft.com/office/drawing/2010/main">
                <a:solidFill>
                  <a:srgbClr val="FFFFFF"/>
                </a:solidFill>
              </a14:hiddenFill>
            </a:ext>
          </a:extLst>
        </p:spPr>
      </p:pic>
      <p:cxnSp>
        <p:nvCxnSpPr>
          <p:cNvPr id="23" name="Straight Connector 22">
            <a:extLst>
              <a:ext uri="{FF2B5EF4-FFF2-40B4-BE49-F238E27FC236}">
                <a16:creationId xmlns:a16="http://schemas.microsoft.com/office/drawing/2014/main" id="{D246F9EA-6F03-47E3-A054-D939D2566723}"/>
              </a:ext>
            </a:extLst>
          </p:cNvPr>
          <p:cNvCxnSpPr>
            <a:cxnSpLocks/>
          </p:cNvCxnSpPr>
          <p:nvPr/>
        </p:nvCxnSpPr>
        <p:spPr>
          <a:xfrm flipV="1">
            <a:off x="3178379" y="4483590"/>
            <a:ext cx="826009" cy="676295"/>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92800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0EA1D-26DC-4673-ACCF-C5F95136B495}"/>
              </a:ext>
            </a:extLst>
          </p:cNvPr>
          <p:cNvSpPr>
            <a:spLocks noGrp="1"/>
          </p:cNvSpPr>
          <p:nvPr>
            <p:ph type="title"/>
          </p:nvPr>
        </p:nvSpPr>
        <p:spPr/>
        <p:txBody>
          <a:bodyPr/>
          <a:lstStyle/>
          <a:p>
            <a:r>
              <a:rPr lang="en-GB" b="1" dirty="0" smtClean="0">
                <a:solidFill>
                  <a:srgbClr val="00B050"/>
                </a:solidFill>
              </a:rPr>
              <a:t>GÊM: 0s and </a:t>
            </a:r>
            <a:r>
              <a:rPr lang="en-GB" b="1" dirty="0" err="1" smtClean="0">
                <a:solidFill>
                  <a:srgbClr val="00B050"/>
                </a:solidFill>
              </a:rPr>
              <a:t>Xs</a:t>
            </a:r>
            <a:endParaRPr lang="en-GB" b="1" dirty="0">
              <a:solidFill>
                <a:srgbClr val="00B050"/>
              </a:solidFill>
            </a:endParaRPr>
          </a:p>
        </p:txBody>
      </p:sp>
      <p:sp>
        <p:nvSpPr>
          <p:cNvPr id="3" name="Content Placeholder 2">
            <a:extLst>
              <a:ext uri="{FF2B5EF4-FFF2-40B4-BE49-F238E27FC236}">
                <a16:creationId xmlns:a16="http://schemas.microsoft.com/office/drawing/2014/main" id="{ACECF4F0-1C1C-4174-9D92-722BC13BDCB4}"/>
              </a:ext>
            </a:extLst>
          </p:cNvPr>
          <p:cNvSpPr>
            <a:spLocks noGrp="1"/>
          </p:cNvSpPr>
          <p:nvPr>
            <p:ph idx="1"/>
          </p:nvPr>
        </p:nvSpPr>
        <p:spPr/>
        <p:txBody>
          <a:bodyPr/>
          <a:lstStyle/>
          <a:p>
            <a:pPr marL="0" indent="0" algn="ctr">
              <a:buNone/>
            </a:pPr>
            <a:endParaRPr lang="en-GB" b="1" dirty="0">
              <a:solidFill>
                <a:srgbClr val="7030A0"/>
              </a:solidFill>
            </a:endParaRPr>
          </a:p>
          <a:p>
            <a:pPr marL="0" indent="0" algn="ctr">
              <a:buNone/>
            </a:pPr>
            <a:endParaRPr lang="en-GB" b="1" dirty="0">
              <a:solidFill>
                <a:srgbClr val="7030A0"/>
              </a:solidFill>
            </a:endParaRPr>
          </a:p>
          <a:p>
            <a:pPr marL="0" indent="0" algn="ctr">
              <a:buNone/>
            </a:pPr>
            <a:endParaRPr lang="en-GB" dirty="0">
              <a:hlinkClick r:id="rId3"/>
            </a:endParaRPr>
          </a:p>
          <a:p>
            <a:pPr marL="0" indent="0" algn="ctr">
              <a:buNone/>
            </a:pPr>
            <a:endParaRPr lang="en-GB" dirty="0"/>
          </a:p>
          <a:p>
            <a:pPr marL="0" indent="0" algn="ctr">
              <a:buNone/>
            </a:pPr>
            <a:endParaRPr lang="en-GB" dirty="0"/>
          </a:p>
        </p:txBody>
      </p:sp>
      <p:pic>
        <p:nvPicPr>
          <p:cNvPr id="5" name="Picture 4"/>
          <p:cNvPicPr>
            <a:picLocks noChangeAspect="1"/>
          </p:cNvPicPr>
          <p:nvPr/>
        </p:nvPicPr>
        <p:blipFill>
          <a:blip r:embed="rId4"/>
          <a:stretch>
            <a:fillRect/>
          </a:stretch>
        </p:blipFill>
        <p:spPr>
          <a:xfrm>
            <a:off x="78657" y="1600200"/>
            <a:ext cx="8608143" cy="4304072"/>
          </a:xfrm>
          <a:prstGeom prst="rect">
            <a:avLst/>
          </a:prstGeom>
        </p:spPr>
      </p:pic>
    </p:spTree>
    <p:extLst>
      <p:ext uri="{BB962C8B-B14F-4D97-AF65-F5344CB8AC3E}">
        <p14:creationId xmlns:p14="http://schemas.microsoft.com/office/powerpoint/2010/main" val="3918002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ACHOS …</a:t>
            </a:r>
          </a:p>
        </p:txBody>
      </p:sp>
      <p:sp>
        <p:nvSpPr>
          <p:cNvPr id="3" name="Content Placeholder 2"/>
          <p:cNvSpPr>
            <a:spLocks noGrp="1"/>
          </p:cNvSpPr>
          <p:nvPr>
            <p:ph idx="1"/>
          </p:nvPr>
        </p:nvSpPr>
        <p:spPr>
          <a:xfrm>
            <a:off x="163455" y="1188402"/>
            <a:ext cx="8817090" cy="4193873"/>
          </a:xfrm>
        </p:spPr>
        <p:txBody>
          <a:bodyPr>
            <a:normAutofit/>
          </a:bodyPr>
          <a:lstStyle/>
          <a:p>
            <a:pPr marL="0" indent="0">
              <a:buNone/>
            </a:pPr>
            <a:endParaRPr lang="en-US" sz="2800" dirty="0">
              <a:solidFill>
                <a:srgbClr val="FF0000"/>
              </a:solidFill>
            </a:endParaRPr>
          </a:p>
        </p:txBody>
      </p:sp>
      <p:sp>
        <p:nvSpPr>
          <p:cNvPr id="5" name="Oval 4"/>
          <p:cNvSpPr/>
          <p:nvPr/>
        </p:nvSpPr>
        <p:spPr>
          <a:xfrm>
            <a:off x="3359150" y="2481488"/>
            <a:ext cx="2741613" cy="2116138"/>
          </a:xfrm>
          <a:prstGeom prst="ellipse">
            <a:avLst/>
          </a:prstGeom>
          <a:no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5"/>
          <p:cNvCxnSpPr>
            <a:cxnSpLocks/>
          </p:cNvCxnSpPr>
          <p:nvPr/>
        </p:nvCxnSpPr>
        <p:spPr>
          <a:xfrm>
            <a:off x="2294519" y="2885188"/>
            <a:ext cx="1194673" cy="232562"/>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a:cxnSpLocks/>
          </p:cNvCxnSpPr>
          <p:nvPr/>
        </p:nvCxnSpPr>
        <p:spPr>
          <a:xfrm flipV="1">
            <a:off x="5970215" y="2838890"/>
            <a:ext cx="1271151" cy="269989"/>
          </a:xfrm>
          <a:prstGeom prst="line">
            <a:avLst/>
          </a:prstGeom>
        </p:spPr>
        <p:style>
          <a:lnRef idx="2">
            <a:schemeClr val="accent1"/>
          </a:lnRef>
          <a:fillRef idx="0">
            <a:schemeClr val="accent1"/>
          </a:fillRef>
          <a:effectRef idx="1">
            <a:schemeClr val="accent1"/>
          </a:effectRef>
          <a:fontRef idx="minor">
            <a:schemeClr val="tx1"/>
          </a:fontRef>
        </p:style>
      </p:cxnSp>
      <p:sp>
        <p:nvSpPr>
          <p:cNvPr id="19" name="TextBox 4"/>
          <p:cNvSpPr txBox="1">
            <a:spLocks noChangeArrowheads="1"/>
          </p:cNvSpPr>
          <p:nvPr/>
        </p:nvSpPr>
        <p:spPr bwMode="auto">
          <a:xfrm>
            <a:off x="29359" y="3108879"/>
            <a:ext cx="3331323"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2800" dirty="0" err="1">
                <a:solidFill>
                  <a:srgbClr val="FF0000"/>
                </a:solidFill>
                <a:latin typeface="Calibri"/>
                <a:ea typeface="ＭＳ Ｐゴシック"/>
              </a:rPr>
              <a:t>mae’n</a:t>
            </a:r>
            <a:r>
              <a:rPr lang="en-US" sz="2800" dirty="0">
                <a:solidFill>
                  <a:srgbClr val="FF0000"/>
                </a:solidFill>
                <a:latin typeface="Calibri"/>
                <a:ea typeface="ＭＳ Ｐゴシック"/>
              </a:rPr>
              <a:t> </a:t>
            </a:r>
            <a:r>
              <a:rPr lang="en-US" sz="2800" dirty="0" err="1" smtClean="0">
                <a:solidFill>
                  <a:srgbClr val="FF0000"/>
                </a:solidFill>
                <a:latin typeface="Calibri"/>
                <a:ea typeface="ＭＳ Ｐゴシック"/>
              </a:rPr>
              <a:t>gêm</a:t>
            </a:r>
            <a:r>
              <a:rPr lang="en-US" sz="2800" dirty="0" smtClean="0">
                <a:solidFill>
                  <a:srgbClr val="FF0000"/>
                </a:solidFill>
                <a:latin typeface="Calibri"/>
                <a:ea typeface="ＭＳ Ｐゴシック"/>
              </a:rPr>
              <a:t> </a:t>
            </a:r>
            <a:r>
              <a:rPr lang="en-US" sz="2800" dirty="0" err="1" smtClean="0">
                <a:solidFill>
                  <a:srgbClr val="FF0000"/>
                </a:solidFill>
                <a:latin typeface="Calibri"/>
                <a:ea typeface="ＭＳ Ｐゴシック"/>
              </a:rPr>
              <a:t>hwyl</a:t>
            </a:r>
            <a:r>
              <a:rPr lang="en-US" sz="2800" dirty="0" smtClean="0">
                <a:solidFill>
                  <a:srgbClr val="FF0000"/>
                </a:solidFill>
                <a:latin typeface="Calibri"/>
                <a:ea typeface="ＭＳ Ｐゴシック"/>
              </a:rPr>
              <a:t> </a:t>
            </a:r>
            <a:r>
              <a:rPr lang="en-US" sz="2800" dirty="0" err="1" smtClean="0">
                <a:solidFill>
                  <a:srgbClr val="FF0000"/>
                </a:solidFill>
                <a:latin typeface="Calibri"/>
                <a:ea typeface="ＭＳ Ｐゴシック"/>
              </a:rPr>
              <a:t>i</a:t>
            </a:r>
            <a:r>
              <a:rPr lang="en-US" sz="2800" dirty="0" smtClean="0">
                <a:solidFill>
                  <a:srgbClr val="FF0000"/>
                </a:solidFill>
                <a:latin typeface="Calibri"/>
                <a:ea typeface="ＭＳ Ｐゴシック"/>
              </a:rPr>
              <a:t> </a:t>
            </a:r>
            <a:r>
              <a:rPr lang="en-US" sz="2800" dirty="0" err="1" smtClean="0">
                <a:solidFill>
                  <a:srgbClr val="FF0000"/>
                </a:solidFill>
                <a:latin typeface="Calibri"/>
                <a:ea typeface="ＭＳ Ｐゴシック"/>
              </a:rPr>
              <a:t>chwarae</a:t>
            </a:r>
            <a:r>
              <a:rPr lang="en-US" sz="2800" dirty="0" smtClean="0">
                <a:solidFill>
                  <a:srgbClr val="FF0000"/>
                </a:solidFill>
                <a:latin typeface="Calibri"/>
                <a:ea typeface="ＭＳ Ｐゴシック"/>
              </a:rPr>
              <a:t> </a:t>
            </a:r>
            <a:r>
              <a:rPr lang="en-US" sz="2800" dirty="0" err="1" smtClean="0">
                <a:solidFill>
                  <a:srgbClr val="FF0000"/>
                </a:solidFill>
                <a:latin typeface="Calibri"/>
                <a:ea typeface="ＭＳ Ｐゴシック"/>
              </a:rPr>
              <a:t>gyda</a:t>
            </a:r>
            <a:r>
              <a:rPr lang="en-US" sz="2800" dirty="0" smtClean="0">
                <a:solidFill>
                  <a:srgbClr val="FF0000"/>
                </a:solidFill>
                <a:latin typeface="Calibri"/>
                <a:ea typeface="ＭＳ Ｐゴシック"/>
              </a:rPr>
              <a:t> </a:t>
            </a:r>
            <a:r>
              <a:rPr lang="en-US" sz="2800" dirty="0" err="1" smtClean="0">
                <a:solidFill>
                  <a:srgbClr val="FF0000"/>
                </a:solidFill>
                <a:latin typeface="Calibri"/>
                <a:ea typeface="ＭＳ Ｐゴシック"/>
              </a:rPr>
              <a:t>ffrindiau</a:t>
            </a:r>
            <a:endParaRPr lang="en-US" sz="2800" dirty="0">
              <a:solidFill>
                <a:srgbClr val="FF0000"/>
              </a:solidFill>
              <a:latin typeface="Calibri"/>
              <a:ea typeface="ＭＳ Ｐゴシック"/>
            </a:endParaRPr>
          </a:p>
          <a:p>
            <a:pPr algn="ctr" eaLnBrk="1" hangingPunct="1"/>
            <a:endParaRPr lang="en-US" sz="2000" dirty="0">
              <a:latin typeface="Calibri"/>
              <a:ea typeface="ＭＳ Ｐゴシック"/>
            </a:endParaRPr>
          </a:p>
          <a:p>
            <a:pPr algn="ctr" eaLnBrk="1" hangingPunct="1"/>
            <a:r>
              <a:rPr lang="en-US" sz="2000" dirty="0">
                <a:latin typeface="Calibri"/>
                <a:ea typeface="ＭＳ Ｐゴシック"/>
              </a:rPr>
              <a:t>i</a:t>
            </a:r>
            <a:r>
              <a:rPr lang="en-US" sz="2000" dirty="0" smtClean="0">
                <a:latin typeface="Calibri"/>
                <a:ea typeface="ＭＳ Ｐゴシック"/>
              </a:rPr>
              <a:t>t’s a fun game to play with friends</a:t>
            </a:r>
            <a:endParaRPr lang="en-US" sz="2000" dirty="0"/>
          </a:p>
        </p:txBody>
      </p:sp>
      <p:sp>
        <p:nvSpPr>
          <p:cNvPr id="24" name="Content Placeholder 14"/>
          <p:cNvSpPr txBox="1">
            <a:spLocks/>
          </p:cNvSpPr>
          <p:nvPr/>
        </p:nvSpPr>
        <p:spPr>
          <a:xfrm>
            <a:off x="5620256" y="2965204"/>
            <a:ext cx="4145596" cy="1778949"/>
          </a:xfrm>
          <a:prstGeom prst="rect">
            <a:avLst/>
          </a:prstGeom>
        </p:spPr>
        <p:txBody>
          <a:bodyPr vert="horz" wrap="square" lIns="91440" tIns="45720" rIns="91440" bIns="45720" rtlCol="0" anchor="t">
            <a:sp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800" dirty="0">
                <a:solidFill>
                  <a:srgbClr val="00B050"/>
                </a:solidFill>
                <a:latin typeface="Calibri"/>
                <a:cs typeface="Calibri"/>
              </a:rPr>
              <a:t> </a:t>
            </a:r>
            <a:r>
              <a:rPr lang="en-US" sz="2800" dirty="0" err="1" smtClean="0">
                <a:solidFill>
                  <a:srgbClr val="FF0000"/>
                </a:solidFill>
                <a:latin typeface="Calibri"/>
                <a:cs typeface="Calibri"/>
              </a:rPr>
              <a:t>mae’n</a:t>
            </a:r>
            <a:r>
              <a:rPr lang="en-US" sz="2800" dirty="0" smtClean="0">
                <a:solidFill>
                  <a:srgbClr val="FF0000"/>
                </a:solidFill>
                <a:latin typeface="Calibri"/>
                <a:cs typeface="Calibri"/>
              </a:rPr>
              <a:t> </a:t>
            </a:r>
            <a:r>
              <a:rPr lang="en-US" sz="2800" dirty="0" err="1" smtClean="0">
                <a:solidFill>
                  <a:srgbClr val="FF0000"/>
                </a:solidFill>
                <a:latin typeface="Calibri"/>
                <a:cs typeface="Calibri"/>
              </a:rPr>
              <a:t>anturus</a:t>
            </a:r>
            <a:endParaRPr lang="en-US" sz="2800" dirty="0">
              <a:solidFill>
                <a:srgbClr val="FF0000"/>
              </a:solidFill>
              <a:latin typeface="Calibri"/>
              <a:cs typeface="Calibri"/>
            </a:endParaRPr>
          </a:p>
          <a:p>
            <a:pPr marL="0" indent="0" algn="ctr">
              <a:buNone/>
            </a:pPr>
            <a:endParaRPr lang="en-US" sz="2000" dirty="0">
              <a:latin typeface="Calibri"/>
              <a:cs typeface="Calibri"/>
            </a:endParaRPr>
          </a:p>
          <a:p>
            <a:pPr marL="0" indent="0" algn="ctr">
              <a:buNone/>
            </a:pPr>
            <a:r>
              <a:rPr lang="en-US" sz="2000" dirty="0" smtClean="0">
                <a:latin typeface="Calibri"/>
                <a:cs typeface="Calibri"/>
              </a:rPr>
              <a:t>it’s adventurous</a:t>
            </a:r>
            <a:endParaRPr lang="en-US" sz="2000" dirty="0">
              <a:latin typeface="Calibri"/>
              <a:cs typeface="Calibri"/>
            </a:endParaRPr>
          </a:p>
          <a:p>
            <a:pPr marL="0" indent="0" algn="ctr">
              <a:buNone/>
            </a:pPr>
            <a:endParaRPr lang="en-US" sz="2800" dirty="0">
              <a:solidFill>
                <a:srgbClr val="FF0000"/>
              </a:solidFill>
              <a:latin typeface="Calibri"/>
              <a:cs typeface="Calibri"/>
            </a:endParaRPr>
          </a:p>
        </p:txBody>
      </p:sp>
      <p:sp>
        <p:nvSpPr>
          <p:cNvPr id="4" name="TextBox 3"/>
          <p:cNvSpPr txBox="1"/>
          <p:nvPr/>
        </p:nvSpPr>
        <p:spPr>
          <a:xfrm>
            <a:off x="3429266" y="3067301"/>
            <a:ext cx="2795291" cy="707886"/>
          </a:xfrm>
          <a:prstGeom prst="rect">
            <a:avLst/>
          </a:prstGeom>
          <a:noFill/>
        </p:spPr>
        <p:txBody>
          <a:bodyPr wrap="square" rtlCol="0">
            <a:spAutoFit/>
          </a:bodyPr>
          <a:lstStyle/>
          <a:p>
            <a:pPr algn="ctr"/>
            <a:r>
              <a:rPr lang="en-US" sz="4000" b="1" dirty="0" err="1">
                <a:solidFill>
                  <a:srgbClr val="7030A0"/>
                </a:solidFill>
              </a:rPr>
              <a:t>achos</a:t>
            </a:r>
            <a:r>
              <a:rPr lang="en-US" sz="4000" b="1" dirty="0">
                <a:solidFill>
                  <a:srgbClr val="7030A0"/>
                </a:solidFill>
              </a:rPr>
              <a:t> …</a:t>
            </a:r>
          </a:p>
        </p:txBody>
      </p:sp>
      <p:pic>
        <p:nvPicPr>
          <p:cNvPr id="31" name="Picture 30" descr="A picture containing clock, drawing&#10;&#10;Description automatically generated">
            <a:extLst>
              <a:ext uri="{FF2B5EF4-FFF2-40B4-BE49-F238E27FC236}">
                <a16:creationId xmlns:a16="http://schemas.microsoft.com/office/drawing/2014/main" id="{44EDDE7A-84FD-4058-B9D2-8DFC9A9DC029}"/>
              </a:ext>
            </a:extLst>
          </p:cNvPr>
          <p:cNvPicPr>
            <a:picLocks noChangeAspect="1"/>
          </p:cNvPicPr>
          <p:nvPr/>
        </p:nvPicPr>
        <p:blipFill>
          <a:blip r:embed="rId2">
            <a:extLst>
              <a:ext uri="{837473B0-CC2E-450A-ABE3-18F120FF3D39}">
                <a1611:picAttrSrcUrl xmlns="" xmlns:a1611="http://schemas.microsoft.com/office/drawing/2016/11/main" r:id="rId3"/>
              </a:ext>
            </a:extLst>
          </a:blip>
          <a:stretch>
            <a:fillRect/>
          </a:stretch>
        </p:blipFill>
        <p:spPr>
          <a:xfrm>
            <a:off x="4360630" y="3748379"/>
            <a:ext cx="638073" cy="638073"/>
          </a:xfrm>
          <a:prstGeom prst="rect">
            <a:avLst/>
          </a:prstGeom>
        </p:spPr>
      </p:pic>
      <p:cxnSp>
        <p:nvCxnSpPr>
          <p:cNvPr id="11" name="Straight Connector 10">
            <a:extLst>
              <a:ext uri="{FF2B5EF4-FFF2-40B4-BE49-F238E27FC236}">
                <a16:creationId xmlns:a16="http://schemas.microsoft.com/office/drawing/2014/main" id="{039E717E-A04A-499A-9298-EB87E13BA9CC}"/>
              </a:ext>
            </a:extLst>
          </p:cNvPr>
          <p:cNvCxnSpPr>
            <a:cxnSpLocks/>
          </p:cNvCxnSpPr>
          <p:nvPr/>
        </p:nvCxnSpPr>
        <p:spPr>
          <a:xfrm>
            <a:off x="4673904" y="4656442"/>
            <a:ext cx="0" cy="725833"/>
          </a:xfrm>
          <a:prstGeom prst="line">
            <a:avLst/>
          </a:prstGeom>
        </p:spPr>
        <p:style>
          <a:lnRef idx="2">
            <a:schemeClr val="accent1"/>
          </a:lnRef>
          <a:fillRef idx="0">
            <a:schemeClr val="accent1"/>
          </a:fillRef>
          <a:effectRef idx="1">
            <a:schemeClr val="accent1"/>
          </a:effectRef>
          <a:fontRef idx="minor">
            <a:schemeClr val="tx1"/>
          </a:fontRef>
        </p:style>
      </p:cxnSp>
      <p:sp>
        <p:nvSpPr>
          <p:cNvPr id="13" name="TextBox 4">
            <a:extLst>
              <a:ext uri="{FF2B5EF4-FFF2-40B4-BE49-F238E27FC236}">
                <a16:creationId xmlns:a16="http://schemas.microsoft.com/office/drawing/2014/main" id="{32E34D92-81CC-470D-9DAE-67223D1400C1}"/>
              </a:ext>
            </a:extLst>
          </p:cNvPr>
          <p:cNvSpPr txBox="1">
            <a:spLocks noChangeArrowheads="1"/>
          </p:cNvSpPr>
          <p:nvPr/>
        </p:nvSpPr>
        <p:spPr bwMode="auto">
          <a:xfrm>
            <a:off x="2891855" y="5288340"/>
            <a:ext cx="3331323" cy="15696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2800" dirty="0" err="1" smtClean="0">
                <a:solidFill>
                  <a:srgbClr val="FF0000"/>
                </a:solidFill>
                <a:latin typeface="Calibri"/>
                <a:ea typeface="ＭＳ Ｐゴシック"/>
              </a:rPr>
              <a:t>mae’n</a:t>
            </a:r>
            <a:r>
              <a:rPr lang="en-US" sz="2800" dirty="0" smtClean="0">
                <a:solidFill>
                  <a:srgbClr val="FF0000"/>
                </a:solidFill>
                <a:latin typeface="Calibri"/>
                <a:ea typeface="ＭＳ Ｐゴシック"/>
              </a:rPr>
              <a:t> </a:t>
            </a:r>
            <a:r>
              <a:rPr lang="en-US" sz="2800" dirty="0" err="1" smtClean="0">
                <a:solidFill>
                  <a:srgbClr val="FF0000"/>
                </a:solidFill>
                <a:latin typeface="Calibri"/>
                <a:ea typeface="ＭＳ Ｐゴシック"/>
              </a:rPr>
              <a:t>helpu</a:t>
            </a:r>
            <a:r>
              <a:rPr lang="en-US" sz="2800" dirty="0" smtClean="0">
                <a:solidFill>
                  <a:srgbClr val="FF0000"/>
                </a:solidFill>
                <a:latin typeface="Calibri"/>
                <a:ea typeface="ＭＳ Ｐゴシック"/>
              </a:rPr>
              <a:t> fi </a:t>
            </a:r>
            <a:r>
              <a:rPr lang="en-US" sz="2800" dirty="0" err="1" smtClean="0">
                <a:solidFill>
                  <a:srgbClr val="FF0000"/>
                </a:solidFill>
                <a:latin typeface="Calibri"/>
                <a:ea typeface="ＭＳ Ｐゴシック"/>
              </a:rPr>
              <a:t>cadw’n</a:t>
            </a:r>
            <a:r>
              <a:rPr lang="en-US" sz="2800" dirty="0" smtClean="0">
                <a:solidFill>
                  <a:srgbClr val="FF0000"/>
                </a:solidFill>
                <a:latin typeface="Calibri"/>
                <a:ea typeface="ＭＳ Ｐゴシック"/>
              </a:rPr>
              <a:t> </a:t>
            </a:r>
            <a:r>
              <a:rPr lang="en-US" sz="2800" dirty="0" err="1" smtClean="0">
                <a:solidFill>
                  <a:srgbClr val="FF0000"/>
                </a:solidFill>
                <a:latin typeface="Calibri"/>
                <a:ea typeface="ＭＳ Ｐゴシック"/>
              </a:rPr>
              <a:t>heini</a:t>
            </a:r>
            <a:endParaRPr lang="en-US" sz="2800" dirty="0">
              <a:solidFill>
                <a:srgbClr val="FF0000"/>
              </a:solidFill>
              <a:latin typeface="Calibri"/>
              <a:ea typeface="ＭＳ Ｐゴシック"/>
            </a:endParaRPr>
          </a:p>
          <a:p>
            <a:pPr algn="ctr" eaLnBrk="1" hangingPunct="1"/>
            <a:endParaRPr lang="en-US" sz="2000" dirty="0">
              <a:latin typeface="Calibri"/>
              <a:ea typeface="ＭＳ Ｐゴシック"/>
            </a:endParaRPr>
          </a:p>
          <a:p>
            <a:pPr algn="ctr" eaLnBrk="1" hangingPunct="1"/>
            <a:r>
              <a:rPr lang="en-US" sz="2000" dirty="0">
                <a:latin typeface="Calibri"/>
                <a:ea typeface="ＭＳ Ｐゴシック"/>
              </a:rPr>
              <a:t>i</a:t>
            </a:r>
            <a:r>
              <a:rPr lang="en-US" sz="2000" dirty="0" smtClean="0">
                <a:latin typeface="Calibri"/>
                <a:ea typeface="ＭＳ Ｐゴシック"/>
              </a:rPr>
              <a:t>t helps me to keep fit</a:t>
            </a:r>
            <a:endParaRPr lang="en-US" sz="2000" dirty="0"/>
          </a:p>
        </p:txBody>
      </p:sp>
    </p:spTree>
    <p:extLst>
      <p:ext uri="{BB962C8B-B14F-4D97-AF65-F5344CB8AC3E}">
        <p14:creationId xmlns:p14="http://schemas.microsoft.com/office/powerpoint/2010/main" val="2304180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840F-5287-4BF8-86E3-4BD8896495E4}"/>
              </a:ext>
            </a:extLst>
          </p:cNvPr>
          <p:cNvSpPr>
            <a:spLocks noGrp="1"/>
          </p:cNvSpPr>
          <p:nvPr>
            <p:ph type="ctrTitle"/>
          </p:nvPr>
        </p:nvSpPr>
        <p:spPr>
          <a:xfrm>
            <a:off x="685800" y="333255"/>
            <a:ext cx="7772400" cy="1470025"/>
          </a:xfrm>
        </p:spPr>
        <p:txBody>
          <a:bodyPr/>
          <a:lstStyle/>
          <a:p>
            <a:r>
              <a:rPr lang="en-US" b="1" dirty="0">
                <a:solidFill>
                  <a:srgbClr val="00B050"/>
                </a:solidFill>
                <a:ea typeface="+mj-lt"/>
                <a:cs typeface="+mj-lt"/>
              </a:rPr>
              <a:t>DECHRAU BRAWDDEG</a:t>
            </a:r>
            <a:endParaRPr lang="en-US" b="1" dirty="0">
              <a:solidFill>
                <a:srgbClr val="00B050"/>
              </a:solidFill>
            </a:endParaRPr>
          </a:p>
        </p:txBody>
      </p:sp>
      <p:sp>
        <p:nvSpPr>
          <p:cNvPr id="3" name="Subtitle 2">
            <a:extLst>
              <a:ext uri="{FF2B5EF4-FFF2-40B4-BE49-F238E27FC236}">
                <a16:creationId xmlns:a16="http://schemas.microsoft.com/office/drawing/2014/main" id="{5B9D5B56-B6D5-459D-A436-45910511052B}"/>
              </a:ext>
            </a:extLst>
          </p:cNvPr>
          <p:cNvSpPr>
            <a:spLocks noGrp="1"/>
          </p:cNvSpPr>
          <p:nvPr>
            <p:ph type="subTitle" idx="1"/>
          </p:nvPr>
        </p:nvSpPr>
        <p:spPr>
          <a:xfrm>
            <a:off x="1331843" y="1535134"/>
            <a:ext cx="6400800" cy="5274589"/>
          </a:xfrm>
        </p:spPr>
        <p:txBody>
          <a:bodyPr vert="horz" lIns="91440" tIns="45720" rIns="91440" bIns="45720" rtlCol="0" anchor="t">
            <a:normAutofit fontScale="70000" lnSpcReduction="20000"/>
          </a:bodyPr>
          <a:lstStyle/>
          <a:p>
            <a:r>
              <a:rPr lang="en-GB" b="1" dirty="0"/>
              <a:t> </a:t>
            </a:r>
            <a:endParaRPr lang="en-GB" sz="6400" dirty="0"/>
          </a:p>
          <a:p>
            <a:r>
              <a:rPr lang="en-GB" sz="6400" dirty="0" err="1" smtClean="0">
                <a:solidFill>
                  <a:srgbClr val="FF0000"/>
                </a:solidFill>
              </a:rPr>
              <a:t>Yn</a:t>
            </a:r>
            <a:r>
              <a:rPr lang="en-GB" sz="6400" dirty="0" smtClean="0">
                <a:solidFill>
                  <a:srgbClr val="FF0000"/>
                </a:solidFill>
              </a:rPr>
              <a:t> </a:t>
            </a:r>
            <a:r>
              <a:rPr lang="en-GB" sz="6400" dirty="0" err="1" smtClean="0">
                <a:solidFill>
                  <a:srgbClr val="FF0000"/>
                </a:solidFill>
              </a:rPr>
              <a:t>fy</a:t>
            </a:r>
            <a:r>
              <a:rPr lang="en-GB" sz="6400" dirty="0" smtClean="0">
                <a:solidFill>
                  <a:srgbClr val="FF0000"/>
                </a:solidFill>
              </a:rPr>
              <a:t> </a:t>
            </a:r>
            <a:r>
              <a:rPr lang="en-GB" sz="6400" dirty="0" err="1" smtClean="0">
                <a:solidFill>
                  <a:srgbClr val="FF0000"/>
                </a:solidFill>
              </a:rPr>
              <a:t>marn</a:t>
            </a:r>
            <a:r>
              <a:rPr lang="en-GB" sz="6400" dirty="0" smtClean="0">
                <a:solidFill>
                  <a:srgbClr val="FF0000"/>
                </a:solidFill>
              </a:rPr>
              <a:t> </a:t>
            </a:r>
            <a:r>
              <a:rPr lang="en-GB" sz="6400" dirty="0" err="1" smtClean="0">
                <a:solidFill>
                  <a:srgbClr val="FF0000"/>
                </a:solidFill>
              </a:rPr>
              <a:t>i</a:t>
            </a:r>
            <a:endParaRPr lang="en-GB" sz="6400" dirty="0">
              <a:solidFill>
                <a:srgbClr val="FF0000"/>
              </a:solidFill>
            </a:endParaRPr>
          </a:p>
          <a:p>
            <a:r>
              <a:rPr lang="en-GB" sz="6400" dirty="0" smtClean="0">
                <a:solidFill>
                  <a:schemeClr val="tx1"/>
                </a:solidFill>
              </a:rPr>
              <a:t>In my opinion</a:t>
            </a:r>
            <a:endParaRPr lang="en-GB" sz="6400" dirty="0">
              <a:solidFill>
                <a:schemeClr val="tx1"/>
              </a:solidFill>
            </a:endParaRPr>
          </a:p>
          <a:p>
            <a:endParaRPr lang="en-GB" sz="6400" dirty="0">
              <a:solidFill>
                <a:schemeClr val="tx1"/>
              </a:solidFill>
            </a:endParaRPr>
          </a:p>
          <a:p>
            <a:r>
              <a:rPr lang="en-GB" sz="6400" dirty="0" smtClean="0">
                <a:solidFill>
                  <a:srgbClr val="FF0000"/>
                </a:solidFill>
              </a:rPr>
              <a:t>A bod </a:t>
            </a:r>
            <a:r>
              <a:rPr lang="en-GB" sz="6400" dirty="0" err="1" smtClean="0">
                <a:solidFill>
                  <a:srgbClr val="FF0000"/>
                </a:solidFill>
              </a:rPr>
              <a:t>yn</a:t>
            </a:r>
            <a:r>
              <a:rPr lang="en-GB" sz="6400" dirty="0" smtClean="0">
                <a:solidFill>
                  <a:srgbClr val="FF0000"/>
                </a:solidFill>
              </a:rPr>
              <a:t> </a:t>
            </a:r>
            <a:r>
              <a:rPr lang="en-GB" sz="6400" dirty="0" err="1" smtClean="0">
                <a:solidFill>
                  <a:srgbClr val="FF0000"/>
                </a:solidFill>
              </a:rPr>
              <a:t>onest</a:t>
            </a:r>
            <a:endParaRPr lang="en-GB" sz="6400" dirty="0">
              <a:solidFill>
                <a:srgbClr val="FF0000"/>
              </a:solidFill>
            </a:endParaRPr>
          </a:p>
          <a:p>
            <a:r>
              <a:rPr lang="en-GB" sz="6400" dirty="0" smtClean="0">
                <a:solidFill>
                  <a:schemeClr val="tx1"/>
                </a:solidFill>
              </a:rPr>
              <a:t>To be honest</a:t>
            </a:r>
            <a:endParaRPr lang="en-GB" sz="6400" dirty="0">
              <a:solidFill>
                <a:schemeClr val="tx1"/>
              </a:solidFill>
            </a:endParaRPr>
          </a:p>
          <a:p>
            <a:r>
              <a:rPr lang="en-GB" sz="6400" dirty="0">
                <a:solidFill>
                  <a:schemeClr val="tx1"/>
                </a:solidFill>
              </a:rPr>
              <a:t> </a:t>
            </a:r>
            <a:r>
              <a:rPr lang="en-GB" sz="6400" dirty="0">
                <a:solidFill>
                  <a:srgbClr val="00B050"/>
                </a:solidFill>
              </a:rPr>
              <a:t> </a:t>
            </a:r>
          </a:p>
          <a:p>
            <a:r>
              <a:rPr lang="en-GB" sz="6400" dirty="0"/>
              <a:t> </a:t>
            </a:r>
          </a:p>
          <a:p>
            <a:endParaRPr lang="en-US" sz="6400" dirty="0">
              <a:cs typeface="Calibri"/>
            </a:endParaRPr>
          </a:p>
          <a:p>
            <a:endParaRPr lang="en-US" sz="6400" dirty="0">
              <a:cs typeface="Calibri"/>
            </a:endParaRPr>
          </a:p>
          <a:p>
            <a:endParaRPr lang="en-US" dirty="0"/>
          </a:p>
          <a:p>
            <a:endParaRPr lang="en-US" dirty="0">
              <a:cs typeface="Calibri"/>
            </a:endParaRPr>
          </a:p>
        </p:txBody>
      </p:sp>
    </p:spTree>
    <p:extLst>
      <p:ext uri="{BB962C8B-B14F-4D97-AF65-F5344CB8AC3E}">
        <p14:creationId xmlns:p14="http://schemas.microsoft.com/office/powerpoint/2010/main" val="316710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b4f10a8-045a-4ff4-8ba8-f92582185811" xsi:nil="true"/>
    <lcf76f155ced4ddcb4097134ff3c332f xmlns="6977e3a8-1e28-44e9-a10a-9999e2d0ef48">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7B86C5500ED1244AF830B3E98236792" ma:contentTypeVersion="13" ma:contentTypeDescription="Create a new document." ma:contentTypeScope="" ma:versionID="9a55d5e94be654b3d3851f88f07e1108">
  <xsd:schema xmlns:xsd="http://www.w3.org/2001/XMLSchema" xmlns:xs="http://www.w3.org/2001/XMLSchema" xmlns:p="http://schemas.microsoft.com/office/2006/metadata/properties" xmlns:ns2="6977e3a8-1e28-44e9-a10a-9999e2d0ef48" xmlns:ns3="0b4f10a8-045a-4ff4-8ba8-f92582185811" targetNamespace="http://schemas.microsoft.com/office/2006/metadata/properties" ma:root="true" ma:fieldsID="31507130400d8986675285dfbe5eb9c0" ns2:_="" ns3:_="">
    <xsd:import namespace="6977e3a8-1e28-44e9-a10a-9999e2d0ef48"/>
    <xsd:import namespace="0b4f10a8-045a-4ff4-8ba8-f9258218581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77e3a8-1e28-44e9-a10a-9999e2d0ef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e8eb062c-d763-48f9-a1b1-826b13cffd46"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4f10a8-045a-4ff4-8ba8-f92582185811"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2b201b37-a57d-466a-9fb2-39fa254c48ea}" ma:internalName="TaxCatchAll" ma:showField="CatchAllData" ma:web="0b4f10a8-045a-4ff4-8ba8-f9258218581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110660-77A5-48EC-90C4-A5A151221C0F}">
  <ds:schemaRefs>
    <ds:schemaRef ds:uri="http://purl.org/dc/elements/1.1/"/>
    <ds:schemaRef ds:uri="http://schemas.microsoft.com/office/2006/documentManagement/types"/>
    <ds:schemaRef ds:uri="http://schemas.microsoft.com/office/2006/metadata/properties"/>
    <ds:schemaRef ds:uri="http://purl.org/dc/terms/"/>
    <ds:schemaRef ds:uri="http://schemas.microsoft.com/office/infopath/2007/PartnerControls"/>
    <ds:schemaRef ds:uri="http://schemas.openxmlformats.org/package/2006/metadata/core-properties"/>
    <ds:schemaRef ds:uri="0b4f10a8-045a-4ff4-8ba8-f92582185811"/>
    <ds:schemaRef ds:uri="6977e3a8-1e28-44e9-a10a-9999e2d0ef48"/>
    <ds:schemaRef ds:uri="http://www.w3.org/XML/1998/namespace"/>
    <ds:schemaRef ds:uri="http://purl.org/dc/dcmitype/"/>
  </ds:schemaRefs>
</ds:datastoreItem>
</file>

<file path=customXml/itemProps2.xml><?xml version="1.0" encoding="utf-8"?>
<ds:datastoreItem xmlns:ds="http://schemas.openxmlformats.org/officeDocument/2006/customXml" ds:itemID="{ED8301EC-3CDC-4317-B431-7DB7D1EACC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77e3a8-1e28-44e9-a10a-9999e2d0ef48"/>
    <ds:schemaRef ds:uri="0b4f10a8-045a-4ff4-8ba8-f925821858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9D112B-87AE-41EB-A686-D38A4B88516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1683</TotalTime>
  <Words>324</Words>
  <Application>Microsoft Office PowerPoint</Application>
  <PresentationFormat>On-screen Show (4:3)</PresentationFormat>
  <Paragraphs>103</Paragraphs>
  <Slides>11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MS PGothic</vt:lpstr>
      <vt:lpstr>Arial</vt:lpstr>
      <vt:lpstr>Calibri</vt:lpstr>
      <vt:lpstr>Office Theme</vt:lpstr>
      <vt:lpstr>Trydydd  Person</vt:lpstr>
      <vt:lpstr>   Chwarae Playing</vt:lpstr>
      <vt:lpstr>BERF: CHWARAE</vt:lpstr>
      <vt:lpstr>GEIRFA</vt:lpstr>
      <vt:lpstr>GÊM: Beat the Teacher</vt:lpstr>
      <vt:lpstr>CWESTIWN AC ATEB</vt:lpstr>
      <vt:lpstr>GÊM: 0s and Xs</vt:lpstr>
      <vt:lpstr>ACHOS …</vt:lpstr>
      <vt:lpstr>DECHRAU BRAWDDEG</vt:lpstr>
      <vt:lpstr>GÊM: First Letter Oral Translation</vt:lpstr>
      <vt:lpstr>GÊM: Bob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Blwyddyn 1 a 2 Drilio:  Dyma Fi</dc:title>
  <dc:creator>Gemma Mabbett</dc:creator>
  <cp:lastModifiedBy>Clare Brown</cp:lastModifiedBy>
  <cp:revision>1980</cp:revision>
  <dcterms:created xsi:type="dcterms:W3CDTF">2018-10-15T10:29:36Z</dcterms:created>
  <dcterms:modified xsi:type="dcterms:W3CDTF">2025-03-04T21:11:49Z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0x01010027B86C5500ED1244AF830B3E98236792</vt:lpwstr>
  </property>
  <property fmtid="{D5CDD505-2E9C-101B-9397-08002B2CF9AE}" pid="3" name="Order">
    <vt:r8>3034900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SourceUrl">
    <vt:lpwstr/>
  </property>
  <property fmtid="{D5CDD505-2E9C-101B-9397-08002B2CF9AE}" pid="9" name="_SharedFileIndex">
    <vt:lpwstr/>
  </property>
</Properties>
</file>