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82" r:id="rId6"/>
    <p:sldId id="393" r:id="rId7"/>
    <p:sldId id="396" r:id="rId8"/>
    <p:sldId id="387" r:id="rId9"/>
    <p:sldId id="392" r:id="rId10"/>
    <p:sldId id="369" r:id="rId11"/>
    <p:sldId id="388" r:id="rId12"/>
    <p:sldId id="398" r:id="rId13"/>
    <p:sldId id="40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35AFA8-FE70-0349-903F-B5483B72C014}">
          <p14:sldIdLst>
            <p14:sldId id="257"/>
            <p14:sldId id="282"/>
            <p14:sldId id="393"/>
            <p14:sldId id="396"/>
            <p14:sldId id="387"/>
            <p14:sldId id="392"/>
            <p14:sldId id="369"/>
            <p14:sldId id="388"/>
          </p14:sldIdLst>
        </p14:section>
        <p14:section name="Untitled Section" id="{BA6F3D93-EBB0-CF4A-A44B-A54517C3A46A}">
          <p14:sldIdLst>
            <p14:sldId id="398"/>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8"/>
      </p:cViewPr>
      <p:guideLst>
        <p:guide orient="horz" pos="2160"/>
        <p:guide pos="2880"/>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819D3-3E02-43EE-A14F-9F8CF827BCA0}" type="datetimeFigureOut">
              <a:rPr lang="en-GB" smtClean="0"/>
              <a:t>11/03/2025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86A67-F7A9-4712-8EFF-B805900536B5}" type="slidenum">
              <a:rPr lang="en-GB" smtClean="0"/>
              <a:t>‹#›</a:t>
            </a:fld>
            <a:endParaRPr lang="en-GB"/>
          </a:p>
        </p:txBody>
      </p:sp>
    </p:spTree>
    <p:extLst>
      <p:ext uri="{BB962C8B-B14F-4D97-AF65-F5344CB8AC3E}">
        <p14:creationId xmlns:p14="http://schemas.microsoft.com/office/powerpoint/2010/main" val="130118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86A67-F7A9-4712-8EFF-B805900536B5}" type="slidenum">
              <a:rPr lang="en-GB" smtClean="0"/>
              <a:t>3</a:t>
            </a:fld>
            <a:endParaRPr lang="en-GB"/>
          </a:p>
        </p:txBody>
      </p:sp>
    </p:spTree>
    <p:extLst>
      <p:ext uri="{BB962C8B-B14F-4D97-AF65-F5344CB8AC3E}">
        <p14:creationId xmlns:p14="http://schemas.microsoft.com/office/powerpoint/2010/main" val="282731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F86A67-F7A9-4712-8EFF-B805900536B5}" type="slidenum">
              <a:rPr lang="en-GB" smtClean="0"/>
              <a:t>4</a:t>
            </a:fld>
            <a:endParaRPr lang="en-GB"/>
          </a:p>
        </p:txBody>
      </p:sp>
    </p:spTree>
    <p:extLst>
      <p:ext uri="{BB962C8B-B14F-4D97-AF65-F5344CB8AC3E}">
        <p14:creationId xmlns:p14="http://schemas.microsoft.com/office/powerpoint/2010/main" val="181289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Choose</a:t>
            </a:r>
            <a:r>
              <a:rPr lang="en-GB" baseline="0" dirty="0" smtClean="0"/>
              <a:t> five of the topic words from previous slide (e.g. blows, </a:t>
            </a:r>
            <a:r>
              <a:rPr lang="en-GB" baseline="0" dirty="0" err="1" smtClean="0"/>
              <a:t>gwisg</a:t>
            </a:r>
            <a:r>
              <a:rPr lang="en-GB" baseline="0" dirty="0" smtClean="0"/>
              <a:t> </a:t>
            </a:r>
            <a:r>
              <a:rPr lang="en-GB" baseline="0" dirty="0" err="1" smtClean="0"/>
              <a:t>ysgol</a:t>
            </a:r>
            <a:r>
              <a:rPr lang="en-GB" baseline="0" dirty="0" smtClean="0"/>
              <a:t>, </a:t>
            </a:r>
            <a:r>
              <a:rPr lang="en-GB" baseline="0" dirty="0" err="1" smtClean="0"/>
              <a:t>socasau</a:t>
            </a:r>
            <a:r>
              <a:rPr lang="en-GB" baseline="0" dirty="0" smtClean="0"/>
              <a:t>, </a:t>
            </a:r>
            <a:r>
              <a:rPr lang="en-GB" baseline="0" dirty="0" err="1" smtClean="0"/>
              <a:t>sandalau</a:t>
            </a:r>
            <a:r>
              <a:rPr lang="en-GB" baseline="0" dirty="0" smtClean="0"/>
              <a:t>, </a:t>
            </a:r>
            <a:r>
              <a:rPr lang="en-GB" baseline="0" dirty="0" err="1" smtClean="0"/>
              <a:t>llopanau</a:t>
            </a:r>
            <a:r>
              <a:rPr lang="en-GB" baseline="0" dirty="0" smtClean="0"/>
              <a:t>) and choose one of these words to be your fireball word (e.g. </a:t>
            </a:r>
            <a:r>
              <a:rPr lang="en-GB" baseline="0" dirty="0" err="1" smtClean="0"/>
              <a:t>socasau</a:t>
            </a:r>
            <a:r>
              <a:rPr lang="en-GB" baseline="0" dirty="0" smtClean="0"/>
              <a:t>). Children to stand in a circle and repeat the topic words chosen one by one as they go around the circle. If a child is due to say the fireball word then they must say ‘</a:t>
            </a:r>
            <a:r>
              <a:rPr lang="en-GB" baseline="0" dirty="0" err="1" smtClean="0"/>
              <a:t>tân</a:t>
            </a:r>
            <a:r>
              <a:rPr lang="en-GB" baseline="0" dirty="0" smtClean="0"/>
              <a:t>’ instead then the next child says the next topic word in the list as expected. If the child says the fireball word then they are out and the next child must start with the first word in the list again. </a:t>
            </a:r>
            <a:endParaRPr lang="en-GB" dirty="0"/>
          </a:p>
        </p:txBody>
      </p:sp>
      <p:sp>
        <p:nvSpPr>
          <p:cNvPr id="4" name="Slide Number Placeholder 3"/>
          <p:cNvSpPr>
            <a:spLocks noGrp="1"/>
          </p:cNvSpPr>
          <p:nvPr>
            <p:ph type="sldNum" sz="quarter" idx="10"/>
          </p:nvPr>
        </p:nvSpPr>
        <p:spPr/>
        <p:txBody>
          <a:bodyPr/>
          <a:lstStyle/>
          <a:p>
            <a:fld id="{69F86A67-F7A9-4712-8EFF-B805900536B5}" type="slidenum">
              <a:rPr lang="en-GB" smtClean="0"/>
              <a:t>5</a:t>
            </a:fld>
            <a:endParaRPr lang="en-GB"/>
          </a:p>
        </p:txBody>
      </p:sp>
    </p:spTree>
    <p:extLst>
      <p:ext uri="{BB962C8B-B14F-4D97-AF65-F5344CB8AC3E}">
        <p14:creationId xmlns:p14="http://schemas.microsoft.com/office/powerpoint/2010/main" val="327137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F86A67-F7A9-4712-8EFF-B805900536B5}" type="slidenum">
              <a:rPr lang="en-GB" smtClean="0"/>
              <a:t>8</a:t>
            </a:fld>
            <a:endParaRPr lang="en-GB"/>
          </a:p>
        </p:txBody>
      </p:sp>
    </p:spTree>
    <p:extLst>
      <p:ext uri="{BB962C8B-B14F-4D97-AF65-F5344CB8AC3E}">
        <p14:creationId xmlns:p14="http://schemas.microsoft.com/office/powerpoint/2010/main" val="255911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a</a:t>
            </a:r>
            <a:r>
              <a:rPr lang="en-GB" baseline="0" dirty="0" smtClean="0"/>
              <a:t> 30 second timer on the IWB. Give the children a range of different topic pictures to use in a sentence of their choice using the language pattern that you have been teaching. If the ‘bomb’ goes off whilst they are in the middle of translating their sentence then the child loses a life (they have 3 lives in total). Continue for a set time or until there is an overall winner.</a:t>
            </a:r>
            <a:endParaRPr lang="en-GB" dirty="0"/>
          </a:p>
        </p:txBody>
      </p:sp>
      <p:sp>
        <p:nvSpPr>
          <p:cNvPr id="4" name="Slide Number Placeholder 3"/>
          <p:cNvSpPr>
            <a:spLocks noGrp="1"/>
          </p:cNvSpPr>
          <p:nvPr>
            <p:ph type="sldNum" sz="quarter" idx="5"/>
          </p:nvPr>
        </p:nvSpPr>
        <p:spPr/>
        <p:txBody>
          <a:bodyPr/>
          <a:lstStyle/>
          <a:p>
            <a:fld id="{69F86A67-F7A9-4712-8EFF-B805900536B5}" type="slidenum">
              <a:rPr lang="en-GB" smtClean="0"/>
              <a:t>9</a:t>
            </a:fld>
            <a:endParaRPr lang="en-GB"/>
          </a:p>
        </p:txBody>
      </p:sp>
    </p:spTree>
    <p:extLst>
      <p:ext uri="{BB962C8B-B14F-4D97-AF65-F5344CB8AC3E}">
        <p14:creationId xmlns:p14="http://schemas.microsoft.com/office/powerpoint/2010/main" val="115711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Give the children a range of different topic pictures to use in a sentence of their choice using the language pattern that you have been teaching. Once the child has correctly constructed the sentence then they can add a disc to the board. Normal rules for this game then apply. The winner is the first player to have four in a row. This game can either be played as a whole class that are split into two teams or on chrome books where children play in pairs. </a:t>
            </a:r>
            <a:endParaRPr lang="en-GB" dirty="0"/>
          </a:p>
        </p:txBody>
      </p:sp>
      <p:sp>
        <p:nvSpPr>
          <p:cNvPr id="4" name="Slide Number Placeholder 3"/>
          <p:cNvSpPr>
            <a:spLocks noGrp="1"/>
          </p:cNvSpPr>
          <p:nvPr>
            <p:ph type="sldNum" sz="quarter" idx="5"/>
          </p:nvPr>
        </p:nvSpPr>
        <p:spPr/>
        <p:txBody>
          <a:bodyPr/>
          <a:lstStyle/>
          <a:p>
            <a:fld id="{69F86A67-F7A9-4712-8EFF-B805900536B5}" type="slidenum">
              <a:rPr lang="en-GB" smtClean="0"/>
              <a:t>10</a:t>
            </a:fld>
            <a:endParaRPr lang="en-GB"/>
          </a:p>
        </p:txBody>
      </p:sp>
    </p:spTree>
    <p:extLst>
      <p:ext uri="{BB962C8B-B14F-4D97-AF65-F5344CB8AC3E}">
        <p14:creationId xmlns:p14="http://schemas.microsoft.com/office/powerpoint/2010/main" val="355403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9FBBCFB-1271-1942-BE14-B8BB59FDCE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112407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9FBBCFB-1271-1942-BE14-B8BB59FDCE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17121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9FBBCFB-1271-1942-BE14-B8BB59FDCE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203811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9FBBCFB-1271-1942-BE14-B8BB59FDCE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88491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FBBCFB-1271-1942-BE14-B8BB59FDCE52}"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125403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9FBBCFB-1271-1942-BE14-B8BB59FDCE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179735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9FBBCFB-1271-1942-BE14-B8BB59FDCE52}"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3231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9FBBCFB-1271-1942-BE14-B8BB59FDCE52}"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38848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BBCFB-1271-1942-BE14-B8BB59FDCE52}"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178529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FBBCFB-1271-1942-BE14-B8BB59FDCE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93244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FBBCFB-1271-1942-BE14-B8BB59FDCE52}"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4369B-EEB1-094E-B778-2B4568119D53}" type="slidenum">
              <a:rPr lang="en-US" smtClean="0"/>
              <a:t>‹#›</a:t>
            </a:fld>
            <a:endParaRPr lang="en-US"/>
          </a:p>
        </p:txBody>
      </p:sp>
    </p:spTree>
    <p:extLst>
      <p:ext uri="{BB962C8B-B14F-4D97-AF65-F5344CB8AC3E}">
        <p14:creationId xmlns:p14="http://schemas.microsoft.com/office/powerpoint/2010/main" val="337746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BBCFB-1271-1942-BE14-B8BB59FDCE52}" type="datetimeFigureOut">
              <a:rPr lang="en-US" smtClean="0"/>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4369B-EEB1-094E-B778-2B4568119D53}" type="slidenum">
              <a:rPr lang="en-US" smtClean="0"/>
              <a:t>‹#›</a:t>
            </a:fld>
            <a:endParaRPr lang="en-US"/>
          </a:p>
        </p:txBody>
      </p:sp>
    </p:spTree>
    <p:extLst>
      <p:ext uri="{BB962C8B-B14F-4D97-AF65-F5344CB8AC3E}">
        <p14:creationId xmlns:p14="http://schemas.microsoft.com/office/powerpoint/2010/main" val="161907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rojectrunandplay.blogspot.com/2012/03/spring-trends-for-children-tiered.html" TargetMode="External"/><Relationship Id="rId3" Type="http://schemas.openxmlformats.org/officeDocument/2006/relationships/image" Target="../media/image3.jpeg"/><Relationship Id="rId7" Type="http://schemas.openxmlformats.org/officeDocument/2006/relationships/hyperlink" Target="https://pubg.gamepedia.com/PGI_Sporty_Leggings" TargetMode="External"/><Relationship Id="rId12" Type="http://schemas.openxmlformats.org/officeDocument/2006/relationships/image" Target="../media/image8.jpeg"/><Relationship Id="rId17" Type="http://schemas.openxmlformats.org/officeDocument/2006/relationships/hyperlink" Target="https://www.bryanbraun.com/connect-four/" TargetMode="External"/><Relationship Id="rId2" Type="http://schemas.openxmlformats.org/officeDocument/2006/relationships/notesSlide" Target="../notesSlides/notesSlide6.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oodlandoriginal.blogspot.com/2012/01/why-hiking-boots-on-hike.html" TargetMode="External"/><Relationship Id="rId5" Type="http://schemas.openxmlformats.org/officeDocument/2006/relationships/hyperlink" Target="http://tillyandthebuttons.com/2013/01/the-mathilde-blouse-in-chambray.html" TargetMode="External"/><Relationship Id="rId15" Type="http://schemas.openxmlformats.org/officeDocument/2006/relationships/hyperlink" Target="https://stylepoohbahs.wordpress.com/2012/05/17/summer-essentials-swim-shorts-on-sale/"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pngimg.com/download/9677" TargetMode="External"/><Relationship Id="rId1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rojectrunandplay.blogspot.com/2012/03/spring-trends-for-children-tiered.html" TargetMode="External"/><Relationship Id="rId3" Type="http://schemas.openxmlformats.org/officeDocument/2006/relationships/image" Target="../media/image3.jpeg"/><Relationship Id="rId7" Type="http://schemas.openxmlformats.org/officeDocument/2006/relationships/hyperlink" Target="https://pubg.gamepedia.com/PGI_Sporty_Leggings" TargetMode="Externa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oodlandoriginal.blogspot.com/2012/01/why-hiking-boots-on-hike.html" TargetMode="External"/><Relationship Id="rId5" Type="http://schemas.openxmlformats.org/officeDocument/2006/relationships/hyperlink" Target="http://tillyandthebuttons.com/2013/01/the-mathilde-blouse-in-chambray.html" TargetMode="External"/><Relationship Id="rId15" Type="http://schemas.openxmlformats.org/officeDocument/2006/relationships/hyperlink" Target="https://stylepoohbahs.wordpress.com/2012/05/17/summer-essentials-swim-shorts-on-sale/"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pngimg.com/download/9677" TargetMode="Externa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ordwall.net/resource/38124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Green_tick.sv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ordwall.net/resource/38124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projectrunandplay.blogspot.com/2012/03/spring-trends-for-children-tiered.html" TargetMode="External"/><Relationship Id="rId3" Type="http://schemas.openxmlformats.org/officeDocument/2006/relationships/image" Target="../media/image3.jpeg"/><Relationship Id="rId7" Type="http://schemas.openxmlformats.org/officeDocument/2006/relationships/hyperlink" Target="https://pubg.gamepedia.com/PGI_Sporty_Leggings" TargetMode="External"/><Relationship Id="rId12" Type="http://schemas.openxmlformats.org/officeDocument/2006/relationships/image" Target="../media/image8.jpeg"/><Relationship Id="rId2" Type="http://schemas.openxmlformats.org/officeDocument/2006/relationships/notesSlide" Target="../notesSlides/notesSlide5.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oodlandoriginal.blogspot.com/2012/01/why-hiking-boots-on-hike.html" TargetMode="External"/><Relationship Id="rId5" Type="http://schemas.openxmlformats.org/officeDocument/2006/relationships/hyperlink" Target="http://tillyandthebuttons.com/2013/01/the-mathilde-blouse-in-chambray.html" TargetMode="External"/><Relationship Id="rId15" Type="http://schemas.openxmlformats.org/officeDocument/2006/relationships/hyperlink" Target="https://stylepoohbahs.wordpress.com/2012/05/17/summer-essentials-swim-shorts-on-sale/"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pngimg.com/download/9677" TargetMode="Externa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214905"/>
            <a:ext cx="7772400" cy="2385545"/>
          </a:xfrm>
        </p:spPr>
        <p:txBody>
          <a:bodyPr>
            <a:noAutofit/>
          </a:bodyPr>
          <a:lstStyle/>
          <a:p>
            <a:pPr eaLnBrk="1" hangingPunct="1"/>
            <a:r>
              <a:rPr lang="en-US" sz="9600" dirty="0" err="1" smtClean="0">
                <a:solidFill>
                  <a:srgbClr val="FF0000"/>
                </a:solidFill>
                <a:latin typeface="Calibri"/>
                <a:cs typeface="Calibri"/>
              </a:rPr>
              <a:t>T</a:t>
            </a:r>
            <a:r>
              <a:rPr lang="en-US" sz="9600" dirty="0" err="1" smtClean="0">
                <a:solidFill>
                  <a:srgbClr val="00B050"/>
                </a:solidFill>
                <a:latin typeface="Calibri"/>
                <a:cs typeface="Calibri"/>
              </a:rPr>
              <a:t>r</a:t>
            </a:r>
            <a:r>
              <a:rPr lang="en-US" sz="9600" dirty="0" err="1" smtClean="0">
                <a:solidFill>
                  <a:srgbClr val="FF0000"/>
                </a:solidFill>
                <a:latin typeface="Calibri"/>
                <a:cs typeface="Calibri"/>
              </a:rPr>
              <a:t>y</a:t>
            </a:r>
            <a:r>
              <a:rPr lang="en-US" sz="9600" dirty="0" err="1" smtClean="0">
                <a:solidFill>
                  <a:srgbClr val="00B050"/>
                </a:solidFill>
                <a:latin typeface="Calibri"/>
                <a:cs typeface="Calibri"/>
              </a:rPr>
              <a:t>d</a:t>
            </a:r>
            <a:r>
              <a:rPr lang="en-US" sz="9600" dirty="0" err="1" smtClean="0">
                <a:solidFill>
                  <a:srgbClr val="FF0000"/>
                </a:solidFill>
                <a:latin typeface="Calibri"/>
                <a:cs typeface="Calibri"/>
              </a:rPr>
              <a:t>y</a:t>
            </a:r>
            <a:r>
              <a:rPr lang="en-US" sz="9600" dirty="0" err="1" smtClean="0">
                <a:solidFill>
                  <a:srgbClr val="00B050"/>
                </a:solidFill>
                <a:latin typeface="Calibri"/>
                <a:cs typeface="Calibri"/>
              </a:rPr>
              <a:t>d</a:t>
            </a:r>
            <a:r>
              <a:rPr lang="en-US" sz="9600" dirty="0" err="1" smtClean="0">
                <a:solidFill>
                  <a:srgbClr val="FF0000"/>
                </a:solidFill>
                <a:latin typeface="Calibri"/>
                <a:cs typeface="Calibri"/>
              </a:rPr>
              <a:t>d</a:t>
            </a:r>
            <a:r>
              <a:rPr lang="en-US" sz="9600" dirty="0" smtClean="0">
                <a:solidFill>
                  <a:srgbClr val="FF0000"/>
                </a:solidFill>
                <a:latin typeface="Calibri"/>
                <a:cs typeface="Calibri"/>
              </a:rPr>
              <a:t> </a:t>
            </a:r>
            <a:r>
              <a:rPr lang="en-US" sz="9600" dirty="0">
                <a:latin typeface="Calibri" charset="0"/>
                <a:cs typeface="Calibri"/>
              </a:rPr>
              <a:t/>
            </a:r>
            <a:br>
              <a:rPr lang="en-US" sz="9600" dirty="0">
                <a:latin typeface="Calibri" charset="0"/>
                <a:cs typeface="Calibri"/>
              </a:rPr>
            </a:br>
            <a:r>
              <a:rPr lang="en-US" sz="9600" dirty="0" smtClean="0">
                <a:solidFill>
                  <a:srgbClr val="00B050"/>
                </a:solidFill>
                <a:latin typeface="Calibri"/>
                <a:cs typeface="Calibri"/>
              </a:rPr>
              <a:t>P</a:t>
            </a:r>
            <a:r>
              <a:rPr lang="en-US" sz="9600" dirty="0" smtClean="0">
                <a:solidFill>
                  <a:srgbClr val="FF0000"/>
                </a:solidFill>
                <a:latin typeface="Calibri"/>
                <a:cs typeface="Calibri"/>
              </a:rPr>
              <a:t>e</a:t>
            </a:r>
            <a:r>
              <a:rPr lang="en-US" sz="9600" dirty="0" smtClean="0">
                <a:solidFill>
                  <a:srgbClr val="00B050"/>
                </a:solidFill>
                <a:latin typeface="Calibri"/>
                <a:cs typeface="Calibri"/>
              </a:rPr>
              <a:t>r</a:t>
            </a:r>
            <a:r>
              <a:rPr lang="en-US" sz="9600" dirty="0" smtClean="0">
                <a:solidFill>
                  <a:srgbClr val="FF0000"/>
                </a:solidFill>
                <a:latin typeface="Calibri"/>
                <a:cs typeface="Calibri"/>
              </a:rPr>
              <a:t>s</a:t>
            </a:r>
            <a:r>
              <a:rPr lang="en-US" sz="9600" dirty="0" smtClean="0">
                <a:solidFill>
                  <a:srgbClr val="00B050"/>
                </a:solidFill>
                <a:latin typeface="Calibri"/>
                <a:cs typeface="Calibri"/>
              </a:rPr>
              <a:t>o</a:t>
            </a:r>
            <a:r>
              <a:rPr lang="en-US" sz="9600" dirty="0" smtClean="0">
                <a:solidFill>
                  <a:srgbClr val="FF0000"/>
                </a:solidFill>
                <a:latin typeface="Calibri"/>
                <a:cs typeface="Calibri"/>
              </a:rPr>
              <a:t>n</a:t>
            </a:r>
            <a:endParaRPr lang="en-US" sz="9600" dirty="0">
              <a:latin typeface="Calibri"/>
              <a:cs typeface="Calibri"/>
            </a:endParaRPr>
          </a:p>
        </p:txBody>
      </p:sp>
      <p:sp>
        <p:nvSpPr>
          <p:cNvPr id="3" name="Subtitle 2"/>
          <p:cNvSpPr>
            <a:spLocks noGrp="1"/>
          </p:cNvSpPr>
          <p:nvPr>
            <p:ph type="subTitle" idx="1"/>
          </p:nvPr>
        </p:nvSpPr>
        <p:spPr>
          <a:xfrm>
            <a:off x="1371600" y="4601938"/>
            <a:ext cx="6400800" cy="1036862"/>
          </a:xfrm>
        </p:spPr>
        <p:txBody>
          <a:bodyPr rtlCol="0">
            <a:normAutofit/>
          </a:bodyPr>
          <a:lstStyle/>
          <a:p>
            <a:pPr eaLnBrk="1" fontAlgn="auto" hangingPunct="1">
              <a:spcAft>
                <a:spcPts val="0"/>
              </a:spcAft>
              <a:buFont typeface="Arial"/>
              <a:buNone/>
              <a:defRPr/>
            </a:pPr>
            <a:endParaRPr lang="en-US">
              <a:ea typeface="+mn-ea"/>
              <a:cs typeface="+mn-cs"/>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3376" y="4601938"/>
            <a:ext cx="1954428" cy="207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72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2"/>
            <a:ext cx="8229600" cy="684705"/>
          </a:xfrm>
        </p:spPr>
        <p:txBody>
          <a:bodyPr>
            <a:normAutofit fontScale="90000"/>
          </a:bodyPr>
          <a:lstStyle/>
          <a:p>
            <a:r>
              <a:rPr lang="en-US" b="1" dirty="0" err="1" smtClean="0">
                <a:solidFill>
                  <a:srgbClr val="00B050"/>
                </a:solidFill>
              </a:rPr>
              <a:t>Cysylltu</a:t>
            </a:r>
            <a:r>
              <a:rPr lang="en-US" b="1" dirty="0" smtClean="0">
                <a:solidFill>
                  <a:srgbClr val="00B050"/>
                </a:solidFill>
              </a:rPr>
              <a:t> 4</a:t>
            </a:r>
            <a:endParaRPr lang="en-US" b="1" dirty="0">
              <a:solidFill>
                <a:srgbClr val="00B050"/>
              </a:solidFill>
            </a:endParaRPr>
          </a:p>
        </p:txBody>
      </p:sp>
      <p:pic>
        <p:nvPicPr>
          <p:cNvPr id="9" name="Content Placeholder 8" descr="A person in a blue shirt&#10;&#10;Description automatically generated">
            <a:extLst>
              <a:ext uri="{FF2B5EF4-FFF2-40B4-BE49-F238E27FC236}">
                <a16:creationId xmlns:a16="http://schemas.microsoft.com/office/drawing/2014/main" id="{4DE93F08-05DC-4CAD-A3F3-18C79308212A}"/>
              </a:ext>
            </a:extLst>
          </p:cNvPr>
          <p:cNvPicPr>
            <a:picLocks noGrp="1" noChangeAspect="1"/>
          </p:cNvPicPr>
          <p:nvPr>
            <p:ph idx="1"/>
          </p:nvPr>
        </p:nvPicPr>
        <p:blipFill rotWithShape="1">
          <a:blip r:embed="rId3"/>
          <a:srcRect b="28773"/>
          <a:stretch/>
        </p:blipFill>
        <p:spPr>
          <a:xfrm>
            <a:off x="546412" y="1137376"/>
            <a:ext cx="1317383" cy="1408909"/>
          </a:xfrm>
        </p:spPr>
      </p:pic>
      <p:sp>
        <p:nvSpPr>
          <p:cNvPr id="5" name="Oval 4"/>
          <p:cNvSpPr/>
          <p:nvPr/>
        </p:nvSpPr>
        <p:spPr>
          <a:xfrm>
            <a:off x="3359150" y="2481488"/>
            <a:ext cx="2741613" cy="21161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cxnSpLocks/>
          </p:cNvCxnSpPr>
          <p:nvPr/>
        </p:nvCxnSpPr>
        <p:spPr>
          <a:xfrm>
            <a:off x="2337919" y="2589854"/>
            <a:ext cx="1095299" cy="504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5930832" y="2449788"/>
            <a:ext cx="1165663" cy="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3124745" y="4385179"/>
            <a:ext cx="746273" cy="11130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22C203A-0889-44D3-9656-B6150BA00C20}"/>
              </a:ext>
            </a:extLst>
          </p:cNvPr>
          <p:cNvCxnSpPr>
            <a:cxnSpLocks/>
          </p:cNvCxnSpPr>
          <p:nvPr/>
        </p:nvCxnSpPr>
        <p:spPr>
          <a:xfrm>
            <a:off x="2300885" y="3933959"/>
            <a:ext cx="11365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6BCAE4-C89F-4151-AE7A-1A9F6A331F12}"/>
              </a:ext>
            </a:extLst>
          </p:cNvPr>
          <p:cNvCxnSpPr>
            <a:cxnSpLocks/>
          </p:cNvCxnSpPr>
          <p:nvPr/>
        </p:nvCxnSpPr>
        <p:spPr>
          <a:xfrm>
            <a:off x="5999963" y="4003398"/>
            <a:ext cx="13549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246F9EA-6F03-47E3-A054-D939D2566723}"/>
              </a:ext>
            </a:extLst>
          </p:cNvPr>
          <p:cNvCxnSpPr>
            <a:cxnSpLocks/>
          </p:cNvCxnSpPr>
          <p:nvPr/>
        </p:nvCxnSpPr>
        <p:spPr>
          <a:xfrm flipH="1" flipV="1">
            <a:off x="5570530" y="4385179"/>
            <a:ext cx="722359" cy="1052621"/>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person wearing a blue shirt&#10;&#10;Description automatically generated">
            <a:extLst>
              <a:ext uri="{FF2B5EF4-FFF2-40B4-BE49-F238E27FC236}">
                <a16:creationId xmlns:a16="http://schemas.microsoft.com/office/drawing/2014/main" id="{7C72F212-FCF8-4156-BFD7-B8754EB4B029}"/>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b="18317"/>
          <a:stretch/>
        </p:blipFill>
        <p:spPr>
          <a:xfrm>
            <a:off x="251068" y="3195850"/>
            <a:ext cx="1288410" cy="1401776"/>
          </a:xfrm>
          <a:prstGeom prst="rect">
            <a:avLst/>
          </a:prstGeom>
        </p:spPr>
      </p:pic>
      <p:pic>
        <p:nvPicPr>
          <p:cNvPr id="27" name="Picture 26" descr="A person wearing a suit and tie&#10;&#10;Description automatically generated">
            <a:extLst>
              <a:ext uri="{FF2B5EF4-FFF2-40B4-BE49-F238E27FC236}">
                <a16:creationId xmlns:a16="http://schemas.microsoft.com/office/drawing/2014/main" id="{1D526F3C-52AC-41FF-A9A4-F7FBD1BF00C1}"/>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57200" y="5069920"/>
            <a:ext cx="1614688" cy="1614688"/>
          </a:xfrm>
          <a:prstGeom prst="rect">
            <a:avLst/>
          </a:prstGeom>
        </p:spPr>
      </p:pic>
      <p:pic>
        <p:nvPicPr>
          <p:cNvPr id="40" name="Picture 39" descr="A picture containing sitting, table, brown, dark&#10;&#10;Description automatically generated">
            <a:extLst>
              <a:ext uri="{FF2B5EF4-FFF2-40B4-BE49-F238E27FC236}">
                <a16:creationId xmlns:a16="http://schemas.microsoft.com/office/drawing/2014/main" id="{37F04FBD-3506-407E-A1A6-8258B81E15C7}"/>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7118181" y="2978787"/>
            <a:ext cx="1900237" cy="1900237"/>
          </a:xfrm>
          <a:prstGeom prst="rect">
            <a:avLst/>
          </a:prstGeom>
        </p:spPr>
      </p:pic>
      <p:pic>
        <p:nvPicPr>
          <p:cNvPr id="44" name="Picture 43" descr="A close up of some shoes&#10;&#10;Description automatically generated">
            <a:extLst>
              <a:ext uri="{FF2B5EF4-FFF2-40B4-BE49-F238E27FC236}">
                <a16:creationId xmlns:a16="http://schemas.microsoft.com/office/drawing/2014/main" id="{6F82598C-C529-4C6C-99E9-DBB0349C682F}"/>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6488025" y="676239"/>
            <a:ext cx="1944251" cy="1717885"/>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CC50E627-12A3-4A74-B001-FFE163DCDA2E}"/>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4341290" y="5191257"/>
            <a:ext cx="965069" cy="1289944"/>
          </a:xfrm>
          <a:prstGeom prst="rect">
            <a:avLst/>
          </a:prstGeom>
        </p:spPr>
      </p:pic>
      <p:pic>
        <p:nvPicPr>
          <p:cNvPr id="17" name="Picture 16" descr="A person posing for the camera&#10;&#10;Description automatically generated">
            <a:extLst>
              <a:ext uri="{FF2B5EF4-FFF2-40B4-BE49-F238E27FC236}">
                <a16:creationId xmlns:a16="http://schemas.microsoft.com/office/drawing/2014/main" id="{205A053E-66F9-44C8-A319-CB18ED8493D5}"/>
              </a:ext>
            </a:extLst>
          </p:cNvPr>
          <p:cNvPicPr>
            <a:picLocks noChangeAspect="1"/>
          </p:cNvPicPr>
          <p:nvPr/>
        </p:nvPicPr>
        <p:blipFill rotWithShape="1">
          <a:blip r:embed="rId14">
            <a:extLst>
              <a:ext uri="{837473B0-CC2E-450A-ABE3-18F120FF3D39}">
                <a1611:picAttrSrcUrl xmlns:a1611="http://schemas.microsoft.com/office/drawing/2016/11/main" xmlns="" r:id="rId15"/>
              </a:ext>
            </a:extLst>
          </a:blip>
          <a:srcRect b="49278"/>
          <a:stretch/>
        </p:blipFill>
        <p:spPr>
          <a:xfrm>
            <a:off x="5351706" y="5559737"/>
            <a:ext cx="1296513" cy="876400"/>
          </a:xfrm>
          <a:prstGeom prst="rect">
            <a:avLst/>
          </a:prstGeom>
        </p:spPr>
      </p:pic>
      <p:pic>
        <p:nvPicPr>
          <p:cNvPr id="18" name="Picture 2" descr="The Classic Game of Connect 4 Strategy Board Game for Kids; 2 Player ; 4 in  a Row; Kids Gifts (Pack of 2) : Amazon.co.uk: Outl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4970" y="2766638"/>
            <a:ext cx="1482535" cy="148253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218849" y="840968"/>
            <a:ext cx="4381969" cy="369332"/>
          </a:xfrm>
          <a:prstGeom prst="rect">
            <a:avLst/>
          </a:prstGeom>
        </p:spPr>
        <p:txBody>
          <a:bodyPr wrap="none">
            <a:spAutoFit/>
          </a:bodyPr>
          <a:lstStyle/>
          <a:p>
            <a:r>
              <a:rPr lang="en-GB" dirty="0">
                <a:hlinkClick r:id="rId17"/>
              </a:rPr>
              <a:t>https://www.bryanbraun.com/connect-four/</a:t>
            </a:r>
            <a:endParaRPr lang="en-GB" dirty="0"/>
          </a:p>
        </p:txBody>
      </p:sp>
    </p:spTree>
    <p:extLst>
      <p:ext uri="{BB962C8B-B14F-4D97-AF65-F5344CB8AC3E}">
        <p14:creationId xmlns:p14="http://schemas.microsoft.com/office/powerpoint/2010/main" val="395017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214905"/>
            <a:ext cx="7772400" cy="2385545"/>
          </a:xfrm>
        </p:spPr>
        <p:txBody>
          <a:bodyPr>
            <a:normAutofit fontScale="90000"/>
          </a:bodyPr>
          <a:lstStyle/>
          <a:p>
            <a:pPr eaLnBrk="1" hangingPunct="1"/>
            <a:r>
              <a:rPr lang="en-US" sz="7200" dirty="0" smtClean="0">
                <a:solidFill>
                  <a:srgbClr val="FF0000"/>
                </a:solidFill>
                <a:latin typeface="Calibri" charset="0"/>
              </a:rPr>
              <a:t> </a:t>
            </a:r>
            <a:r>
              <a:rPr lang="en-US" sz="7200" dirty="0">
                <a:solidFill>
                  <a:srgbClr val="FF0000"/>
                </a:solidFill>
                <a:latin typeface="Calibri" charset="0"/>
              </a:rPr>
              <a:t/>
            </a:r>
            <a:br>
              <a:rPr lang="en-US" sz="7200" dirty="0">
                <a:solidFill>
                  <a:srgbClr val="FF0000"/>
                </a:solidFill>
                <a:latin typeface="Calibri" charset="0"/>
              </a:rPr>
            </a:br>
            <a:r>
              <a:rPr lang="en-US" sz="7200" dirty="0">
                <a:solidFill>
                  <a:srgbClr val="FF0000"/>
                </a:solidFill>
                <a:latin typeface="Calibri" charset="0"/>
              </a:rPr>
              <a:t> </a:t>
            </a:r>
            <a:r>
              <a:rPr lang="en-US" sz="7200" dirty="0" err="1" smtClean="0">
                <a:solidFill>
                  <a:srgbClr val="FF0000"/>
                </a:solidFill>
                <a:latin typeface="Calibri" charset="0"/>
              </a:rPr>
              <a:t>Gwisgo</a:t>
            </a:r>
            <a:r>
              <a:rPr lang="en-US" sz="7200" dirty="0">
                <a:solidFill>
                  <a:srgbClr val="000000"/>
                </a:solidFill>
                <a:latin typeface="Calibri" charset="0"/>
              </a:rPr>
              <a:t/>
            </a:r>
            <a:br>
              <a:rPr lang="en-US" sz="7200" dirty="0">
                <a:solidFill>
                  <a:srgbClr val="000000"/>
                </a:solidFill>
                <a:latin typeface="Calibri" charset="0"/>
              </a:rPr>
            </a:br>
            <a:r>
              <a:rPr lang="en-US" sz="3200" dirty="0" smtClean="0">
                <a:solidFill>
                  <a:srgbClr val="000000"/>
                </a:solidFill>
                <a:latin typeface="Calibri" charset="0"/>
              </a:rPr>
              <a:t>Wearing</a:t>
            </a:r>
            <a:endParaRPr lang="en-US" sz="7200" dirty="0">
              <a:latin typeface="Calibri" charset="0"/>
            </a:endParaRPr>
          </a:p>
        </p:txBody>
      </p:sp>
      <p:sp>
        <p:nvSpPr>
          <p:cNvPr id="3" name="Subtitle 2"/>
          <p:cNvSpPr>
            <a:spLocks noGrp="1"/>
          </p:cNvSpPr>
          <p:nvPr>
            <p:ph type="subTitle" idx="1"/>
          </p:nvPr>
        </p:nvSpPr>
        <p:spPr>
          <a:xfrm>
            <a:off x="1371600" y="4601938"/>
            <a:ext cx="6400800" cy="1036862"/>
          </a:xfrm>
        </p:spPr>
        <p:txBody>
          <a:bodyPr rtlCol="0">
            <a:normAutofit/>
          </a:bodyPr>
          <a:lstStyle/>
          <a:p>
            <a:pPr eaLnBrk="1" fontAlgn="auto" hangingPunct="1">
              <a:spcAft>
                <a:spcPts val="0"/>
              </a:spcAft>
              <a:buFont typeface="Arial"/>
              <a:buNone/>
              <a:defRPr/>
            </a:pPr>
            <a:endParaRPr lang="en-US">
              <a:ea typeface="+mn-ea"/>
              <a:cs typeface="+mn-cs"/>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3376" y="4601938"/>
            <a:ext cx="1954428" cy="207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ular Callout 4"/>
          <p:cNvSpPr/>
          <p:nvPr/>
        </p:nvSpPr>
        <p:spPr>
          <a:xfrm>
            <a:off x="1515863" y="913210"/>
            <a:ext cx="6418689" cy="3688728"/>
          </a:xfrm>
          <a:prstGeom prst="wedgeRectCallout">
            <a:avLst>
              <a:gd name="adj1" fmla="val -42176"/>
              <a:gd name="adj2" fmla="val 8025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4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840F-5287-4BF8-86E3-4BD8896495E4}"/>
              </a:ext>
            </a:extLst>
          </p:cNvPr>
          <p:cNvSpPr>
            <a:spLocks noGrp="1"/>
          </p:cNvSpPr>
          <p:nvPr>
            <p:ph type="ctrTitle"/>
          </p:nvPr>
        </p:nvSpPr>
        <p:spPr>
          <a:xfrm>
            <a:off x="685800" y="333255"/>
            <a:ext cx="7772400" cy="1470025"/>
          </a:xfrm>
        </p:spPr>
        <p:txBody>
          <a:bodyPr/>
          <a:lstStyle/>
          <a:p>
            <a:r>
              <a:rPr lang="en-US" b="1" dirty="0">
                <a:solidFill>
                  <a:srgbClr val="00B050"/>
                </a:solidFill>
                <a:ea typeface="+mj-lt"/>
                <a:cs typeface="+mj-lt"/>
              </a:rPr>
              <a:t>BERF: </a:t>
            </a:r>
            <a:r>
              <a:rPr lang="en-US" b="1" dirty="0" smtClean="0">
                <a:solidFill>
                  <a:srgbClr val="00B050"/>
                </a:solidFill>
                <a:ea typeface="+mj-lt"/>
                <a:cs typeface="+mj-lt"/>
              </a:rPr>
              <a:t>GWISGO</a:t>
            </a:r>
            <a:endParaRPr lang="en-US" b="1" dirty="0">
              <a:solidFill>
                <a:srgbClr val="00B050"/>
              </a:solidFill>
            </a:endParaRPr>
          </a:p>
        </p:txBody>
      </p:sp>
      <p:sp>
        <p:nvSpPr>
          <p:cNvPr id="3" name="Subtitle 2">
            <a:extLst>
              <a:ext uri="{FF2B5EF4-FFF2-40B4-BE49-F238E27FC236}">
                <a16:creationId xmlns:a16="http://schemas.microsoft.com/office/drawing/2014/main" id="{5B9D5B56-B6D5-459D-A436-45910511052B}"/>
              </a:ext>
            </a:extLst>
          </p:cNvPr>
          <p:cNvSpPr>
            <a:spLocks noGrp="1"/>
          </p:cNvSpPr>
          <p:nvPr>
            <p:ph type="subTitle" idx="1"/>
          </p:nvPr>
        </p:nvSpPr>
        <p:spPr>
          <a:xfrm>
            <a:off x="373626" y="1535134"/>
            <a:ext cx="4483509" cy="5274589"/>
          </a:xfrm>
        </p:spPr>
        <p:txBody>
          <a:bodyPr vert="horz" lIns="91440" tIns="45720" rIns="91440" bIns="45720" rtlCol="0" anchor="t">
            <a:normAutofit fontScale="40000" lnSpcReduction="20000"/>
          </a:bodyPr>
          <a:lstStyle/>
          <a:p>
            <a:r>
              <a:rPr lang="en-GB" b="1" dirty="0"/>
              <a:t> </a:t>
            </a:r>
            <a:endParaRPr lang="en-GB" sz="6400" b="1" dirty="0">
              <a:solidFill>
                <a:srgbClr val="00B050"/>
              </a:solidFill>
            </a:endParaRPr>
          </a:p>
          <a:p>
            <a:r>
              <a:rPr lang="en-GB" sz="6400" dirty="0" smtClean="0">
                <a:solidFill>
                  <a:srgbClr val="FF0000"/>
                </a:solidFill>
              </a:rPr>
              <a:t>Mae</a:t>
            </a:r>
            <a:r>
              <a:rPr lang="en-GB" sz="6400" dirty="0" smtClean="0">
                <a:solidFill>
                  <a:srgbClr val="7030A0"/>
                </a:solidFill>
              </a:rPr>
              <a:t> </a:t>
            </a:r>
            <a:r>
              <a:rPr lang="en-GB" sz="6400" b="1" dirty="0" err="1" smtClean="0">
                <a:solidFill>
                  <a:srgbClr val="7030A0"/>
                </a:solidFill>
              </a:rPr>
              <a:t>e’n</a:t>
            </a:r>
            <a:r>
              <a:rPr lang="en-GB" sz="6400" dirty="0" smtClean="0">
                <a:solidFill>
                  <a:srgbClr val="7030A0"/>
                </a:solidFill>
              </a:rPr>
              <a:t> </a:t>
            </a:r>
            <a:r>
              <a:rPr lang="en-GB" sz="6400" dirty="0" smtClean="0">
                <a:solidFill>
                  <a:srgbClr val="FF0000"/>
                </a:solidFill>
              </a:rPr>
              <a:t>…..      Mae </a:t>
            </a:r>
            <a:r>
              <a:rPr lang="en-GB" sz="6400" b="1" dirty="0" err="1" smtClean="0">
                <a:solidFill>
                  <a:srgbClr val="7030A0"/>
                </a:solidFill>
              </a:rPr>
              <a:t>hi’n</a:t>
            </a:r>
            <a:r>
              <a:rPr lang="en-GB" sz="6400" b="1" dirty="0" smtClean="0">
                <a:solidFill>
                  <a:srgbClr val="FF0000"/>
                </a:solidFill>
              </a:rPr>
              <a:t> </a:t>
            </a:r>
            <a:r>
              <a:rPr lang="en-GB" sz="6400" dirty="0" smtClean="0">
                <a:solidFill>
                  <a:srgbClr val="FF0000"/>
                </a:solidFill>
              </a:rPr>
              <a:t>….. Mae </a:t>
            </a:r>
            <a:r>
              <a:rPr lang="en-GB" sz="6400" b="1" dirty="0" smtClean="0">
                <a:solidFill>
                  <a:srgbClr val="7030A0"/>
                </a:solidFill>
              </a:rPr>
              <a:t>Bob </a:t>
            </a:r>
            <a:r>
              <a:rPr lang="en-GB" sz="6400" b="1" dirty="0" err="1" smtClean="0">
                <a:solidFill>
                  <a:srgbClr val="7030A0"/>
                </a:solidFill>
              </a:rPr>
              <a:t>yn</a:t>
            </a:r>
            <a:r>
              <a:rPr lang="en-GB" sz="6400" b="1" dirty="0" smtClean="0">
                <a:solidFill>
                  <a:srgbClr val="7030A0"/>
                </a:solidFill>
              </a:rPr>
              <a:t> </a:t>
            </a:r>
            <a:r>
              <a:rPr lang="en-GB" sz="6400" dirty="0" smtClean="0">
                <a:solidFill>
                  <a:srgbClr val="FF0000"/>
                </a:solidFill>
              </a:rPr>
              <a:t>….</a:t>
            </a:r>
          </a:p>
          <a:p>
            <a:endParaRPr lang="en-GB" sz="6400" dirty="0" smtClean="0">
              <a:solidFill>
                <a:srgbClr val="FF0000"/>
              </a:solidFill>
            </a:endParaRPr>
          </a:p>
          <a:p>
            <a:r>
              <a:rPr lang="en-GB" sz="6400" dirty="0" err="1" smtClean="0">
                <a:solidFill>
                  <a:srgbClr val="FF0000"/>
                </a:solidFill>
              </a:rPr>
              <a:t>hoffi</a:t>
            </a:r>
            <a:r>
              <a:rPr lang="en-GB" sz="6400" dirty="0" smtClean="0">
                <a:solidFill>
                  <a:srgbClr val="FF0000"/>
                </a:solidFill>
              </a:rPr>
              <a:t> </a:t>
            </a:r>
            <a:r>
              <a:rPr lang="en-GB" sz="6400" dirty="0" err="1" smtClean="0">
                <a:solidFill>
                  <a:srgbClr val="FF0000"/>
                </a:solidFill>
              </a:rPr>
              <a:t>gwisgo</a:t>
            </a:r>
            <a:r>
              <a:rPr lang="en-GB" sz="6400" dirty="0" smtClean="0">
                <a:solidFill>
                  <a:srgbClr val="FF0000"/>
                </a:solidFill>
              </a:rPr>
              <a:t>…</a:t>
            </a:r>
            <a:endParaRPr lang="en-GB" sz="6400" dirty="0">
              <a:solidFill>
                <a:srgbClr val="FF0000"/>
              </a:solidFill>
            </a:endParaRPr>
          </a:p>
          <a:p>
            <a:r>
              <a:rPr lang="en-GB" sz="6400" dirty="0" smtClean="0">
                <a:solidFill>
                  <a:schemeClr val="tx1"/>
                </a:solidFill>
              </a:rPr>
              <a:t>likes </a:t>
            </a:r>
            <a:r>
              <a:rPr lang="en-GB" sz="6400" dirty="0" smtClean="0">
                <a:solidFill>
                  <a:schemeClr val="tx1"/>
                </a:solidFill>
              </a:rPr>
              <a:t>wearing</a:t>
            </a:r>
            <a:r>
              <a:rPr lang="en-GB" sz="6400" dirty="0" smtClean="0">
                <a:solidFill>
                  <a:schemeClr val="tx1"/>
                </a:solidFill>
              </a:rPr>
              <a:t> </a:t>
            </a:r>
            <a:r>
              <a:rPr lang="en-GB" sz="6400" dirty="0">
                <a:solidFill>
                  <a:schemeClr val="tx1"/>
                </a:solidFill>
              </a:rPr>
              <a:t>…</a:t>
            </a:r>
          </a:p>
          <a:p>
            <a:r>
              <a:rPr lang="en-GB" sz="6400" dirty="0">
                <a:solidFill>
                  <a:srgbClr val="FF0000"/>
                </a:solidFill>
              </a:rPr>
              <a:t> </a:t>
            </a:r>
          </a:p>
          <a:p>
            <a:r>
              <a:rPr lang="en-GB" sz="6400" dirty="0" err="1" smtClean="0">
                <a:solidFill>
                  <a:srgbClr val="FF0000"/>
                </a:solidFill>
              </a:rPr>
              <a:t>mwynhau</a:t>
            </a:r>
            <a:r>
              <a:rPr lang="en-GB" sz="6400" dirty="0" smtClean="0">
                <a:solidFill>
                  <a:srgbClr val="FF0000"/>
                </a:solidFill>
              </a:rPr>
              <a:t> </a:t>
            </a:r>
            <a:r>
              <a:rPr lang="en-GB" sz="6400" dirty="0" err="1" smtClean="0">
                <a:solidFill>
                  <a:srgbClr val="FF0000"/>
                </a:solidFill>
              </a:rPr>
              <a:t>gwisgo</a:t>
            </a:r>
            <a:r>
              <a:rPr lang="en-GB" sz="6400" dirty="0" smtClean="0">
                <a:solidFill>
                  <a:srgbClr val="FF0000"/>
                </a:solidFill>
              </a:rPr>
              <a:t> </a:t>
            </a:r>
            <a:r>
              <a:rPr lang="en-GB" sz="6400" dirty="0">
                <a:solidFill>
                  <a:srgbClr val="FF0000"/>
                </a:solidFill>
              </a:rPr>
              <a:t>…</a:t>
            </a:r>
          </a:p>
          <a:p>
            <a:r>
              <a:rPr lang="en-GB" sz="6400" dirty="0" smtClean="0">
                <a:solidFill>
                  <a:schemeClr val="tx1"/>
                </a:solidFill>
              </a:rPr>
              <a:t>enjoy </a:t>
            </a:r>
            <a:r>
              <a:rPr lang="en-GB" sz="6400" dirty="0" smtClean="0">
                <a:solidFill>
                  <a:schemeClr val="tx1"/>
                </a:solidFill>
              </a:rPr>
              <a:t>wear</a:t>
            </a:r>
            <a:r>
              <a:rPr lang="en-GB" sz="6400" dirty="0" smtClean="0">
                <a:solidFill>
                  <a:schemeClr val="tx1"/>
                </a:solidFill>
              </a:rPr>
              <a:t>ing </a:t>
            </a:r>
            <a:r>
              <a:rPr lang="en-GB" sz="6400" dirty="0">
                <a:solidFill>
                  <a:schemeClr val="tx1"/>
                </a:solidFill>
              </a:rPr>
              <a:t>…</a:t>
            </a:r>
          </a:p>
          <a:p>
            <a:r>
              <a:rPr lang="en-GB" sz="6400" dirty="0">
                <a:solidFill>
                  <a:srgbClr val="FF0000"/>
                </a:solidFill>
              </a:rPr>
              <a:t> </a:t>
            </a:r>
            <a:r>
              <a:rPr lang="en-GB" sz="6400" dirty="0">
                <a:solidFill>
                  <a:schemeClr val="tx1"/>
                </a:solidFill>
              </a:rPr>
              <a:t> </a:t>
            </a:r>
          </a:p>
          <a:p>
            <a:r>
              <a:rPr lang="en-GB" sz="6400" dirty="0" err="1" smtClean="0">
                <a:solidFill>
                  <a:srgbClr val="FF0000"/>
                </a:solidFill>
              </a:rPr>
              <a:t>dwlu</a:t>
            </a:r>
            <a:r>
              <a:rPr lang="en-GB" sz="6400" dirty="0" smtClean="0">
                <a:solidFill>
                  <a:srgbClr val="FF0000"/>
                </a:solidFill>
              </a:rPr>
              <a:t> </a:t>
            </a:r>
            <a:r>
              <a:rPr lang="en-GB" sz="6400" dirty="0" err="1">
                <a:solidFill>
                  <a:srgbClr val="FF0000"/>
                </a:solidFill>
              </a:rPr>
              <a:t>ar</a:t>
            </a:r>
            <a:r>
              <a:rPr lang="en-GB" sz="6400" dirty="0">
                <a:solidFill>
                  <a:srgbClr val="FF0000"/>
                </a:solidFill>
              </a:rPr>
              <a:t> </a:t>
            </a:r>
            <a:r>
              <a:rPr lang="en-GB" sz="6400" dirty="0" err="1" smtClean="0">
                <a:solidFill>
                  <a:srgbClr val="FF0000"/>
                </a:solidFill>
              </a:rPr>
              <a:t>wisgo</a:t>
            </a:r>
            <a:r>
              <a:rPr lang="en-GB" sz="6400" dirty="0" smtClean="0">
                <a:solidFill>
                  <a:srgbClr val="FF0000"/>
                </a:solidFill>
              </a:rPr>
              <a:t>…</a:t>
            </a:r>
            <a:endParaRPr lang="en-GB" sz="6400" dirty="0">
              <a:solidFill>
                <a:srgbClr val="FF0000"/>
              </a:solidFill>
            </a:endParaRPr>
          </a:p>
          <a:p>
            <a:r>
              <a:rPr lang="en-GB" sz="6400" dirty="0" smtClean="0">
                <a:solidFill>
                  <a:schemeClr val="tx1"/>
                </a:solidFill>
              </a:rPr>
              <a:t>adores </a:t>
            </a:r>
            <a:r>
              <a:rPr lang="en-GB" sz="6400" dirty="0" smtClean="0">
                <a:solidFill>
                  <a:schemeClr val="tx1"/>
                </a:solidFill>
              </a:rPr>
              <a:t>wearing</a:t>
            </a:r>
            <a:r>
              <a:rPr lang="en-GB" sz="6400" dirty="0" smtClean="0">
                <a:solidFill>
                  <a:schemeClr val="tx1"/>
                </a:solidFill>
              </a:rPr>
              <a:t> </a:t>
            </a:r>
            <a:r>
              <a:rPr lang="en-GB" sz="6400" dirty="0">
                <a:solidFill>
                  <a:schemeClr val="tx1"/>
                </a:solidFill>
              </a:rPr>
              <a:t>…</a:t>
            </a:r>
          </a:p>
          <a:p>
            <a:r>
              <a:rPr lang="en-GB" sz="6400" dirty="0">
                <a:solidFill>
                  <a:schemeClr val="tx1"/>
                </a:solidFill>
              </a:rPr>
              <a:t> </a:t>
            </a:r>
          </a:p>
          <a:p>
            <a:endParaRPr lang="en-US" sz="6400" dirty="0">
              <a:solidFill>
                <a:schemeClr val="tx1"/>
              </a:solidFill>
              <a:cs typeface="Calibri"/>
            </a:endParaRPr>
          </a:p>
          <a:p>
            <a:endParaRPr lang="en-US" sz="6400" dirty="0">
              <a:cs typeface="Calibri"/>
            </a:endParaRPr>
          </a:p>
          <a:p>
            <a:endParaRPr lang="en-US" sz="6400" dirty="0">
              <a:cs typeface="Calibri"/>
            </a:endParaRPr>
          </a:p>
          <a:p>
            <a:endParaRPr lang="en-US" dirty="0"/>
          </a:p>
          <a:p>
            <a:endParaRPr lang="en-US" dirty="0">
              <a:cs typeface="Calibri"/>
            </a:endParaRPr>
          </a:p>
        </p:txBody>
      </p:sp>
      <p:sp>
        <p:nvSpPr>
          <p:cNvPr id="4" name="Subtitle 2">
            <a:extLst>
              <a:ext uri="{FF2B5EF4-FFF2-40B4-BE49-F238E27FC236}">
                <a16:creationId xmlns:a16="http://schemas.microsoft.com/office/drawing/2014/main" id="{5B9D5B56-B6D5-459D-A436-45910511052B}"/>
              </a:ext>
            </a:extLst>
          </p:cNvPr>
          <p:cNvSpPr txBox="1">
            <a:spLocks/>
          </p:cNvSpPr>
          <p:nvPr/>
        </p:nvSpPr>
        <p:spPr>
          <a:xfrm>
            <a:off x="4753897" y="1583411"/>
            <a:ext cx="4483509" cy="5274589"/>
          </a:xfrm>
          <a:prstGeom prst="rect">
            <a:avLst/>
          </a:prstGeom>
        </p:spPr>
        <p:txBody>
          <a:bodyPr vert="horz" lIns="91440" tIns="45720" rIns="91440" bIns="45720" rtlCol="0" anchor="t">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dirty="0" smtClean="0"/>
              <a:t> </a:t>
            </a:r>
            <a:endParaRPr lang="en-GB" sz="6400" b="1" dirty="0" smtClean="0">
              <a:solidFill>
                <a:srgbClr val="00B050"/>
              </a:solidFill>
            </a:endParaRPr>
          </a:p>
          <a:p>
            <a:endParaRPr lang="en-GB" sz="6400" dirty="0" smtClean="0">
              <a:solidFill>
                <a:srgbClr val="FF0000"/>
              </a:solidFill>
            </a:endParaRPr>
          </a:p>
          <a:p>
            <a:r>
              <a:rPr lang="en-GB" sz="6400" dirty="0" err="1" smtClean="0">
                <a:solidFill>
                  <a:srgbClr val="FF0000"/>
                </a:solidFill>
              </a:rPr>
              <a:t>Dydy</a:t>
            </a:r>
            <a:r>
              <a:rPr lang="en-GB" sz="6400" dirty="0" smtClean="0">
                <a:solidFill>
                  <a:srgbClr val="FF0000"/>
                </a:solidFill>
              </a:rPr>
              <a:t> </a:t>
            </a:r>
            <a:r>
              <a:rPr lang="en-GB" sz="6400" b="1" dirty="0" smtClean="0">
                <a:solidFill>
                  <a:srgbClr val="7030A0"/>
                </a:solidFill>
              </a:rPr>
              <a:t>e/hi/Bob</a:t>
            </a:r>
            <a:r>
              <a:rPr lang="en-GB" sz="6400" dirty="0" smtClean="0">
                <a:solidFill>
                  <a:srgbClr val="FF0000"/>
                </a:solidFill>
              </a:rPr>
              <a:t> </a:t>
            </a:r>
            <a:r>
              <a:rPr lang="en-GB" sz="6400" dirty="0" err="1" smtClean="0">
                <a:solidFill>
                  <a:srgbClr val="FF0000"/>
                </a:solidFill>
              </a:rPr>
              <a:t>ddim</a:t>
            </a:r>
            <a:r>
              <a:rPr lang="en-GB" sz="6400" dirty="0" smtClean="0">
                <a:solidFill>
                  <a:srgbClr val="FF0000"/>
                </a:solidFill>
              </a:rPr>
              <a:t> </a:t>
            </a:r>
            <a:r>
              <a:rPr lang="en-GB" sz="6400" dirty="0" err="1" smtClean="0">
                <a:solidFill>
                  <a:srgbClr val="FF0000"/>
                </a:solidFill>
              </a:rPr>
              <a:t>yn</a:t>
            </a:r>
            <a:r>
              <a:rPr lang="en-GB" sz="6400" dirty="0" smtClean="0">
                <a:solidFill>
                  <a:srgbClr val="FF0000"/>
                </a:solidFill>
              </a:rPr>
              <a:t> </a:t>
            </a:r>
            <a:r>
              <a:rPr lang="en-GB" sz="6400" dirty="0" err="1" smtClean="0">
                <a:solidFill>
                  <a:srgbClr val="FF0000"/>
                </a:solidFill>
              </a:rPr>
              <a:t>hoffi</a:t>
            </a:r>
            <a:r>
              <a:rPr lang="en-GB" sz="6400" dirty="0" smtClean="0">
                <a:solidFill>
                  <a:srgbClr val="FF0000"/>
                </a:solidFill>
              </a:rPr>
              <a:t> </a:t>
            </a:r>
            <a:r>
              <a:rPr lang="en-GB" sz="6400" dirty="0" err="1" smtClean="0">
                <a:solidFill>
                  <a:srgbClr val="FF0000"/>
                </a:solidFill>
              </a:rPr>
              <a:t>gwisgo</a:t>
            </a:r>
            <a:r>
              <a:rPr lang="en-GB" sz="6400" dirty="0" smtClean="0">
                <a:solidFill>
                  <a:srgbClr val="FF0000"/>
                </a:solidFill>
              </a:rPr>
              <a:t>…</a:t>
            </a:r>
            <a:endParaRPr lang="en-GB" sz="6400" dirty="0" smtClean="0">
              <a:solidFill>
                <a:srgbClr val="FF0000"/>
              </a:solidFill>
            </a:endParaRPr>
          </a:p>
          <a:p>
            <a:r>
              <a:rPr lang="en-GB" sz="6400" dirty="0">
                <a:solidFill>
                  <a:schemeClr val="tx1"/>
                </a:solidFill>
              </a:rPr>
              <a:t>d</a:t>
            </a:r>
            <a:r>
              <a:rPr lang="en-GB" sz="6400" dirty="0" smtClean="0">
                <a:solidFill>
                  <a:schemeClr val="tx1"/>
                </a:solidFill>
              </a:rPr>
              <a:t>oesn’t like wearing…</a:t>
            </a:r>
            <a:endParaRPr lang="en-GB" sz="6400" dirty="0" smtClean="0">
              <a:solidFill>
                <a:schemeClr val="tx1"/>
              </a:solidFill>
            </a:endParaRPr>
          </a:p>
          <a:p>
            <a:endParaRPr lang="en-GB" sz="6400" dirty="0">
              <a:solidFill>
                <a:schemeClr val="tx1"/>
              </a:solidFill>
            </a:endParaRPr>
          </a:p>
          <a:p>
            <a:r>
              <a:rPr lang="en-GB" sz="6400" dirty="0" err="1">
                <a:solidFill>
                  <a:srgbClr val="FF0000"/>
                </a:solidFill>
              </a:rPr>
              <a:t>casáu</a:t>
            </a:r>
            <a:r>
              <a:rPr lang="en-GB" sz="6400" dirty="0">
                <a:solidFill>
                  <a:srgbClr val="FF0000"/>
                </a:solidFill>
              </a:rPr>
              <a:t> </a:t>
            </a:r>
            <a:r>
              <a:rPr lang="en-GB" sz="6400" dirty="0" err="1" smtClean="0">
                <a:solidFill>
                  <a:srgbClr val="FF0000"/>
                </a:solidFill>
              </a:rPr>
              <a:t>gwisgo</a:t>
            </a:r>
            <a:r>
              <a:rPr lang="en-GB" sz="6400" dirty="0" smtClean="0">
                <a:solidFill>
                  <a:srgbClr val="FF0000"/>
                </a:solidFill>
              </a:rPr>
              <a:t> </a:t>
            </a:r>
            <a:r>
              <a:rPr lang="en-GB" sz="6400" dirty="0">
                <a:solidFill>
                  <a:srgbClr val="FF0000"/>
                </a:solidFill>
              </a:rPr>
              <a:t>…</a:t>
            </a:r>
          </a:p>
          <a:p>
            <a:r>
              <a:rPr lang="en-GB" sz="6400" dirty="0">
                <a:solidFill>
                  <a:schemeClr val="tx1"/>
                </a:solidFill>
              </a:rPr>
              <a:t>h</a:t>
            </a:r>
            <a:r>
              <a:rPr lang="en-GB" sz="6400" dirty="0" smtClean="0">
                <a:solidFill>
                  <a:schemeClr val="tx1"/>
                </a:solidFill>
              </a:rPr>
              <a:t>ates wearing </a:t>
            </a:r>
            <a:r>
              <a:rPr lang="en-GB" sz="6400" dirty="0">
                <a:solidFill>
                  <a:schemeClr val="tx1"/>
                </a:solidFill>
              </a:rPr>
              <a:t>…</a:t>
            </a:r>
          </a:p>
          <a:p>
            <a:endParaRPr lang="en-GB" sz="6400" dirty="0" smtClean="0">
              <a:solidFill>
                <a:schemeClr val="tx1"/>
              </a:solidFill>
            </a:endParaRPr>
          </a:p>
          <a:p>
            <a:r>
              <a:rPr lang="en-GB" sz="6400" dirty="0" smtClean="0">
                <a:solidFill>
                  <a:srgbClr val="FF0000"/>
                </a:solidFill>
              </a:rPr>
              <a:t> </a:t>
            </a:r>
          </a:p>
          <a:p>
            <a:r>
              <a:rPr lang="en-GB" sz="6400" dirty="0" smtClean="0">
                <a:solidFill>
                  <a:schemeClr val="tx1"/>
                </a:solidFill>
              </a:rPr>
              <a:t> </a:t>
            </a:r>
          </a:p>
          <a:p>
            <a:endParaRPr lang="en-US" sz="6400" dirty="0" smtClean="0">
              <a:solidFill>
                <a:schemeClr val="tx1"/>
              </a:solidFill>
              <a:cs typeface="Calibri"/>
            </a:endParaRPr>
          </a:p>
          <a:p>
            <a:endParaRPr lang="en-US" sz="6400" dirty="0" smtClean="0">
              <a:cs typeface="Calibri"/>
            </a:endParaRPr>
          </a:p>
          <a:p>
            <a:endParaRPr lang="en-US" sz="6400" dirty="0" smtClean="0">
              <a:cs typeface="Calibri"/>
            </a:endParaRPr>
          </a:p>
          <a:p>
            <a:endParaRPr lang="en-US" dirty="0" smtClean="0"/>
          </a:p>
          <a:p>
            <a:endParaRPr lang="en-US" dirty="0">
              <a:cs typeface="Calibri"/>
            </a:endParaRPr>
          </a:p>
        </p:txBody>
      </p:sp>
      <p:pic>
        <p:nvPicPr>
          <p:cNvPr id="6" name="Picture 5"/>
          <p:cNvPicPr>
            <a:picLocks noChangeAspect="1"/>
          </p:cNvPicPr>
          <p:nvPr/>
        </p:nvPicPr>
        <p:blipFill rotWithShape="1">
          <a:blip r:embed="rId3"/>
          <a:srcRect l="50391" t="15545" b="20141"/>
          <a:stretch/>
        </p:blipFill>
        <p:spPr>
          <a:xfrm>
            <a:off x="62066" y="5525728"/>
            <a:ext cx="1247468" cy="1170039"/>
          </a:xfrm>
          <a:prstGeom prst="rect">
            <a:avLst/>
          </a:prstGeom>
        </p:spPr>
      </p:pic>
      <p:pic>
        <p:nvPicPr>
          <p:cNvPr id="7" name="Picture 6"/>
          <p:cNvPicPr>
            <a:picLocks noChangeAspect="1"/>
          </p:cNvPicPr>
          <p:nvPr/>
        </p:nvPicPr>
        <p:blipFill rotWithShape="1">
          <a:blip r:embed="rId3"/>
          <a:srcRect t="15545" r="49022" b="20141"/>
          <a:stretch/>
        </p:blipFill>
        <p:spPr>
          <a:xfrm>
            <a:off x="6235495" y="5333999"/>
            <a:ext cx="1281881" cy="1170039"/>
          </a:xfrm>
          <a:prstGeom prst="rect">
            <a:avLst/>
          </a:prstGeom>
        </p:spPr>
      </p:pic>
    </p:spTree>
    <p:extLst>
      <p:ext uri="{BB962C8B-B14F-4D97-AF65-F5344CB8AC3E}">
        <p14:creationId xmlns:p14="http://schemas.microsoft.com/office/powerpoint/2010/main" val="6668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B050"/>
                </a:solidFill>
              </a:rPr>
              <a:t>GEIRFA</a:t>
            </a:r>
          </a:p>
        </p:txBody>
      </p:sp>
      <p:pic>
        <p:nvPicPr>
          <p:cNvPr id="9" name="Content Placeholder 8" descr="A person in a blue shirt&#10;&#10;Description automatically generated">
            <a:extLst>
              <a:ext uri="{FF2B5EF4-FFF2-40B4-BE49-F238E27FC236}">
                <a16:creationId xmlns:a16="http://schemas.microsoft.com/office/drawing/2014/main" id="{4DE93F08-05DC-4CAD-A3F3-18C79308212A}"/>
              </a:ext>
            </a:extLst>
          </p:cNvPr>
          <p:cNvPicPr>
            <a:picLocks noGrp="1" noChangeAspect="1"/>
          </p:cNvPicPr>
          <p:nvPr>
            <p:ph idx="1"/>
          </p:nvPr>
        </p:nvPicPr>
        <p:blipFill rotWithShape="1">
          <a:blip r:embed="rId3"/>
          <a:srcRect b="28773"/>
          <a:stretch/>
        </p:blipFill>
        <p:spPr>
          <a:xfrm>
            <a:off x="546412" y="1137376"/>
            <a:ext cx="1317383" cy="1408909"/>
          </a:xfrm>
        </p:spPr>
      </p:pic>
      <p:sp>
        <p:nvSpPr>
          <p:cNvPr id="5" name="Oval 4"/>
          <p:cNvSpPr/>
          <p:nvPr/>
        </p:nvSpPr>
        <p:spPr>
          <a:xfrm>
            <a:off x="3359150" y="2481488"/>
            <a:ext cx="2741613" cy="21161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cxnSpLocks/>
          </p:cNvCxnSpPr>
          <p:nvPr/>
        </p:nvCxnSpPr>
        <p:spPr>
          <a:xfrm>
            <a:off x="2337919" y="2589854"/>
            <a:ext cx="1095299" cy="504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5930832" y="2449788"/>
            <a:ext cx="1165663" cy="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3124745" y="4385179"/>
            <a:ext cx="746273" cy="1113097"/>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4"/>
          <p:cNvSpPr txBox="1">
            <a:spLocks noChangeArrowheads="1"/>
          </p:cNvSpPr>
          <p:nvPr/>
        </p:nvSpPr>
        <p:spPr bwMode="auto">
          <a:xfrm>
            <a:off x="381811" y="2482293"/>
            <a:ext cx="19979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a:latin typeface="Calibri"/>
                <a:ea typeface="ＭＳ Ｐゴシック"/>
              </a:rPr>
              <a:t> </a:t>
            </a:r>
            <a:r>
              <a:rPr lang="en-US" sz="2800" err="1">
                <a:solidFill>
                  <a:srgbClr val="FF0000"/>
                </a:solidFill>
                <a:latin typeface="Calibri"/>
                <a:ea typeface="ＭＳ Ｐゴシック"/>
              </a:rPr>
              <a:t>gwisg</a:t>
            </a:r>
            <a:r>
              <a:rPr lang="en-US" sz="2800">
                <a:solidFill>
                  <a:srgbClr val="FF0000"/>
                </a:solidFill>
                <a:latin typeface="Calibri"/>
                <a:ea typeface="ＭＳ Ｐゴシック"/>
              </a:rPr>
              <a:t> </a:t>
            </a:r>
            <a:r>
              <a:rPr lang="en-US" sz="2800" err="1">
                <a:solidFill>
                  <a:srgbClr val="FF0000"/>
                </a:solidFill>
                <a:latin typeface="Calibri"/>
                <a:ea typeface="ＭＳ Ｐゴシック"/>
              </a:rPr>
              <a:t>ysgol</a:t>
            </a:r>
            <a:endParaRPr lang="en-US" sz="2800">
              <a:solidFill>
                <a:srgbClr val="FF0000"/>
              </a:solidFill>
            </a:endParaRPr>
          </a:p>
        </p:txBody>
      </p:sp>
      <p:sp>
        <p:nvSpPr>
          <p:cNvPr id="22" name="Content Placeholder 14"/>
          <p:cNvSpPr txBox="1">
            <a:spLocks/>
          </p:cNvSpPr>
          <p:nvPr/>
        </p:nvSpPr>
        <p:spPr>
          <a:xfrm>
            <a:off x="6386312" y="2335737"/>
            <a:ext cx="3010672" cy="523220"/>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err="1">
                <a:solidFill>
                  <a:srgbClr val="FF0000"/>
                </a:solidFill>
                <a:latin typeface="Calibri" charset="0"/>
              </a:rPr>
              <a:t>llopanau</a:t>
            </a:r>
            <a:endParaRPr lang="en-US" sz="2800">
              <a:solidFill>
                <a:srgbClr val="FF0000"/>
              </a:solidFill>
              <a:latin typeface="Calibri" charset="0"/>
            </a:endParaRPr>
          </a:p>
        </p:txBody>
      </p:sp>
      <p:sp>
        <p:nvSpPr>
          <p:cNvPr id="24" name="Content Placeholder 14"/>
          <p:cNvSpPr txBox="1">
            <a:spLocks/>
          </p:cNvSpPr>
          <p:nvPr/>
        </p:nvSpPr>
        <p:spPr>
          <a:xfrm>
            <a:off x="750593" y="5441585"/>
            <a:ext cx="3562287" cy="707886"/>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a:latin typeface="Calibri"/>
                <a:cs typeface="Calibri"/>
              </a:rPr>
              <a:t> </a:t>
            </a:r>
            <a:r>
              <a:rPr lang="en-US" sz="2800" err="1">
                <a:solidFill>
                  <a:srgbClr val="FF0000"/>
                </a:solidFill>
                <a:latin typeface="Calibri"/>
                <a:cs typeface="Calibri"/>
              </a:rPr>
              <a:t>socasau</a:t>
            </a:r>
            <a:endParaRPr lang="en-US" sz="4000">
              <a:solidFill>
                <a:srgbClr val="FF0000"/>
              </a:solidFill>
              <a:latin typeface="Calibri" charset="0"/>
              <a:cs typeface="Calibri" charset="0"/>
            </a:endParaRPr>
          </a:p>
        </p:txBody>
      </p:sp>
      <p:sp>
        <p:nvSpPr>
          <p:cNvPr id="4" name="TextBox 3"/>
          <p:cNvSpPr txBox="1"/>
          <p:nvPr/>
        </p:nvSpPr>
        <p:spPr>
          <a:xfrm>
            <a:off x="3696036" y="2961836"/>
            <a:ext cx="2073309" cy="707886"/>
          </a:xfrm>
          <a:prstGeom prst="rect">
            <a:avLst/>
          </a:prstGeom>
          <a:noFill/>
        </p:spPr>
        <p:txBody>
          <a:bodyPr wrap="square" rtlCol="0">
            <a:spAutoFit/>
          </a:bodyPr>
          <a:lstStyle/>
          <a:p>
            <a:pPr algn="ctr"/>
            <a:r>
              <a:rPr lang="en-US" sz="4000" b="1" err="1">
                <a:solidFill>
                  <a:srgbClr val="7030A0"/>
                </a:solidFill>
              </a:rPr>
              <a:t>Dillad</a:t>
            </a:r>
            <a:endParaRPr lang="en-US" sz="4000" b="1">
              <a:solidFill>
                <a:srgbClr val="7030A0"/>
              </a:solidFill>
            </a:endParaRPr>
          </a:p>
        </p:txBody>
      </p:sp>
      <p:sp>
        <p:nvSpPr>
          <p:cNvPr id="20" name="Content Placeholder 14">
            <a:extLst>
              <a:ext uri="{FF2B5EF4-FFF2-40B4-BE49-F238E27FC236}">
                <a16:creationId xmlns:a16="http://schemas.microsoft.com/office/drawing/2014/main" id="{2F63DE01-DB1D-499E-A762-E2301FF48B42}"/>
              </a:ext>
            </a:extLst>
          </p:cNvPr>
          <p:cNvSpPr txBox="1">
            <a:spLocks/>
          </p:cNvSpPr>
          <p:nvPr/>
        </p:nvSpPr>
        <p:spPr>
          <a:xfrm>
            <a:off x="5857977" y="5437800"/>
            <a:ext cx="3562287" cy="707886"/>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a:latin typeface="Calibri"/>
                <a:cs typeface="Calibri"/>
              </a:rPr>
              <a:t> </a:t>
            </a:r>
            <a:r>
              <a:rPr lang="en-US" sz="2800" err="1">
                <a:solidFill>
                  <a:srgbClr val="FF0000"/>
                </a:solidFill>
                <a:latin typeface="Calibri"/>
                <a:cs typeface="Calibri"/>
              </a:rPr>
              <a:t>gwisg</a:t>
            </a:r>
            <a:r>
              <a:rPr lang="en-US" sz="2800">
                <a:solidFill>
                  <a:srgbClr val="FF0000"/>
                </a:solidFill>
                <a:latin typeface="Calibri"/>
                <a:cs typeface="Calibri"/>
              </a:rPr>
              <a:t> </a:t>
            </a:r>
            <a:r>
              <a:rPr lang="en-US" sz="2800" err="1">
                <a:solidFill>
                  <a:srgbClr val="FF0000"/>
                </a:solidFill>
                <a:latin typeface="Calibri"/>
                <a:cs typeface="Calibri"/>
              </a:rPr>
              <a:t>nofio</a:t>
            </a:r>
            <a:endParaRPr lang="en-US" sz="4000">
              <a:solidFill>
                <a:srgbClr val="FF0000"/>
              </a:solidFill>
              <a:latin typeface="Calibri" charset="0"/>
              <a:cs typeface="Calibri" charset="0"/>
            </a:endParaRPr>
          </a:p>
        </p:txBody>
      </p:sp>
      <p:cxnSp>
        <p:nvCxnSpPr>
          <p:cNvPr id="21" name="Straight Connector 20">
            <a:extLst>
              <a:ext uri="{FF2B5EF4-FFF2-40B4-BE49-F238E27FC236}">
                <a16:creationId xmlns:a16="http://schemas.microsoft.com/office/drawing/2014/main" id="{D22C203A-0889-44D3-9656-B6150BA00C20}"/>
              </a:ext>
            </a:extLst>
          </p:cNvPr>
          <p:cNvCxnSpPr>
            <a:cxnSpLocks/>
          </p:cNvCxnSpPr>
          <p:nvPr/>
        </p:nvCxnSpPr>
        <p:spPr>
          <a:xfrm>
            <a:off x="2300885" y="3933959"/>
            <a:ext cx="11365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6BCAE4-C89F-4151-AE7A-1A9F6A331F12}"/>
              </a:ext>
            </a:extLst>
          </p:cNvPr>
          <p:cNvCxnSpPr>
            <a:cxnSpLocks/>
          </p:cNvCxnSpPr>
          <p:nvPr/>
        </p:nvCxnSpPr>
        <p:spPr>
          <a:xfrm>
            <a:off x="5999963" y="4003398"/>
            <a:ext cx="13549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246F9EA-6F03-47E3-A054-D939D2566723}"/>
              </a:ext>
            </a:extLst>
          </p:cNvPr>
          <p:cNvCxnSpPr>
            <a:cxnSpLocks/>
          </p:cNvCxnSpPr>
          <p:nvPr/>
        </p:nvCxnSpPr>
        <p:spPr>
          <a:xfrm flipH="1" flipV="1">
            <a:off x="5570530" y="4385179"/>
            <a:ext cx="722359" cy="10526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4">
            <a:extLst>
              <a:ext uri="{FF2B5EF4-FFF2-40B4-BE49-F238E27FC236}">
                <a16:creationId xmlns:a16="http://schemas.microsoft.com/office/drawing/2014/main" id="{F14344DD-F130-4341-93BD-35190E5FC25E}"/>
              </a:ext>
            </a:extLst>
          </p:cNvPr>
          <p:cNvSpPr txBox="1">
            <a:spLocks noChangeArrowheads="1"/>
          </p:cNvSpPr>
          <p:nvPr/>
        </p:nvSpPr>
        <p:spPr bwMode="auto">
          <a:xfrm>
            <a:off x="1075700" y="3778942"/>
            <a:ext cx="19979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a:latin typeface="Calibri"/>
                <a:ea typeface="ＭＳ Ｐゴシック"/>
              </a:rPr>
              <a:t> </a:t>
            </a:r>
            <a:r>
              <a:rPr lang="en-US" sz="2800">
                <a:solidFill>
                  <a:srgbClr val="FF0000"/>
                </a:solidFill>
                <a:latin typeface="Calibri"/>
                <a:ea typeface="ＭＳ Ｐゴシック"/>
              </a:rPr>
              <a:t>blows</a:t>
            </a:r>
            <a:endParaRPr lang="en-US" sz="2800">
              <a:solidFill>
                <a:srgbClr val="FF0000"/>
              </a:solidFill>
            </a:endParaRPr>
          </a:p>
        </p:txBody>
      </p:sp>
      <p:sp>
        <p:nvSpPr>
          <p:cNvPr id="34" name="Content Placeholder 14">
            <a:extLst>
              <a:ext uri="{FF2B5EF4-FFF2-40B4-BE49-F238E27FC236}">
                <a16:creationId xmlns:a16="http://schemas.microsoft.com/office/drawing/2014/main" id="{7B3DC9EE-46BF-48FC-97EC-A3297F996774}"/>
              </a:ext>
            </a:extLst>
          </p:cNvPr>
          <p:cNvSpPr txBox="1">
            <a:spLocks/>
          </p:cNvSpPr>
          <p:nvPr/>
        </p:nvSpPr>
        <p:spPr>
          <a:xfrm>
            <a:off x="6211257" y="4427625"/>
            <a:ext cx="3562287" cy="707886"/>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a:latin typeface="Calibri"/>
                <a:cs typeface="Calibri"/>
              </a:rPr>
              <a:t> </a:t>
            </a:r>
            <a:r>
              <a:rPr lang="en-US" sz="2800" err="1">
                <a:solidFill>
                  <a:srgbClr val="FF0000"/>
                </a:solidFill>
                <a:latin typeface="Calibri"/>
                <a:cs typeface="Calibri"/>
              </a:rPr>
              <a:t>sandalau</a:t>
            </a:r>
            <a:endParaRPr lang="en-US" sz="4000">
              <a:solidFill>
                <a:srgbClr val="FF0000"/>
              </a:solidFill>
              <a:latin typeface="Calibri" charset="0"/>
              <a:cs typeface="Calibri" charset="0"/>
            </a:endParaRPr>
          </a:p>
        </p:txBody>
      </p:sp>
      <p:pic>
        <p:nvPicPr>
          <p:cNvPr id="12" name="Picture 11" descr="A person wearing a blue shirt&#10;&#10;Description automatically generated">
            <a:extLst>
              <a:ext uri="{FF2B5EF4-FFF2-40B4-BE49-F238E27FC236}">
                <a16:creationId xmlns:a16="http://schemas.microsoft.com/office/drawing/2014/main" id="{7C72F212-FCF8-4156-BFD7-B8754EB4B029}"/>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b="18317"/>
          <a:stretch/>
        </p:blipFill>
        <p:spPr>
          <a:xfrm>
            <a:off x="251068" y="3195850"/>
            <a:ext cx="1288410" cy="1401776"/>
          </a:xfrm>
          <a:prstGeom prst="rect">
            <a:avLst/>
          </a:prstGeom>
        </p:spPr>
      </p:pic>
      <p:pic>
        <p:nvPicPr>
          <p:cNvPr id="27" name="Picture 26" descr="A person wearing a suit and tie&#10;&#10;Description automatically generated">
            <a:extLst>
              <a:ext uri="{FF2B5EF4-FFF2-40B4-BE49-F238E27FC236}">
                <a16:creationId xmlns:a16="http://schemas.microsoft.com/office/drawing/2014/main" id="{1D526F3C-52AC-41FF-A9A4-F7FBD1BF00C1}"/>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57200" y="5069920"/>
            <a:ext cx="1614688" cy="1614688"/>
          </a:xfrm>
          <a:prstGeom prst="rect">
            <a:avLst/>
          </a:prstGeom>
        </p:spPr>
      </p:pic>
      <p:pic>
        <p:nvPicPr>
          <p:cNvPr id="40" name="Picture 39" descr="A picture containing sitting, table, brown, dark&#10;&#10;Description automatically generated">
            <a:extLst>
              <a:ext uri="{FF2B5EF4-FFF2-40B4-BE49-F238E27FC236}">
                <a16:creationId xmlns:a16="http://schemas.microsoft.com/office/drawing/2014/main" id="{37F04FBD-3506-407E-A1A6-8258B81E15C7}"/>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7118181" y="2978787"/>
            <a:ext cx="1900237" cy="1900237"/>
          </a:xfrm>
          <a:prstGeom prst="rect">
            <a:avLst/>
          </a:prstGeom>
        </p:spPr>
      </p:pic>
      <p:pic>
        <p:nvPicPr>
          <p:cNvPr id="44" name="Picture 43" descr="A close up of some shoes&#10;&#10;Description automatically generated">
            <a:extLst>
              <a:ext uri="{FF2B5EF4-FFF2-40B4-BE49-F238E27FC236}">
                <a16:creationId xmlns:a16="http://schemas.microsoft.com/office/drawing/2014/main" id="{6F82598C-C529-4C6C-99E9-DBB0349C682F}"/>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6488025" y="676239"/>
            <a:ext cx="1944251" cy="1717885"/>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CC50E627-12A3-4A74-B001-FFE163DCDA2E}"/>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4341290" y="5191257"/>
            <a:ext cx="965069" cy="1289944"/>
          </a:xfrm>
          <a:prstGeom prst="rect">
            <a:avLst/>
          </a:prstGeom>
        </p:spPr>
      </p:pic>
      <p:pic>
        <p:nvPicPr>
          <p:cNvPr id="17" name="Picture 16" descr="A person posing for the camera&#10;&#10;Description automatically generated">
            <a:extLst>
              <a:ext uri="{FF2B5EF4-FFF2-40B4-BE49-F238E27FC236}">
                <a16:creationId xmlns:a16="http://schemas.microsoft.com/office/drawing/2014/main" id="{205A053E-66F9-44C8-A319-CB18ED8493D5}"/>
              </a:ext>
            </a:extLst>
          </p:cNvPr>
          <p:cNvPicPr>
            <a:picLocks noChangeAspect="1"/>
          </p:cNvPicPr>
          <p:nvPr/>
        </p:nvPicPr>
        <p:blipFill rotWithShape="1">
          <a:blip r:embed="rId14">
            <a:extLst>
              <a:ext uri="{837473B0-CC2E-450A-ABE3-18F120FF3D39}">
                <a1611:picAttrSrcUrl xmlns:a1611="http://schemas.microsoft.com/office/drawing/2016/11/main" xmlns="" r:id="rId15"/>
              </a:ext>
            </a:extLst>
          </a:blip>
          <a:srcRect b="49278"/>
          <a:stretch/>
        </p:blipFill>
        <p:spPr>
          <a:xfrm>
            <a:off x="5351706" y="5559737"/>
            <a:ext cx="1296513" cy="876400"/>
          </a:xfrm>
          <a:prstGeom prst="rect">
            <a:avLst/>
          </a:prstGeom>
        </p:spPr>
      </p:pic>
    </p:spTree>
    <p:extLst>
      <p:ext uri="{BB962C8B-B14F-4D97-AF65-F5344CB8AC3E}">
        <p14:creationId xmlns:p14="http://schemas.microsoft.com/office/powerpoint/2010/main" val="154471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EA1D-26DC-4673-ACCF-C5F95136B495}"/>
              </a:ext>
            </a:extLst>
          </p:cNvPr>
          <p:cNvSpPr>
            <a:spLocks noGrp="1"/>
          </p:cNvSpPr>
          <p:nvPr>
            <p:ph type="title"/>
          </p:nvPr>
        </p:nvSpPr>
        <p:spPr/>
        <p:txBody>
          <a:bodyPr/>
          <a:lstStyle/>
          <a:p>
            <a:r>
              <a:rPr lang="en-GB" b="1" dirty="0" smtClean="0">
                <a:solidFill>
                  <a:srgbClr val="00B050"/>
                </a:solidFill>
              </a:rPr>
              <a:t>GÊM: </a:t>
            </a:r>
            <a:r>
              <a:rPr lang="en-GB" b="1" dirty="0" err="1" smtClean="0">
                <a:solidFill>
                  <a:srgbClr val="00B050"/>
                </a:solidFill>
              </a:rPr>
              <a:t>Pêl</a:t>
            </a:r>
            <a:r>
              <a:rPr lang="en-GB" b="1" dirty="0" smtClean="0">
                <a:solidFill>
                  <a:srgbClr val="00B050"/>
                </a:solidFill>
              </a:rPr>
              <a:t> </a:t>
            </a:r>
            <a:r>
              <a:rPr lang="en-GB" b="1" dirty="0" err="1" smtClean="0">
                <a:solidFill>
                  <a:srgbClr val="00B050"/>
                </a:solidFill>
              </a:rPr>
              <a:t>Tân</a:t>
            </a:r>
            <a:endParaRPr lang="en-GB" b="1" dirty="0">
              <a:solidFill>
                <a:srgbClr val="00B050"/>
              </a:solidFill>
            </a:endParaRPr>
          </a:p>
        </p:txBody>
      </p:sp>
      <p:sp>
        <p:nvSpPr>
          <p:cNvPr id="3" name="Content Placeholder 2">
            <a:extLst>
              <a:ext uri="{FF2B5EF4-FFF2-40B4-BE49-F238E27FC236}">
                <a16:creationId xmlns:a16="http://schemas.microsoft.com/office/drawing/2014/main" id="{ACECF4F0-1C1C-4174-9D92-722BC13BDCB4}"/>
              </a:ext>
            </a:extLst>
          </p:cNvPr>
          <p:cNvSpPr>
            <a:spLocks noGrp="1"/>
          </p:cNvSpPr>
          <p:nvPr>
            <p:ph idx="1"/>
          </p:nvPr>
        </p:nvSpPr>
        <p:spPr/>
        <p:txBody>
          <a:bodyPr/>
          <a:lstStyle/>
          <a:p>
            <a:pPr marL="0" indent="0" algn="ctr">
              <a:buNone/>
            </a:pPr>
            <a:endParaRPr lang="en-GB" b="1" dirty="0">
              <a:solidFill>
                <a:srgbClr val="7030A0"/>
              </a:solidFill>
            </a:endParaRPr>
          </a:p>
          <a:p>
            <a:pPr marL="0" indent="0" algn="ctr">
              <a:buNone/>
            </a:pPr>
            <a:endParaRPr lang="en-GB" b="1" dirty="0">
              <a:solidFill>
                <a:srgbClr val="7030A0"/>
              </a:solidFill>
            </a:endParaRPr>
          </a:p>
          <a:p>
            <a:pPr marL="0" indent="0" algn="ctr">
              <a:buNone/>
            </a:pPr>
            <a:endParaRPr lang="en-GB" dirty="0">
              <a:hlinkClick r:id="rId3"/>
            </a:endParaRPr>
          </a:p>
          <a:p>
            <a:pPr marL="0" indent="0" algn="ctr">
              <a:buNone/>
            </a:pPr>
            <a:endParaRPr lang="en-GB" dirty="0"/>
          </a:p>
          <a:p>
            <a:pPr marL="0" indent="0" algn="ctr">
              <a:buNone/>
            </a:pPr>
            <a:endParaRPr lang="en-GB" dirty="0"/>
          </a:p>
        </p:txBody>
      </p:sp>
      <p:pic>
        <p:nvPicPr>
          <p:cNvPr id="6" name="Picture 5"/>
          <p:cNvPicPr>
            <a:picLocks noChangeAspect="1"/>
          </p:cNvPicPr>
          <p:nvPr/>
        </p:nvPicPr>
        <p:blipFill>
          <a:blip r:embed="rId4"/>
          <a:stretch>
            <a:fillRect/>
          </a:stretch>
        </p:blipFill>
        <p:spPr>
          <a:xfrm>
            <a:off x="2671915" y="2072814"/>
            <a:ext cx="4053349" cy="4053349"/>
          </a:xfrm>
          <a:prstGeom prst="rect">
            <a:avLst/>
          </a:prstGeom>
        </p:spPr>
      </p:pic>
    </p:spTree>
    <p:extLst>
      <p:ext uri="{BB962C8B-B14F-4D97-AF65-F5344CB8AC3E}">
        <p14:creationId xmlns:p14="http://schemas.microsoft.com/office/powerpoint/2010/main" val="34375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CWESTIWN AC ATEB</a:t>
            </a:r>
            <a:endParaRPr lang="en-US" b="1" dirty="0">
              <a:solidFill>
                <a:srgbClr val="00B050"/>
              </a:solidFill>
            </a:endParaRPr>
          </a:p>
        </p:txBody>
      </p:sp>
      <p:sp>
        <p:nvSpPr>
          <p:cNvPr id="5" name="Oval 4"/>
          <p:cNvSpPr/>
          <p:nvPr/>
        </p:nvSpPr>
        <p:spPr>
          <a:xfrm>
            <a:off x="3308272" y="2481488"/>
            <a:ext cx="2792491" cy="21161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cxnSpLocks/>
          </p:cNvCxnSpPr>
          <p:nvPr/>
        </p:nvCxnSpPr>
        <p:spPr>
          <a:xfrm>
            <a:off x="2480082" y="2399978"/>
            <a:ext cx="1095299" cy="504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5661134" y="2266700"/>
            <a:ext cx="1165663" cy="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2424217" y="9345130"/>
            <a:ext cx="754162" cy="362713"/>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740709" y="2531199"/>
            <a:ext cx="2073309" cy="1938992"/>
          </a:xfrm>
          <a:prstGeom prst="rect">
            <a:avLst/>
          </a:prstGeom>
          <a:noFill/>
        </p:spPr>
        <p:txBody>
          <a:bodyPr wrap="square" rtlCol="0">
            <a:spAutoFit/>
          </a:bodyPr>
          <a:lstStyle/>
          <a:p>
            <a:pPr algn="ctr"/>
            <a:r>
              <a:rPr lang="en-US" sz="2000" b="1" dirty="0" smtClean="0">
                <a:solidFill>
                  <a:srgbClr val="7030A0"/>
                </a:solidFill>
              </a:rPr>
              <a:t>Beth </a:t>
            </a:r>
            <a:r>
              <a:rPr lang="en-US" sz="2000" b="1" dirty="0" err="1" smtClean="0">
                <a:solidFill>
                  <a:srgbClr val="7030A0"/>
                </a:solidFill>
              </a:rPr>
              <a:t>ydy</a:t>
            </a:r>
            <a:r>
              <a:rPr lang="en-US" sz="2000" b="1" dirty="0" smtClean="0">
                <a:solidFill>
                  <a:srgbClr val="7030A0"/>
                </a:solidFill>
              </a:rPr>
              <a:t> </a:t>
            </a:r>
            <a:r>
              <a:rPr lang="en-US" sz="2000" b="1" dirty="0" smtClean="0">
                <a:solidFill>
                  <a:srgbClr val="FF0000"/>
                </a:solidFill>
              </a:rPr>
              <a:t>e/hi/Bob</a:t>
            </a:r>
            <a:r>
              <a:rPr lang="en-US" sz="2000" b="1" dirty="0" smtClean="0">
                <a:solidFill>
                  <a:srgbClr val="7030A0"/>
                </a:solidFill>
              </a:rPr>
              <a:t> </a:t>
            </a:r>
            <a:r>
              <a:rPr lang="en-US" sz="2000" b="1" dirty="0" err="1" smtClean="0">
                <a:solidFill>
                  <a:srgbClr val="7030A0"/>
                </a:solidFill>
              </a:rPr>
              <a:t>yn</a:t>
            </a:r>
            <a:r>
              <a:rPr lang="en-US" sz="2000" b="1" dirty="0" smtClean="0">
                <a:solidFill>
                  <a:srgbClr val="7030A0"/>
                </a:solidFill>
              </a:rPr>
              <a:t> </a:t>
            </a:r>
            <a:r>
              <a:rPr lang="en-US" sz="2000" b="1" dirty="0" err="1" smtClean="0">
                <a:solidFill>
                  <a:srgbClr val="7030A0"/>
                </a:solidFill>
              </a:rPr>
              <a:t>chwarae</a:t>
            </a:r>
            <a:r>
              <a:rPr lang="en-US" sz="2000" b="1" dirty="0" smtClean="0">
                <a:solidFill>
                  <a:srgbClr val="7030A0"/>
                </a:solidFill>
              </a:rPr>
              <a:t>?</a:t>
            </a:r>
          </a:p>
          <a:p>
            <a:pPr algn="ctr"/>
            <a:endParaRPr lang="en-US" sz="2000" b="1" dirty="0" smtClean="0">
              <a:solidFill>
                <a:srgbClr val="7030A0"/>
              </a:solidFill>
            </a:endParaRPr>
          </a:p>
          <a:p>
            <a:pPr algn="ctr"/>
            <a:r>
              <a:rPr lang="en-US" sz="2000" dirty="0" smtClean="0">
                <a:solidFill>
                  <a:srgbClr val="7030A0"/>
                </a:solidFill>
              </a:rPr>
              <a:t>Mae </a:t>
            </a:r>
            <a:r>
              <a:rPr lang="en-US" sz="2000" dirty="0" err="1" smtClean="0">
                <a:solidFill>
                  <a:srgbClr val="FF0000"/>
                </a:solidFill>
              </a:rPr>
              <a:t>e’n</a:t>
            </a:r>
            <a:r>
              <a:rPr lang="en-US" sz="2000" dirty="0" smtClean="0">
                <a:solidFill>
                  <a:srgbClr val="FF0000"/>
                </a:solidFill>
              </a:rPr>
              <a:t>/</a:t>
            </a:r>
            <a:r>
              <a:rPr lang="en-US" sz="2000" dirty="0" err="1" smtClean="0">
                <a:solidFill>
                  <a:srgbClr val="FF0000"/>
                </a:solidFill>
              </a:rPr>
              <a:t>hi’n</a:t>
            </a:r>
            <a:r>
              <a:rPr lang="en-US" sz="2000" dirty="0" smtClean="0">
                <a:solidFill>
                  <a:srgbClr val="FF0000"/>
                </a:solidFill>
              </a:rPr>
              <a:t>/Bob </a:t>
            </a:r>
            <a:r>
              <a:rPr lang="en-US" sz="2000" dirty="0" err="1" smtClean="0">
                <a:solidFill>
                  <a:srgbClr val="FF0000"/>
                </a:solidFill>
              </a:rPr>
              <a:t>yn</a:t>
            </a:r>
            <a:r>
              <a:rPr lang="en-US" sz="2000" dirty="0" smtClean="0">
                <a:solidFill>
                  <a:srgbClr val="FF0000"/>
                </a:solidFill>
              </a:rPr>
              <a:t> </a:t>
            </a:r>
            <a:r>
              <a:rPr lang="en-US" sz="2000" dirty="0" err="1" smtClean="0">
                <a:solidFill>
                  <a:srgbClr val="7030A0"/>
                </a:solidFill>
              </a:rPr>
              <a:t>chwarae</a:t>
            </a:r>
            <a:r>
              <a:rPr lang="en-US" sz="2000" dirty="0" smtClean="0">
                <a:solidFill>
                  <a:srgbClr val="7030A0"/>
                </a:solidFill>
              </a:rPr>
              <a:t>…</a:t>
            </a:r>
            <a:endParaRPr lang="en-US" sz="2000" dirty="0">
              <a:solidFill>
                <a:srgbClr val="7030A0"/>
              </a:solidFill>
            </a:endParaRPr>
          </a:p>
        </p:txBody>
      </p:sp>
      <p:cxnSp>
        <p:nvCxnSpPr>
          <p:cNvPr id="31" name="Straight Connector 30">
            <a:extLst>
              <a:ext uri="{FF2B5EF4-FFF2-40B4-BE49-F238E27FC236}">
                <a16:creationId xmlns:a16="http://schemas.microsoft.com/office/drawing/2014/main" id="{D246F9EA-6F03-47E3-A054-D939D2566723}"/>
              </a:ext>
            </a:extLst>
          </p:cNvPr>
          <p:cNvCxnSpPr>
            <a:cxnSpLocks/>
          </p:cNvCxnSpPr>
          <p:nvPr/>
        </p:nvCxnSpPr>
        <p:spPr>
          <a:xfrm flipH="1" flipV="1">
            <a:off x="5299956" y="4522189"/>
            <a:ext cx="1318168" cy="73703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2FC000C-DEBA-4DA2-B1B0-BDA39CFB58F2}"/>
              </a:ext>
            </a:extLst>
          </p:cNvPr>
          <p:cNvCxnSpPr>
            <a:cxnSpLocks/>
          </p:cNvCxnSpPr>
          <p:nvPr/>
        </p:nvCxnSpPr>
        <p:spPr>
          <a:xfrm>
            <a:off x="2107096" y="3792090"/>
            <a:ext cx="12810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07AAD47-8664-4C0C-A64B-7E91A0C0A6C4}"/>
              </a:ext>
            </a:extLst>
          </p:cNvPr>
          <p:cNvCxnSpPr>
            <a:cxnSpLocks/>
          </p:cNvCxnSpPr>
          <p:nvPr/>
        </p:nvCxnSpPr>
        <p:spPr>
          <a:xfrm flipH="1" flipV="1">
            <a:off x="6127250" y="3685512"/>
            <a:ext cx="1199309" cy="67004"/>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4">
            <a:extLst>
              <a:ext uri="{FF2B5EF4-FFF2-40B4-BE49-F238E27FC236}">
                <a16:creationId xmlns:a16="http://schemas.microsoft.com/office/drawing/2014/main" id="{0AAC32B1-7B84-48A0-B745-02749A39258A}"/>
              </a:ext>
            </a:extLst>
          </p:cNvPr>
          <p:cNvSpPr txBox="1">
            <a:spLocks noChangeArrowheads="1"/>
          </p:cNvSpPr>
          <p:nvPr/>
        </p:nvSpPr>
        <p:spPr bwMode="auto">
          <a:xfrm>
            <a:off x="6285728" y="3902202"/>
            <a:ext cx="2733469"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dirty="0">
                <a:latin typeface="Calibri"/>
                <a:ea typeface="ＭＳ Ｐゴシック"/>
              </a:rPr>
              <a:t> </a:t>
            </a:r>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golff</a:t>
            </a:r>
            <a:endParaRPr lang="en-US" sz="1600" dirty="0">
              <a:solidFill>
                <a:srgbClr val="FF0000"/>
              </a:solidFill>
              <a:latin typeface="Calibri"/>
              <a:ea typeface="ＭＳ Ｐゴシック"/>
            </a:endParaRPr>
          </a:p>
          <a:p>
            <a:pPr algn="ctr" eaLnBrk="1" hangingPunct="1"/>
            <a:endParaRPr lang="en-US" sz="2600" dirty="0">
              <a:solidFill>
                <a:srgbClr val="FF0000"/>
              </a:solidFill>
            </a:endParaRPr>
          </a:p>
        </p:txBody>
      </p:sp>
      <p:sp>
        <p:nvSpPr>
          <p:cNvPr id="75" name="TextBox 4">
            <a:extLst>
              <a:ext uri="{FF2B5EF4-FFF2-40B4-BE49-F238E27FC236}">
                <a16:creationId xmlns:a16="http://schemas.microsoft.com/office/drawing/2014/main" id="{62AA0413-A1F1-40BD-9A0C-08BC4A2DDAA1}"/>
              </a:ext>
            </a:extLst>
          </p:cNvPr>
          <p:cNvSpPr txBox="1">
            <a:spLocks noChangeArrowheads="1"/>
          </p:cNvSpPr>
          <p:nvPr/>
        </p:nvSpPr>
        <p:spPr bwMode="auto">
          <a:xfrm>
            <a:off x="5661134" y="5092187"/>
            <a:ext cx="26137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criced</a:t>
            </a:r>
            <a:endParaRPr lang="en-US" sz="1600" dirty="0">
              <a:solidFill>
                <a:srgbClr val="FF0000"/>
              </a:solidFill>
            </a:endParaRPr>
          </a:p>
        </p:txBody>
      </p:sp>
      <p:sp>
        <p:nvSpPr>
          <p:cNvPr id="78" name="TextBox 4">
            <a:extLst>
              <a:ext uri="{FF2B5EF4-FFF2-40B4-BE49-F238E27FC236}">
                <a16:creationId xmlns:a16="http://schemas.microsoft.com/office/drawing/2014/main" id="{BCB53C51-501A-468D-8BD4-20AA5A66FEC2}"/>
              </a:ext>
            </a:extLst>
          </p:cNvPr>
          <p:cNvSpPr txBox="1">
            <a:spLocks noChangeArrowheads="1"/>
          </p:cNvSpPr>
          <p:nvPr/>
        </p:nvSpPr>
        <p:spPr bwMode="auto">
          <a:xfrm>
            <a:off x="1577480" y="4933860"/>
            <a:ext cx="199790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dirty="0">
                <a:latin typeface="Calibri"/>
                <a:ea typeface="ＭＳ Ｐゴシック"/>
              </a:rPr>
              <a:t> </a:t>
            </a:r>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rownderi</a:t>
            </a:r>
            <a:endParaRPr lang="en-US" sz="1600" dirty="0">
              <a:solidFill>
                <a:srgbClr val="FF0000"/>
              </a:solidFill>
              <a:latin typeface="Calibri"/>
              <a:ea typeface="ＭＳ Ｐゴシック"/>
            </a:endParaRPr>
          </a:p>
        </p:txBody>
      </p:sp>
      <p:sp>
        <p:nvSpPr>
          <p:cNvPr id="79" name="TextBox 4">
            <a:extLst>
              <a:ext uri="{FF2B5EF4-FFF2-40B4-BE49-F238E27FC236}">
                <a16:creationId xmlns:a16="http://schemas.microsoft.com/office/drawing/2014/main" id="{547E3892-6A65-4869-B4E3-01B603EE0D73}"/>
              </a:ext>
            </a:extLst>
          </p:cNvPr>
          <p:cNvSpPr txBox="1">
            <a:spLocks noChangeArrowheads="1"/>
          </p:cNvSpPr>
          <p:nvPr/>
        </p:nvSpPr>
        <p:spPr bwMode="auto">
          <a:xfrm>
            <a:off x="324599" y="3985419"/>
            <a:ext cx="1997901" cy="1046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dirty="0">
                <a:latin typeface="Calibri"/>
                <a:ea typeface="ＭＳ Ｐゴシック"/>
              </a:rPr>
              <a:t> </a:t>
            </a:r>
            <a:r>
              <a:rPr lang="en-US" sz="1500" dirty="0" smtClean="0">
                <a:solidFill>
                  <a:srgbClr val="FF0000"/>
                </a:solidFill>
                <a:latin typeface="Calibri"/>
                <a:ea typeface="ＭＳ Ｐゴシック"/>
              </a:rPr>
              <a:t> </a:t>
            </a:r>
            <a:r>
              <a:rPr lang="en-US" sz="1500" dirty="0" err="1" smtClean="0">
                <a:solidFill>
                  <a:srgbClr val="FF0000"/>
                </a:solidFill>
                <a:latin typeface="Calibri"/>
                <a:ea typeface="ＭＳ Ｐゴシック"/>
              </a:rPr>
              <a:t>hoci</a:t>
            </a:r>
            <a:endParaRPr lang="en-US" sz="1500" dirty="0">
              <a:solidFill>
                <a:srgbClr val="FF0000"/>
              </a:solidFill>
              <a:latin typeface="Calibri"/>
              <a:ea typeface="ＭＳ Ｐゴシック"/>
            </a:endParaRPr>
          </a:p>
          <a:p>
            <a:pPr algn="ctr" eaLnBrk="1" hangingPunct="1"/>
            <a:endParaRPr lang="en-US" sz="2200" dirty="0">
              <a:solidFill>
                <a:srgbClr val="FF0000"/>
              </a:solidFill>
              <a:latin typeface="Calibri"/>
              <a:ea typeface="ＭＳ Ｐゴシック"/>
            </a:endParaRPr>
          </a:p>
        </p:txBody>
      </p:sp>
      <p:sp>
        <p:nvSpPr>
          <p:cNvPr id="80" name="TextBox 4">
            <a:extLst>
              <a:ext uri="{FF2B5EF4-FFF2-40B4-BE49-F238E27FC236}">
                <a16:creationId xmlns:a16="http://schemas.microsoft.com/office/drawing/2014/main" id="{0627CC59-6D84-46DC-A584-52732C3E80B5}"/>
              </a:ext>
            </a:extLst>
          </p:cNvPr>
          <p:cNvSpPr txBox="1">
            <a:spLocks noChangeArrowheads="1"/>
          </p:cNvSpPr>
          <p:nvPr/>
        </p:nvSpPr>
        <p:spPr bwMode="auto">
          <a:xfrm>
            <a:off x="439396" y="2085007"/>
            <a:ext cx="1997901"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dirty="0">
                <a:latin typeface="Calibri"/>
                <a:ea typeface="ＭＳ Ｐゴシック"/>
              </a:rPr>
              <a:t> </a:t>
            </a:r>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pêl-fasged</a:t>
            </a:r>
            <a:endParaRPr lang="en-US" sz="1600" dirty="0">
              <a:solidFill>
                <a:srgbClr val="FF0000"/>
              </a:solidFill>
              <a:latin typeface="Calibri"/>
              <a:ea typeface="ＭＳ Ｐゴシック"/>
            </a:endParaRPr>
          </a:p>
          <a:p>
            <a:pPr algn="ctr" eaLnBrk="1" hangingPunct="1"/>
            <a:endParaRPr lang="en-US" sz="2600" dirty="0">
              <a:solidFill>
                <a:srgbClr val="FF0000"/>
              </a:solidFill>
            </a:endParaRPr>
          </a:p>
        </p:txBody>
      </p:sp>
      <p:sp>
        <p:nvSpPr>
          <p:cNvPr id="32" name="TextBox 4">
            <a:extLst>
              <a:ext uri="{FF2B5EF4-FFF2-40B4-BE49-F238E27FC236}">
                <a16:creationId xmlns:a16="http://schemas.microsoft.com/office/drawing/2014/main" id="{75F78972-DCD5-4AEF-A51A-2CB5A4F55B45}"/>
              </a:ext>
            </a:extLst>
          </p:cNvPr>
          <p:cNvSpPr txBox="1">
            <a:spLocks noChangeArrowheads="1"/>
          </p:cNvSpPr>
          <p:nvPr/>
        </p:nvSpPr>
        <p:spPr bwMode="auto">
          <a:xfrm>
            <a:off x="5797716" y="1750524"/>
            <a:ext cx="2733469"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000" dirty="0">
                <a:latin typeface="Calibri"/>
                <a:ea typeface="ＭＳ Ｐゴシック"/>
              </a:rPr>
              <a:t> </a:t>
            </a:r>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hoci</a:t>
            </a:r>
            <a:r>
              <a:rPr lang="en-US" sz="1600" dirty="0" smtClean="0">
                <a:solidFill>
                  <a:srgbClr val="FF0000"/>
                </a:solidFill>
                <a:latin typeface="Calibri"/>
                <a:ea typeface="ＭＳ Ｐゴシック"/>
              </a:rPr>
              <a:t> </a:t>
            </a:r>
            <a:r>
              <a:rPr lang="en-US" sz="1600" dirty="0" err="1" smtClean="0">
                <a:solidFill>
                  <a:srgbClr val="FF0000"/>
                </a:solidFill>
                <a:latin typeface="Calibri"/>
                <a:ea typeface="ＭＳ Ｐゴシック"/>
              </a:rPr>
              <a:t>iâ</a:t>
            </a:r>
            <a:endParaRPr lang="en-US" sz="1600" dirty="0">
              <a:solidFill>
                <a:srgbClr val="FF0000"/>
              </a:solidFill>
              <a:latin typeface="Calibri"/>
              <a:ea typeface="ＭＳ Ｐゴシック"/>
            </a:endParaRPr>
          </a:p>
          <a:p>
            <a:pPr algn="ctr" eaLnBrk="1" hangingPunct="1"/>
            <a:endParaRPr lang="en-US" sz="2600" dirty="0">
              <a:solidFill>
                <a:srgbClr val="FF0000"/>
              </a:solidFill>
            </a:endParaRPr>
          </a:p>
        </p:txBody>
      </p:sp>
      <p:pic>
        <p:nvPicPr>
          <p:cNvPr id="1026" name="Picture 2" descr="Basketball clip art 4 | Basketball games, Basketball girls, Basket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23" y="1134185"/>
            <a:ext cx="1225467" cy="1123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ckey clipart clipart cliparts for you | Hockey stick, Stick ar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13" y="2895463"/>
            <a:ext cx="1364651" cy="1364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seball bats clip art - Clip 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96" y="4898047"/>
            <a:ext cx="1184275" cy="15054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clip art &quot;Cricket&quot; by gnok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71" y="5159885"/>
            <a:ext cx="1415026" cy="1415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7555982" y="2866781"/>
            <a:ext cx="1172642" cy="1287714"/>
          </a:xfrm>
          <a:prstGeom prst="rect">
            <a:avLst/>
          </a:prstGeom>
        </p:spPr>
      </p:pic>
      <p:pic>
        <p:nvPicPr>
          <p:cNvPr id="1038" name="Picture 14" descr="Free Ice Hockey Cliparts, Download Free Clip Art, Free Clip Art on Clipart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9489" y="769508"/>
            <a:ext cx="1411696" cy="123247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246F9EA-6F03-47E3-A054-D939D2566723}"/>
              </a:ext>
            </a:extLst>
          </p:cNvPr>
          <p:cNvCxnSpPr>
            <a:cxnSpLocks/>
          </p:cNvCxnSpPr>
          <p:nvPr/>
        </p:nvCxnSpPr>
        <p:spPr>
          <a:xfrm flipV="1">
            <a:off x="3178379" y="4483590"/>
            <a:ext cx="826009" cy="6762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80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ACHOS …</a:t>
            </a:r>
          </a:p>
        </p:txBody>
      </p:sp>
      <p:sp>
        <p:nvSpPr>
          <p:cNvPr id="3" name="Content Placeholder 2"/>
          <p:cNvSpPr>
            <a:spLocks noGrp="1"/>
          </p:cNvSpPr>
          <p:nvPr>
            <p:ph idx="1"/>
          </p:nvPr>
        </p:nvSpPr>
        <p:spPr>
          <a:xfrm>
            <a:off x="163455" y="1188402"/>
            <a:ext cx="8817090" cy="4193873"/>
          </a:xfrm>
        </p:spPr>
        <p:txBody>
          <a:bodyPr>
            <a:normAutofit/>
          </a:bodyPr>
          <a:lstStyle/>
          <a:p>
            <a:pPr marL="0" indent="0">
              <a:buNone/>
            </a:pPr>
            <a:endParaRPr lang="en-US" sz="2800" dirty="0">
              <a:solidFill>
                <a:srgbClr val="FF0000"/>
              </a:solidFill>
            </a:endParaRPr>
          </a:p>
        </p:txBody>
      </p:sp>
      <p:sp>
        <p:nvSpPr>
          <p:cNvPr id="5" name="Oval 4"/>
          <p:cNvSpPr/>
          <p:nvPr/>
        </p:nvSpPr>
        <p:spPr>
          <a:xfrm>
            <a:off x="3359150" y="2481488"/>
            <a:ext cx="2741613" cy="21161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cxnSpLocks/>
          </p:cNvCxnSpPr>
          <p:nvPr/>
        </p:nvCxnSpPr>
        <p:spPr>
          <a:xfrm>
            <a:off x="2294519" y="2885188"/>
            <a:ext cx="1194673" cy="232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5970215" y="2838890"/>
            <a:ext cx="1271151" cy="269989"/>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4"/>
          <p:cNvSpPr txBox="1">
            <a:spLocks noChangeArrowheads="1"/>
          </p:cNvSpPr>
          <p:nvPr/>
        </p:nvSpPr>
        <p:spPr bwMode="auto">
          <a:xfrm>
            <a:off x="29359" y="3108879"/>
            <a:ext cx="3331323"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dirty="0" err="1" smtClean="0">
                <a:solidFill>
                  <a:srgbClr val="FF0000"/>
                </a:solidFill>
                <a:latin typeface="Calibri"/>
                <a:ea typeface="ＭＳ Ｐゴシック"/>
              </a:rPr>
              <a:t>mae’n</a:t>
            </a:r>
            <a:r>
              <a:rPr lang="en-US" sz="2800" dirty="0">
                <a:solidFill>
                  <a:srgbClr val="FF0000"/>
                </a:solidFill>
                <a:latin typeface="Calibri"/>
                <a:ea typeface="ＭＳ Ｐゴシック"/>
              </a:rPr>
              <a:t> </a:t>
            </a:r>
            <a:r>
              <a:rPr lang="en-US" sz="2800" dirty="0" err="1" smtClean="0">
                <a:solidFill>
                  <a:srgbClr val="FF0000"/>
                </a:solidFill>
                <a:latin typeface="Calibri"/>
                <a:ea typeface="ＭＳ Ｐゴシック"/>
              </a:rPr>
              <a:t>cyfforddus</a:t>
            </a:r>
            <a:endParaRPr lang="en-US" sz="2800" dirty="0">
              <a:solidFill>
                <a:srgbClr val="FF0000"/>
              </a:solidFill>
              <a:latin typeface="Calibri"/>
              <a:ea typeface="ＭＳ Ｐゴシック"/>
            </a:endParaRPr>
          </a:p>
          <a:p>
            <a:pPr algn="ctr" eaLnBrk="1" hangingPunct="1"/>
            <a:endParaRPr lang="en-US" sz="2000" dirty="0">
              <a:latin typeface="Calibri"/>
              <a:ea typeface="ＭＳ Ｐゴシック"/>
            </a:endParaRPr>
          </a:p>
          <a:p>
            <a:pPr algn="ctr" eaLnBrk="1" hangingPunct="1"/>
            <a:r>
              <a:rPr lang="en-US" sz="2000" dirty="0">
                <a:latin typeface="Calibri"/>
                <a:ea typeface="ＭＳ Ｐゴシック"/>
              </a:rPr>
              <a:t>i</a:t>
            </a:r>
            <a:r>
              <a:rPr lang="en-US" sz="2000" dirty="0" smtClean="0">
                <a:latin typeface="Calibri"/>
                <a:ea typeface="ＭＳ Ｐゴシック"/>
              </a:rPr>
              <a:t>t’s </a:t>
            </a:r>
            <a:r>
              <a:rPr lang="en-US" sz="2000" dirty="0" smtClean="0">
                <a:latin typeface="Calibri"/>
                <a:ea typeface="ＭＳ Ｐゴシック"/>
              </a:rPr>
              <a:t>comfortable</a:t>
            </a:r>
            <a:endParaRPr lang="en-US" sz="2000" dirty="0"/>
          </a:p>
        </p:txBody>
      </p:sp>
      <p:sp>
        <p:nvSpPr>
          <p:cNvPr id="24" name="Content Placeholder 14"/>
          <p:cNvSpPr txBox="1">
            <a:spLocks/>
          </p:cNvSpPr>
          <p:nvPr/>
        </p:nvSpPr>
        <p:spPr>
          <a:xfrm>
            <a:off x="5620256" y="2965204"/>
            <a:ext cx="4145596" cy="2296013"/>
          </a:xfrm>
          <a:prstGeom prst="rect">
            <a:avLst/>
          </a:prstGeom>
        </p:spPr>
        <p:txBody>
          <a:bodyPr vert="horz" wrap="square" lIns="91440" tIns="45720" rIns="91440" bIns="45720" rtlCol="0" anchor="t">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solidFill>
                  <a:srgbClr val="00B050"/>
                </a:solidFill>
                <a:latin typeface="Calibri"/>
                <a:cs typeface="Calibri"/>
              </a:rPr>
              <a:t> </a:t>
            </a:r>
            <a:r>
              <a:rPr lang="en-US" sz="2800" dirty="0" err="1" smtClean="0">
                <a:solidFill>
                  <a:srgbClr val="FF0000"/>
                </a:solidFill>
                <a:latin typeface="Calibri"/>
                <a:cs typeface="Calibri"/>
              </a:rPr>
              <a:t>mae’n</a:t>
            </a:r>
            <a:r>
              <a:rPr lang="en-US" sz="2800" dirty="0" smtClean="0">
                <a:solidFill>
                  <a:srgbClr val="FF0000"/>
                </a:solidFill>
                <a:latin typeface="Calibri"/>
                <a:cs typeface="Calibri"/>
              </a:rPr>
              <a:t> </a:t>
            </a:r>
            <a:r>
              <a:rPr lang="en-US" sz="2800" dirty="0" err="1" smtClean="0">
                <a:solidFill>
                  <a:srgbClr val="FF0000"/>
                </a:solidFill>
                <a:latin typeface="Calibri"/>
                <a:cs typeface="Calibri"/>
              </a:rPr>
              <a:t>hawdd</a:t>
            </a:r>
            <a:r>
              <a:rPr lang="en-US" sz="2800" dirty="0" smtClean="0">
                <a:solidFill>
                  <a:srgbClr val="FF0000"/>
                </a:solidFill>
                <a:latin typeface="Calibri"/>
                <a:cs typeface="Calibri"/>
              </a:rPr>
              <a:t> </a:t>
            </a:r>
            <a:r>
              <a:rPr lang="en-US" sz="2800" dirty="0" err="1" smtClean="0">
                <a:solidFill>
                  <a:srgbClr val="FF0000"/>
                </a:solidFill>
                <a:latin typeface="Calibri"/>
                <a:cs typeface="Calibri"/>
              </a:rPr>
              <a:t>i</a:t>
            </a:r>
            <a:r>
              <a:rPr lang="en-US" sz="2800" dirty="0" smtClean="0">
                <a:solidFill>
                  <a:srgbClr val="FF0000"/>
                </a:solidFill>
                <a:latin typeface="Calibri"/>
                <a:cs typeface="Calibri"/>
              </a:rPr>
              <a:t> </a:t>
            </a:r>
          </a:p>
          <a:p>
            <a:pPr marL="0" indent="0" algn="ctr">
              <a:buNone/>
            </a:pPr>
            <a:r>
              <a:rPr lang="en-US" sz="2800" dirty="0" err="1" smtClean="0">
                <a:solidFill>
                  <a:srgbClr val="FF0000"/>
                </a:solidFill>
                <a:latin typeface="Calibri"/>
                <a:cs typeface="Calibri"/>
              </a:rPr>
              <a:t>wisgo</a:t>
            </a:r>
            <a:endParaRPr lang="en-US" sz="2800" dirty="0">
              <a:solidFill>
                <a:srgbClr val="FF0000"/>
              </a:solidFill>
              <a:latin typeface="Calibri"/>
              <a:cs typeface="Calibri"/>
            </a:endParaRPr>
          </a:p>
          <a:p>
            <a:pPr marL="0" indent="0" algn="ctr">
              <a:buNone/>
            </a:pPr>
            <a:endParaRPr lang="en-US" sz="2000" dirty="0">
              <a:latin typeface="Calibri"/>
              <a:cs typeface="Calibri"/>
            </a:endParaRPr>
          </a:p>
          <a:p>
            <a:pPr marL="0" indent="0" algn="ctr">
              <a:buNone/>
            </a:pPr>
            <a:r>
              <a:rPr lang="en-US" sz="2000" dirty="0" smtClean="0">
                <a:latin typeface="Calibri"/>
                <a:cs typeface="Calibri"/>
              </a:rPr>
              <a:t>it’s </a:t>
            </a:r>
            <a:r>
              <a:rPr lang="en-US" sz="2000" dirty="0" smtClean="0">
                <a:latin typeface="Calibri"/>
                <a:cs typeface="Calibri"/>
              </a:rPr>
              <a:t>easy to wear</a:t>
            </a:r>
            <a:endParaRPr lang="en-US" sz="2000" dirty="0">
              <a:latin typeface="Calibri"/>
              <a:cs typeface="Calibri"/>
            </a:endParaRPr>
          </a:p>
          <a:p>
            <a:pPr marL="0" indent="0" algn="ctr">
              <a:buNone/>
            </a:pPr>
            <a:endParaRPr lang="en-US" sz="2800" dirty="0">
              <a:solidFill>
                <a:srgbClr val="FF0000"/>
              </a:solidFill>
              <a:latin typeface="Calibri"/>
              <a:cs typeface="Calibri"/>
            </a:endParaRPr>
          </a:p>
        </p:txBody>
      </p:sp>
      <p:sp>
        <p:nvSpPr>
          <p:cNvPr id="4" name="TextBox 3"/>
          <p:cNvSpPr txBox="1"/>
          <p:nvPr/>
        </p:nvSpPr>
        <p:spPr>
          <a:xfrm>
            <a:off x="3429266" y="3067301"/>
            <a:ext cx="2795291" cy="707886"/>
          </a:xfrm>
          <a:prstGeom prst="rect">
            <a:avLst/>
          </a:prstGeom>
          <a:noFill/>
        </p:spPr>
        <p:txBody>
          <a:bodyPr wrap="square" rtlCol="0">
            <a:spAutoFit/>
          </a:bodyPr>
          <a:lstStyle/>
          <a:p>
            <a:pPr algn="ctr"/>
            <a:r>
              <a:rPr lang="en-US" sz="4000" b="1" dirty="0" err="1">
                <a:solidFill>
                  <a:srgbClr val="7030A0"/>
                </a:solidFill>
              </a:rPr>
              <a:t>achos</a:t>
            </a:r>
            <a:r>
              <a:rPr lang="en-US" sz="4000" b="1" dirty="0">
                <a:solidFill>
                  <a:srgbClr val="7030A0"/>
                </a:solidFill>
              </a:rPr>
              <a:t> …</a:t>
            </a:r>
          </a:p>
        </p:txBody>
      </p:sp>
      <p:pic>
        <p:nvPicPr>
          <p:cNvPr id="31" name="Picture 30" descr="A picture containing clock, drawing&#10;&#10;Description automatically generated">
            <a:extLst>
              <a:ext uri="{FF2B5EF4-FFF2-40B4-BE49-F238E27FC236}">
                <a16:creationId xmlns:a16="http://schemas.microsoft.com/office/drawing/2014/main" id="{44EDDE7A-84FD-4058-B9D2-8DFC9A9DC02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360630" y="3748379"/>
            <a:ext cx="638073" cy="638073"/>
          </a:xfrm>
          <a:prstGeom prst="rect">
            <a:avLst/>
          </a:prstGeom>
        </p:spPr>
      </p:pic>
      <p:cxnSp>
        <p:nvCxnSpPr>
          <p:cNvPr id="11" name="Straight Connector 10">
            <a:extLst>
              <a:ext uri="{FF2B5EF4-FFF2-40B4-BE49-F238E27FC236}">
                <a16:creationId xmlns:a16="http://schemas.microsoft.com/office/drawing/2014/main" id="{039E717E-A04A-499A-9298-EB87E13BA9CC}"/>
              </a:ext>
            </a:extLst>
          </p:cNvPr>
          <p:cNvCxnSpPr>
            <a:cxnSpLocks/>
          </p:cNvCxnSpPr>
          <p:nvPr/>
        </p:nvCxnSpPr>
        <p:spPr>
          <a:xfrm>
            <a:off x="4673904" y="4656442"/>
            <a:ext cx="0" cy="725833"/>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4">
            <a:extLst>
              <a:ext uri="{FF2B5EF4-FFF2-40B4-BE49-F238E27FC236}">
                <a16:creationId xmlns:a16="http://schemas.microsoft.com/office/drawing/2014/main" id="{32E34D92-81CC-470D-9DAE-67223D1400C1}"/>
              </a:ext>
            </a:extLst>
          </p:cNvPr>
          <p:cNvSpPr txBox="1">
            <a:spLocks noChangeArrowheads="1"/>
          </p:cNvSpPr>
          <p:nvPr/>
        </p:nvSpPr>
        <p:spPr bwMode="auto">
          <a:xfrm>
            <a:off x="2891855" y="5288340"/>
            <a:ext cx="3331323"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dirty="0" err="1" smtClean="0">
                <a:solidFill>
                  <a:srgbClr val="FF0000"/>
                </a:solidFill>
                <a:latin typeface="Calibri"/>
                <a:ea typeface="ＭＳ Ｐゴシック"/>
              </a:rPr>
              <a:t>mae’n</a:t>
            </a:r>
            <a:r>
              <a:rPr lang="en-US" sz="2800" dirty="0">
                <a:solidFill>
                  <a:srgbClr val="FF0000"/>
                </a:solidFill>
                <a:latin typeface="Calibri"/>
                <a:ea typeface="ＭＳ Ｐゴシック"/>
              </a:rPr>
              <a:t> </a:t>
            </a:r>
            <a:r>
              <a:rPr lang="en-US" sz="2800" dirty="0" err="1" smtClean="0">
                <a:solidFill>
                  <a:srgbClr val="FF0000"/>
                </a:solidFill>
                <a:latin typeface="Calibri"/>
                <a:ea typeface="ＭＳ Ｐゴシック"/>
              </a:rPr>
              <a:t>ffasiynol</a:t>
            </a:r>
            <a:endParaRPr lang="en-US" sz="2800" dirty="0">
              <a:solidFill>
                <a:srgbClr val="FF0000"/>
              </a:solidFill>
              <a:latin typeface="Calibri"/>
              <a:ea typeface="ＭＳ Ｐゴシック"/>
            </a:endParaRPr>
          </a:p>
          <a:p>
            <a:pPr algn="ctr" eaLnBrk="1" hangingPunct="1"/>
            <a:endParaRPr lang="en-US" sz="2000" dirty="0">
              <a:latin typeface="Calibri"/>
              <a:ea typeface="ＭＳ Ｐゴシック"/>
            </a:endParaRPr>
          </a:p>
          <a:p>
            <a:pPr algn="ctr" eaLnBrk="1" hangingPunct="1"/>
            <a:r>
              <a:rPr lang="en-US" sz="2000" dirty="0" smtClean="0">
                <a:latin typeface="Calibri"/>
                <a:ea typeface="ＭＳ Ｐゴシック"/>
              </a:rPr>
              <a:t>It’s fashionable/stylish</a:t>
            </a:r>
            <a:endParaRPr lang="en-US" sz="2000" dirty="0"/>
          </a:p>
        </p:txBody>
      </p:sp>
    </p:spTree>
    <p:extLst>
      <p:ext uri="{BB962C8B-B14F-4D97-AF65-F5344CB8AC3E}">
        <p14:creationId xmlns:p14="http://schemas.microsoft.com/office/powerpoint/2010/main" val="2304180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EA1D-26DC-4673-ACCF-C5F95136B495}"/>
              </a:ext>
            </a:extLst>
          </p:cNvPr>
          <p:cNvSpPr>
            <a:spLocks noGrp="1"/>
          </p:cNvSpPr>
          <p:nvPr>
            <p:ph type="title"/>
          </p:nvPr>
        </p:nvSpPr>
        <p:spPr/>
        <p:txBody>
          <a:bodyPr/>
          <a:lstStyle/>
          <a:p>
            <a:r>
              <a:rPr lang="en-GB" b="1" dirty="0" smtClean="0">
                <a:solidFill>
                  <a:srgbClr val="00B050"/>
                </a:solidFill>
              </a:rPr>
              <a:t>Unjumble</a:t>
            </a:r>
            <a:endParaRPr lang="en-GB" b="1" dirty="0">
              <a:solidFill>
                <a:srgbClr val="00B050"/>
              </a:solidFill>
            </a:endParaRPr>
          </a:p>
        </p:txBody>
      </p:sp>
      <p:sp>
        <p:nvSpPr>
          <p:cNvPr id="3" name="Content Placeholder 2">
            <a:extLst>
              <a:ext uri="{FF2B5EF4-FFF2-40B4-BE49-F238E27FC236}">
                <a16:creationId xmlns:a16="http://schemas.microsoft.com/office/drawing/2014/main" id="{ACECF4F0-1C1C-4174-9D92-722BC13BDCB4}"/>
              </a:ext>
            </a:extLst>
          </p:cNvPr>
          <p:cNvSpPr>
            <a:spLocks noGrp="1"/>
          </p:cNvSpPr>
          <p:nvPr>
            <p:ph idx="1"/>
          </p:nvPr>
        </p:nvSpPr>
        <p:spPr/>
        <p:txBody>
          <a:bodyPr/>
          <a:lstStyle/>
          <a:p>
            <a:pPr marL="0" indent="0" algn="ctr">
              <a:buNone/>
            </a:pPr>
            <a:endParaRPr lang="en-GB" b="1" dirty="0">
              <a:solidFill>
                <a:srgbClr val="7030A0"/>
              </a:solidFill>
            </a:endParaRPr>
          </a:p>
          <a:p>
            <a:pPr marL="0" indent="0" algn="ctr">
              <a:buNone/>
            </a:pPr>
            <a:endParaRPr lang="en-GB" b="1" dirty="0">
              <a:solidFill>
                <a:srgbClr val="7030A0"/>
              </a:solidFill>
            </a:endParaRPr>
          </a:p>
          <a:p>
            <a:pPr marL="0" indent="0" algn="ctr">
              <a:buNone/>
            </a:pPr>
            <a:endParaRPr lang="en-GB" dirty="0">
              <a:hlinkClick r:id="rId3"/>
            </a:endParaRPr>
          </a:p>
          <a:p>
            <a:pPr marL="0" indent="0" algn="ctr">
              <a:buNone/>
            </a:pPr>
            <a:endParaRPr lang="en-GB" dirty="0"/>
          </a:p>
          <a:p>
            <a:pPr marL="0" indent="0" algn="ctr">
              <a:buNone/>
            </a:pPr>
            <a:endParaRPr lang="en-GB" dirty="0"/>
          </a:p>
        </p:txBody>
      </p:sp>
      <p:sp>
        <p:nvSpPr>
          <p:cNvPr id="4" name="TextBox 3"/>
          <p:cNvSpPr txBox="1"/>
          <p:nvPr/>
        </p:nvSpPr>
        <p:spPr>
          <a:xfrm>
            <a:off x="103237" y="1333260"/>
            <a:ext cx="3633019" cy="923330"/>
          </a:xfrm>
          <a:prstGeom prst="rect">
            <a:avLst/>
          </a:prstGeom>
          <a:noFill/>
          <a:ln w="41275">
            <a:solidFill>
              <a:srgbClr val="FF0000"/>
            </a:solidFill>
          </a:ln>
        </p:spPr>
        <p:txBody>
          <a:bodyPr wrap="square" rtlCol="0">
            <a:spAutoFit/>
          </a:bodyPr>
          <a:lstStyle/>
          <a:p>
            <a:pPr marL="342900" indent="-342900">
              <a:buAutoNum type="arabicPeriod"/>
            </a:pPr>
            <a:r>
              <a:rPr lang="en-GB" dirty="0" smtClean="0"/>
              <a:t>He enjoys wearing school uniform because it’s very smart.</a:t>
            </a:r>
          </a:p>
          <a:p>
            <a:r>
              <a:rPr lang="en-GB" dirty="0" smtClean="0"/>
              <a:t> </a:t>
            </a:r>
            <a:endParaRPr lang="en-GB" dirty="0"/>
          </a:p>
        </p:txBody>
      </p:sp>
      <p:sp>
        <p:nvSpPr>
          <p:cNvPr id="6" name="TextBox 5"/>
          <p:cNvSpPr txBox="1"/>
          <p:nvPr/>
        </p:nvSpPr>
        <p:spPr>
          <a:xfrm>
            <a:off x="103238" y="2622767"/>
            <a:ext cx="3633019" cy="646331"/>
          </a:xfrm>
          <a:prstGeom prst="rect">
            <a:avLst/>
          </a:prstGeom>
          <a:noFill/>
          <a:ln w="41275">
            <a:solidFill>
              <a:srgbClr val="FF0000"/>
            </a:solidFill>
          </a:ln>
        </p:spPr>
        <p:txBody>
          <a:bodyPr wrap="square" rtlCol="0">
            <a:spAutoFit/>
          </a:bodyPr>
          <a:lstStyle/>
          <a:p>
            <a:r>
              <a:rPr lang="en-GB" dirty="0" smtClean="0"/>
              <a:t>2.  She enjoys wearing a blouse because it is fashionable.</a:t>
            </a:r>
            <a:endParaRPr lang="en-GB" dirty="0"/>
          </a:p>
        </p:txBody>
      </p:sp>
      <p:sp>
        <p:nvSpPr>
          <p:cNvPr id="7" name="TextBox 6"/>
          <p:cNvSpPr txBox="1"/>
          <p:nvPr/>
        </p:nvSpPr>
        <p:spPr>
          <a:xfrm>
            <a:off x="103239" y="3635275"/>
            <a:ext cx="3633019" cy="646331"/>
          </a:xfrm>
          <a:prstGeom prst="rect">
            <a:avLst/>
          </a:prstGeom>
          <a:noFill/>
          <a:ln w="41275">
            <a:solidFill>
              <a:srgbClr val="FF0000"/>
            </a:solidFill>
          </a:ln>
        </p:spPr>
        <p:txBody>
          <a:bodyPr wrap="square" rtlCol="0">
            <a:spAutoFit/>
          </a:bodyPr>
          <a:lstStyle/>
          <a:p>
            <a:r>
              <a:rPr lang="en-GB" dirty="0" smtClean="0"/>
              <a:t>3. Bob enjoys wearing sandals because they are comfortable.</a:t>
            </a:r>
            <a:endParaRPr lang="en-GB" dirty="0"/>
          </a:p>
        </p:txBody>
      </p:sp>
      <p:sp>
        <p:nvSpPr>
          <p:cNvPr id="8" name="TextBox 7"/>
          <p:cNvSpPr txBox="1"/>
          <p:nvPr/>
        </p:nvSpPr>
        <p:spPr>
          <a:xfrm>
            <a:off x="103237" y="4635214"/>
            <a:ext cx="3633019" cy="646331"/>
          </a:xfrm>
          <a:prstGeom prst="rect">
            <a:avLst/>
          </a:prstGeom>
          <a:noFill/>
          <a:ln w="41275">
            <a:solidFill>
              <a:srgbClr val="FF0000"/>
            </a:solidFill>
          </a:ln>
        </p:spPr>
        <p:txBody>
          <a:bodyPr wrap="square" rtlCol="0">
            <a:spAutoFit/>
          </a:bodyPr>
          <a:lstStyle/>
          <a:p>
            <a:r>
              <a:rPr lang="en-GB" dirty="0" smtClean="0"/>
              <a:t>4. He enjoys wearing a swim suit because he likes swimming.</a:t>
            </a:r>
            <a:endParaRPr lang="en-GB" dirty="0"/>
          </a:p>
        </p:txBody>
      </p:sp>
      <p:sp>
        <p:nvSpPr>
          <p:cNvPr id="9" name="TextBox 8"/>
          <p:cNvSpPr txBox="1"/>
          <p:nvPr/>
        </p:nvSpPr>
        <p:spPr>
          <a:xfrm>
            <a:off x="103236" y="5575561"/>
            <a:ext cx="3633019" cy="923330"/>
          </a:xfrm>
          <a:prstGeom prst="rect">
            <a:avLst/>
          </a:prstGeom>
          <a:noFill/>
          <a:ln w="41275">
            <a:solidFill>
              <a:srgbClr val="FF0000"/>
            </a:solidFill>
          </a:ln>
        </p:spPr>
        <p:txBody>
          <a:bodyPr wrap="square" rtlCol="0">
            <a:spAutoFit/>
          </a:bodyPr>
          <a:lstStyle/>
          <a:p>
            <a:r>
              <a:rPr lang="en-GB" dirty="0" smtClean="0"/>
              <a:t>5. She enjoys wearing leggings because they are fashionable and easy to wear. </a:t>
            </a:r>
            <a:endParaRPr lang="en-GB" dirty="0"/>
          </a:p>
        </p:txBody>
      </p:sp>
      <p:sp>
        <p:nvSpPr>
          <p:cNvPr id="10" name="TextBox 9"/>
          <p:cNvSpPr txBox="1"/>
          <p:nvPr/>
        </p:nvSpPr>
        <p:spPr>
          <a:xfrm>
            <a:off x="3923072" y="1333798"/>
            <a:ext cx="4945626" cy="830997"/>
          </a:xfrm>
          <a:prstGeom prst="rect">
            <a:avLst/>
          </a:prstGeom>
          <a:noFill/>
          <a:ln w="41275">
            <a:solidFill>
              <a:srgbClr val="00B050"/>
            </a:solidFill>
          </a:ln>
        </p:spPr>
        <p:txBody>
          <a:bodyPr wrap="square" rtlCol="0">
            <a:spAutoFit/>
          </a:bodyPr>
          <a:lstStyle/>
          <a:p>
            <a:r>
              <a:rPr lang="en-GB" sz="1600" dirty="0" err="1" smtClean="0"/>
              <a:t>iawn</a:t>
            </a:r>
            <a:r>
              <a:rPr lang="en-GB" sz="1600" dirty="0" smtClean="0"/>
              <a:t>.	</a:t>
            </a:r>
            <a:r>
              <a:rPr lang="en-GB" sz="1600" dirty="0" err="1" smtClean="0"/>
              <a:t>mae’n</a:t>
            </a:r>
            <a:r>
              <a:rPr lang="en-GB" sz="1600" dirty="0" smtClean="0"/>
              <a:t>	</a:t>
            </a:r>
            <a:r>
              <a:rPr lang="en-GB" sz="1600" dirty="0" err="1" smtClean="0"/>
              <a:t>gwisgo</a:t>
            </a:r>
            <a:r>
              <a:rPr lang="en-GB" sz="1600" dirty="0" smtClean="0"/>
              <a:t>	Mae		</a:t>
            </a:r>
            <a:r>
              <a:rPr lang="en-GB" sz="1600" dirty="0" err="1" smtClean="0"/>
              <a:t>gwisg</a:t>
            </a:r>
            <a:endParaRPr lang="en-GB" sz="1600" dirty="0" smtClean="0"/>
          </a:p>
          <a:p>
            <a:endParaRPr lang="en-GB" sz="1600" dirty="0"/>
          </a:p>
          <a:p>
            <a:r>
              <a:rPr lang="en-GB" sz="1600" dirty="0" err="1" smtClean="0"/>
              <a:t>e’n</a:t>
            </a:r>
            <a:r>
              <a:rPr lang="en-GB" sz="1600" dirty="0"/>
              <a:t>	 </a:t>
            </a:r>
            <a:r>
              <a:rPr lang="en-GB" sz="1600" dirty="0" smtClean="0"/>
              <a:t> </a:t>
            </a:r>
            <a:r>
              <a:rPr lang="en-GB" sz="1600" dirty="0" err="1" smtClean="0"/>
              <a:t>ysgol</a:t>
            </a:r>
            <a:r>
              <a:rPr lang="en-GB" sz="1600" dirty="0" smtClean="0"/>
              <a:t>	</a:t>
            </a:r>
            <a:r>
              <a:rPr lang="en-GB" sz="1600" dirty="0" err="1" smtClean="0"/>
              <a:t>mwynhau</a:t>
            </a:r>
            <a:r>
              <a:rPr lang="en-GB" sz="1600" dirty="0"/>
              <a:t> </a:t>
            </a:r>
            <a:r>
              <a:rPr lang="en-GB" sz="1600" dirty="0" smtClean="0"/>
              <a:t>      </a:t>
            </a:r>
            <a:r>
              <a:rPr lang="en-GB" sz="1600" dirty="0" err="1" smtClean="0"/>
              <a:t>achos</a:t>
            </a:r>
            <a:r>
              <a:rPr lang="en-GB" sz="1600" dirty="0" smtClean="0"/>
              <a:t>      smart	 </a:t>
            </a:r>
            <a:endParaRPr lang="en-GB" sz="1600" dirty="0"/>
          </a:p>
        </p:txBody>
      </p:sp>
      <p:sp>
        <p:nvSpPr>
          <p:cNvPr id="11" name="TextBox 10"/>
          <p:cNvSpPr txBox="1"/>
          <p:nvPr/>
        </p:nvSpPr>
        <p:spPr>
          <a:xfrm>
            <a:off x="3923073" y="2521543"/>
            <a:ext cx="4945624" cy="892552"/>
          </a:xfrm>
          <a:prstGeom prst="rect">
            <a:avLst/>
          </a:prstGeom>
          <a:noFill/>
          <a:ln w="41275">
            <a:solidFill>
              <a:srgbClr val="00B050"/>
            </a:solidFill>
          </a:ln>
        </p:spPr>
        <p:txBody>
          <a:bodyPr wrap="square" rtlCol="0">
            <a:spAutoFit/>
          </a:bodyPr>
          <a:lstStyle/>
          <a:p>
            <a:r>
              <a:rPr lang="en-GB" dirty="0" smtClean="0"/>
              <a:t>  </a:t>
            </a:r>
            <a:r>
              <a:rPr lang="en-GB" sz="1600" dirty="0" err="1" smtClean="0"/>
              <a:t>mae’n</a:t>
            </a:r>
            <a:r>
              <a:rPr lang="en-GB" sz="1600" dirty="0" smtClean="0"/>
              <a:t>	   </a:t>
            </a:r>
            <a:r>
              <a:rPr lang="en-GB" sz="1600" dirty="0" err="1" smtClean="0"/>
              <a:t>gwisgo</a:t>
            </a:r>
            <a:r>
              <a:rPr lang="en-GB" sz="1600" dirty="0" smtClean="0"/>
              <a:t>	      Mae      	 </a:t>
            </a:r>
            <a:r>
              <a:rPr lang="en-GB" sz="1600" dirty="0" err="1" smtClean="0"/>
              <a:t>ffasiynol</a:t>
            </a:r>
            <a:r>
              <a:rPr lang="en-GB" sz="1600" dirty="0" smtClean="0"/>
              <a:t>.	</a:t>
            </a:r>
          </a:p>
          <a:p>
            <a:endParaRPr lang="en-GB" sz="1600" dirty="0"/>
          </a:p>
          <a:p>
            <a:r>
              <a:rPr lang="en-GB" sz="1600" dirty="0" err="1" smtClean="0"/>
              <a:t>hi’n</a:t>
            </a:r>
            <a:r>
              <a:rPr lang="en-GB" sz="1600" dirty="0"/>
              <a:t>	 </a:t>
            </a:r>
            <a:r>
              <a:rPr lang="en-GB" sz="1600" dirty="0" smtClean="0"/>
              <a:t> blows	</a:t>
            </a:r>
            <a:r>
              <a:rPr lang="en-GB" sz="1600" dirty="0" err="1" smtClean="0"/>
              <a:t>mwynhau</a:t>
            </a:r>
            <a:r>
              <a:rPr lang="en-GB" sz="1600" dirty="0"/>
              <a:t> </a:t>
            </a:r>
            <a:r>
              <a:rPr lang="en-GB" sz="1600" dirty="0" smtClean="0"/>
              <a:t>      </a:t>
            </a:r>
            <a:r>
              <a:rPr lang="en-GB" sz="1600" dirty="0" err="1" smtClean="0"/>
              <a:t>achos</a:t>
            </a:r>
            <a:r>
              <a:rPr lang="en-GB" sz="1600" dirty="0" smtClean="0"/>
              <a:t>      </a:t>
            </a:r>
            <a:r>
              <a:rPr lang="en-GB" dirty="0" smtClean="0"/>
              <a:t>	 </a:t>
            </a:r>
            <a:endParaRPr lang="en-GB" dirty="0"/>
          </a:p>
        </p:txBody>
      </p:sp>
      <p:sp>
        <p:nvSpPr>
          <p:cNvPr id="12" name="TextBox 11"/>
          <p:cNvSpPr txBox="1"/>
          <p:nvPr/>
        </p:nvSpPr>
        <p:spPr>
          <a:xfrm>
            <a:off x="3923073" y="3554412"/>
            <a:ext cx="4945624" cy="861774"/>
          </a:xfrm>
          <a:prstGeom prst="rect">
            <a:avLst/>
          </a:prstGeom>
          <a:noFill/>
          <a:ln w="41275">
            <a:solidFill>
              <a:srgbClr val="00B050"/>
            </a:solidFill>
          </a:ln>
        </p:spPr>
        <p:txBody>
          <a:bodyPr wrap="square" rtlCol="0">
            <a:spAutoFit/>
          </a:bodyPr>
          <a:lstStyle/>
          <a:p>
            <a:r>
              <a:rPr lang="en-GB" sz="1600" dirty="0" err="1"/>
              <a:t>m</a:t>
            </a:r>
            <a:r>
              <a:rPr lang="en-GB" sz="1600" dirty="0" err="1" smtClean="0"/>
              <a:t>wynhau</a:t>
            </a:r>
            <a:r>
              <a:rPr lang="en-GB" sz="1600" dirty="0" smtClean="0"/>
              <a:t>     </a:t>
            </a:r>
            <a:r>
              <a:rPr lang="en-GB" sz="1600" dirty="0" err="1" smtClean="0"/>
              <a:t>gwisgo</a:t>
            </a:r>
            <a:r>
              <a:rPr lang="en-GB" sz="1600" dirty="0" smtClean="0"/>
              <a:t>	   Bob     </a:t>
            </a:r>
            <a:r>
              <a:rPr lang="en-GB" sz="1600" dirty="0" err="1" smtClean="0"/>
              <a:t>maen</a:t>
            </a:r>
            <a:r>
              <a:rPr lang="en-GB" sz="1600" dirty="0" smtClean="0"/>
              <a:t>	     </a:t>
            </a:r>
            <a:r>
              <a:rPr lang="en-GB" sz="1600" dirty="0" err="1" smtClean="0"/>
              <a:t>cyfforddus</a:t>
            </a:r>
            <a:r>
              <a:rPr lang="en-GB" sz="1600" dirty="0" smtClean="0"/>
              <a:t>. </a:t>
            </a:r>
          </a:p>
          <a:p>
            <a:endParaRPr lang="en-GB" sz="1600" dirty="0"/>
          </a:p>
          <a:p>
            <a:r>
              <a:rPr lang="en-GB" sz="1600" dirty="0" smtClean="0"/>
              <a:t>Mae</a:t>
            </a:r>
            <a:r>
              <a:rPr lang="en-GB" sz="1600" dirty="0"/>
              <a:t>	 </a:t>
            </a:r>
            <a:r>
              <a:rPr lang="en-GB" sz="1600" dirty="0" smtClean="0"/>
              <a:t> </a:t>
            </a:r>
            <a:r>
              <a:rPr lang="en-GB" sz="1600" dirty="0" err="1" smtClean="0"/>
              <a:t>yn</a:t>
            </a:r>
            <a:r>
              <a:rPr lang="en-GB" sz="1600" dirty="0" smtClean="0"/>
              <a:t>    </a:t>
            </a:r>
            <a:r>
              <a:rPr lang="en-GB" sz="1600" dirty="0" err="1" smtClean="0"/>
              <a:t>sandalau</a:t>
            </a:r>
            <a:r>
              <a:rPr lang="en-GB" sz="1600" dirty="0" smtClean="0"/>
              <a:t>       </a:t>
            </a:r>
            <a:r>
              <a:rPr lang="en-GB" sz="1600" dirty="0" err="1" smtClean="0"/>
              <a:t>achos</a:t>
            </a:r>
            <a:r>
              <a:rPr lang="en-GB" sz="1600" dirty="0" smtClean="0"/>
              <a:t>    </a:t>
            </a:r>
            <a:r>
              <a:rPr lang="en-GB" sz="1600" dirty="0" err="1" smtClean="0"/>
              <a:t>nhw’n</a:t>
            </a:r>
            <a:r>
              <a:rPr lang="en-GB" sz="1600" dirty="0" smtClean="0"/>
              <a:t>     </a:t>
            </a:r>
            <a:r>
              <a:rPr lang="en-GB" dirty="0" smtClean="0"/>
              <a:t>	 </a:t>
            </a:r>
            <a:endParaRPr lang="en-GB" dirty="0"/>
          </a:p>
        </p:txBody>
      </p:sp>
      <p:sp>
        <p:nvSpPr>
          <p:cNvPr id="13" name="TextBox 12"/>
          <p:cNvSpPr txBox="1"/>
          <p:nvPr/>
        </p:nvSpPr>
        <p:spPr>
          <a:xfrm>
            <a:off x="3923072" y="4573658"/>
            <a:ext cx="4945624" cy="830997"/>
          </a:xfrm>
          <a:prstGeom prst="rect">
            <a:avLst/>
          </a:prstGeom>
          <a:noFill/>
          <a:ln w="41275">
            <a:solidFill>
              <a:srgbClr val="00B050"/>
            </a:solidFill>
          </a:ln>
        </p:spPr>
        <p:txBody>
          <a:bodyPr wrap="square" rtlCol="0">
            <a:spAutoFit/>
          </a:bodyPr>
          <a:lstStyle/>
          <a:p>
            <a:r>
              <a:rPr lang="en-GB" sz="1600" dirty="0" smtClean="0"/>
              <a:t>Mae     </a:t>
            </a:r>
            <a:r>
              <a:rPr lang="en-GB" sz="1600" dirty="0" err="1" smtClean="0"/>
              <a:t>gwisgo</a:t>
            </a:r>
            <a:r>
              <a:rPr lang="en-GB" sz="1600" dirty="0" smtClean="0"/>
              <a:t>	   </a:t>
            </a:r>
            <a:r>
              <a:rPr lang="en-GB" sz="1600" dirty="0" err="1" smtClean="0"/>
              <a:t>gwisg</a:t>
            </a:r>
            <a:r>
              <a:rPr lang="en-GB" sz="1600" dirty="0" smtClean="0"/>
              <a:t>     </a:t>
            </a:r>
            <a:r>
              <a:rPr lang="en-GB" sz="1600" dirty="0" err="1" smtClean="0"/>
              <a:t>mwynhau</a:t>
            </a:r>
            <a:r>
              <a:rPr lang="en-GB" sz="1600" dirty="0" smtClean="0"/>
              <a:t>    </a:t>
            </a:r>
            <a:r>
              <a:rPr lang="en-GB" sz="1600" dirty="0" err="1" smtClean="0"/>
              <a:t>mae</a:t>
            </a:r>
            <a:r>
              <a:rPr lang="en-GB" sz="1600" dirty="0" smtClean="0"/>
              <a:t>   </a:t>
            </a:r>
            <a:r>
              <a:rPr lang="en-GB" sz="1600" dirty="0" err="1" smtClean="0"/>
              <a:t>hoffi</a:t>
            </a:r>
            <a:endParaRPr lang="en-GB" sz="1600" dirty="0" smtClean="0"/>
          </a:p>
          <a:p>
            <a:endParaRPr lang="en-GB" sz="1600" dirty="0"/>
          </a:p>
          <a:p>
            <a:r>
              <a:rPr lang="en-GB" sz="1600" dirty="0" err="1" smtClean="0"/>
              <a:t>achos</a:t>
            </a:r>
            <a:r>
              <a:rPr lang="en-GB" sz="1600" dirty="0" smtClean="0"/>
              <a:t>    </a:t>
            </a:r>
            <a:r>
              <a:rPr lang="en-GB" sz="1600" dirty="0" err="1" smtClean="0"/>
              <a:t>e’n</a:t>
            </a:r>
            <a:r>
              <a:rPr lang="en-GB" sz="1600" dirty="0" smtClean="0"/>
              <a:t>    </a:t>
            </a:r>
            <a:r>
              <a:rPr lang="en-GB" sz="1600" dirty="0" err="1" smtClean="0"/>
              <a:t>sandalau</a:t>
            </a:r>
            <a:r>
              <a:rPr lang="en-GB" sz="1600" dirty="0" smtClean="0"/>
              <a:t>       </a:t>
            </a:r>
            <a:r>
              <a:rPr lang="en-GB" sz="1600" dirty="0" err="1" smtClean="0"/>
              <a:t>achos</a:t>
            </a:r>
            <a:r>
              <a:rPr lang="en-GB" sz="1600" dirty="0" smtClean="0"/>
              <a:t>     </a:t>
            </a:r>
            <a:r>
              <a:rPr lang="en-GB" sz="1600" dirty="0" err="1" smtClean="0"/>
              <a:t>nofio</a:t>
            </a:r>
            <a:r>
              <a:rPr lang="en-GB" sz="1600" dirty="0" smtClean="0"/>
              <a:t>     </a:t>
            </a:r>
            <a:r>
              <a:rPr lang="en-GB" sz="1600" dirty="0" err="1" smtClean="0"/>
              <a:t>e’n</a:t>
            </a:r>
            <a:r>
              <a:rPr lang="en-GB" sz="1600" dirty="0" smtClean="0"/>
              <a:t>     </a:t>
            </a:r>
            <a:r>
              <a:rPr lang="en-GB" sz="1600" dirty="0" err="1" smtClean="0"/>
              <a:t>nofio</a:t>
            </a:r>
            <a:r>
              <a:rPr lang="en-GB" sz="1600" dirty="0" smtClean="0"/>
              <a:t>.</a:t>
            </a:r>
            <a:endParaRPr lang="en-GB" sz="1600" dirty="0"/>
          </a:p>
        </p:txBody>
      </p:sp>
      <p:sp>
        <p:nvSpPr>
          <p:cNvPr id="14" name="TextBox 13"/>
          <p:cNvSpPr txBox="1"/>
          <p:nvPr/>
        </p:nvSpPr>
        <p:spPr>
          <a:xfrm>
            <a:off x="3923072" y="5596495"/>
            <a:ext cx="4945624" cy="954107"/>
          </a:xfrm>
          <a:prstGeom prst="rect">
            <a:avLst/>
          </a:prstGeom>
          <a:noFill/>
          <a:ln w="41275">
            <a:solidFill>
              <a:srgbClr val="00B050"/>
            </a:solidFill>
          </a:ln>
        </p:spPr>
        <p:txBody>
          <a:bodyPr wrap="square" rtlCol="0">
            <a:spAutoFit/>
          </a:bodyPr>
          <a:lstStyle/>
          <a:p>
            <a:r>
              <a:rPr lang="en-GB" sz="1600" dirty="0" err="1"/>
              <a:t>h</a:t>
            </a:r>
            <a:r>
              <a:rPr lang="en-GB" sz="1600" dirty="0" err="1" smtClean="0"/>
              <a:t>i’n</a:t>
            </a:r>
            <a:r>
              <a:rPr lang="en-GB" sz="1600" b="1" dirty="0" smtClean="0"/>
              <a:t>     </a:t>
            </a:r>
            <a:r>
              <a:rPr lang="en-GB" sz="1600" dirty="0" err="1" smtClean="0"/>
              <a:t>gwisgo</a:t>
            </a:r>
            <a:r>
              <a:rPr lang="en-GB" sz="1600" b="1" dirty="0" smtClean="0"/>
              <a:t>	   </a:t>
            </a:r>
            <a:r>
              <a:rPr lang="en-GB" sz="1600" dirty="0" err="1" smtClean="0"/>
              <a:t>nhw’n</a:t>
            </a:r>
            <a:r>
              <a:rPr lang="en-GB" sz="1600" dirty="0" smtClean="0"/>
              <a:t>   </a:t>
            </a:r>
            <a:r>
              <a:rPr lang="en-GB" sz="1600" b="1" dirty="0" smtClean="0"/>
              <a:t>  </a:t>
            </a:r>
            <a:r>
              <a:rPr lang="en-GB" sz="1600" dirty="0" err="1" smtClean="0"/>
              <a:t>mwynhau</a:t>
            </a:r>
            <a:r>
              <a:rPr lang="en-GB" sz="1600" b="1" dirty="0" smtClean="0"/>
              <a:t>    </a:t>
            </a:r>
            <a:r>
              <a:rPr lang="en-GB" sz="1600" dirty="0" err="1" smtClean="0"/>
              <a:t>wisgo</a:t>
            </a:r>
            <a:r>
              <a:rPr lang="en-GB" sz="1600" dirty="0" smtClean="0"/>
              <a:t>.</a:t>
            </a:r>
            <a:r>
              <a:rPr lang="en-GB" sz="1600" b="1" dirty="0" smtClean="0"/>
              <a:t>   </a:t>
            </a:r>
            <a:r>
              <a:rPr lang="en-GB" sz="1600" dirty="0" err="1" smtClean="0"/>
              <a:t>socasau</a:t>
            </a:r>
            <a:endParaRPr lang="en-GB" sz="1600" dirty="0" smtClean="0"/>
          </a:p>
          <a:p>
            <a:endParaRPr lang="en-GB" sz="800" b="1" dirty="0"/>
          </a:p>
          <a:p>
            <a:r>
              <a:rPr lang="en-GB" sz="1600" dirty="0" err="1" smtClean="0"/>
              <a:t>achos</a:t>
            </a:r>
            <a:r>
              <a:rPr lang="en-GB" sz="1600" b="1" dirty="0" smtClean="0"/>
              <a:t>   </a:t>
            </a:r>
            <a:r>
              <a:rPr lang="en-GB" sz="1600" dirty="0" smtClean="0"/>
              <a:t> </a:t>
            </a:r>
            <a:r>
              <a:rPr lang="en-GB" sz="1600" dirty="0" err="1" smtClean="0"/>
              <a:t>i</a:t>
            </a:r>
            <a:r>
              <a:rPr lang="en-GB" sz="1600" dirty="0" smtClean="0"/>
              <a:t>    </a:t>
            </a:r>
            <a:r>
              <a:rPr lang="en-GB" sz="1600" dirty="0" err="1" smtClean="0"/>
              <a:t>ffasiynol</a:t>
            </a:r>
            <a:r>
              <a:rPr lang="en-GB" sz="1600" b="1" dirty="0" smtClean="0"/>
              <a:t>     </a:t>
            </a:r>
            <a:r>
              <a:rPr lang="en-GB" sz="1600" dirty="0" err="1" smtClean="0"/>
              <a:t>maen</a:t>
            </a:r>
            <a:r>
              <a:rPr lang="en-GB" sz="1600" dirty="0" smtClean="0"/>
              <a:t> </a:t>
            </a:r>
            <a:r>
              <a:rPr lang="en-GB" sz="1600" b="1" dirty="0" smtClean="0"/>
              <a:t>    </a:t>
            </a:r>
            <a:r>
              <a:rPr lang="en-GB" sz="1600" dirty="0" err="1" smtClean="0"/>
              <a:t>hawdd</a:t>
            </a:r>
            <a:r>
              <a:rPr lang="en-GB" sz="1600" b="1" dirty="0" smtClean="0"/>
              <a:t>    </a:t>
            </a:r>
            <a:r>
              <a:rPr lang="en-GB" sz="1600" dirty="0" smtClean="0"/>
              <a:t> Mae     ac    </a:t>
            </a:r>
            <a:r>
              <a:rPr lang="en-GB" sz="1600" dirty="0" err="1" smtClean="0"/>
              <a:t>yn</a:t>
            </a:r>
            <a:endParaRPr lang="en-GB" sz="1600" dirty="0" smtClean="0"/>
          </a:p>
          <a:p>
            <a:endParaRPr lang="en-GB" sz="1600" b="1" dirty="0"/>
          </a:p>
        </p:txBody>
      </p:sp>
    </p:spTree>
    <p:extLst>
      <p:ext uri="{BB962C8B-B14F-4D97-AF65-F5344CB8AC3E}">
        <p14:creationId xmlns:p14="http://schemas.microsoft.com/office/powerpoint/2010/main" val="391800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2"/>
            <a:ext cx="8229600" cy="684705"/>
          </a:xfrm>
        </p:spPr>
        <p:txBody>
          <a:bodyPr>
            <a:normAutofit fontScale="90000"/>
          </a:bodyPr>
          <a:lstStyle/>
          <a:p>
            <a:r>
              <a:rPr lang="en-US" b="1" dirty="0" err="1" smtClean="0">
                <a:solidFill>
                  <a:srgbClr val="00B050"/>
                </a:solidFill>
              </a:rPr>
              <a:t>Pasio’r</a:t>
            </a:r>
            <a:r>
              <a:rPr lang="en-US" b="1" dirty="0" smtClean="0">
                <a:solidFill>
                  <a:srgbClr val="00B050"/>
                </a:solidFill>
              </a:rPr>
              <a:t> </a:t>
            </a:r>
            <a:r>
              <a:rPr lang="en-US" b="1" dirty="0" err="1" smtClean="0">
                <a:solidFill>
                  <a:srgbClr val="00B050"/>
                </a:solidFill>
              </a:rPr>
              <a:t>Bom</a:t>
            </a:r>
            <a:endParaRPr lang="en-US" b="1" dirty="0">
              <a:solidFill>
                <a:srgbClr val="00B050"/>
              </a:solidFill>
            </a:endParaRPr>
          </a:p>
        </p:txBody>
      </p:sp>
      <p:pic>
        <p:nvPicPr>
          <p:cNvPr id="9" name="Content Placeholder 8" descr="A person in a blue shirt&#10;&#10;Description automatically generated">
            <a:extLst>
              <a:ext uri="{FF2B5EF4-FFF2-40B4-BE49-F238E27FC236}">
                <a16:creationId xmlns:a16="http://schemas.microsoft.com/office/drawing/2014/main" id="{4DE93F08-05DC-4CAD-A3F3-18C79308212A}"/>
              </a:ext>
            </a:extLst>
          </p:cNvPr>
          <p:cNvPicPr>
            <a:picLocks noGrp="1" noChangeAspect="1"/>
          </p:cNvPicPr>
          <p:nvPr>
            <p:ph idx="1"/>
          </p:nvPr>
        </p:nvPicPr>
        <p:blipFill rotWithShape="1">
          <a:blip r:embed="rId3"/>
          <a:srcRect b="28773"/>
          <a:stretch/>
        </p:blipFill>
        <p:spPr>
          <a:xfrm>
            <a:off x="546412" y="1137376"/>
            <a:ext cx="1317383" cy="1408909"/>
          </a:xfrm>
        </p:spPr>
      </p:pic>
      <p:sp>
        <p:nvSpPr>
          <p:cNvPr id="5" name="Oval 4"/>
          <p:cNvSpPr/>
          <p:nvPr/>
        </p:nvSpPr>
        <p:spPr>
          <a:xfrm>
            <a:off x="3359150" y="2481488"/>
            <a:ext cx="2741613" cy="21161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cxnSpLocks/>
          </p:cNvCxnSpPr>
          <p:nvPr/>
        </p:nvCxnSpPr>
        <p:spPr>
          <a:xfrm>
            <a:off x="2337919" y="2589854"/>
            <a:ext cx="1095299" cy="504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5930832" y="2449788"/>
            <a:ext cx="1165663" cy="528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3124745" y="4385179"/>
            <a:ext cx="746273" cy="11130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22C203A-0889-44D3-9656-B6150BA00C20}"/>
              </a:ext>
            </a:extLst>
          </p:cNvPr>
          <p:cNvCxnSpPr>
            <a:cxnSpLocks/>
          </p:cNvCxnSpPr>
          <p:nvPr/>
        </p:nvCxnSpPr>
        <p:spPr>
          <a:xfrm>
            <a:off x="2300885" y="3933959"/>
            <a:ext cx="11365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6BCAE4-C89F-4151-AE7A-1A9F6A331F12}"/>
              </a:ext>
            </a:extLst>
          </p:cNvPr>
          <p:cNvCxnSpPr>
            <a:cxnSpLocks/>
          </p:cNvCxnSpPr>
          <p:nvPr/>
        </p:nvCxnSpPr>
        <p:spPr>
          <a:xfrm>
            <a:off x="5999963" y="4003398"/>
            <a:ext cx="13549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246F9EA-6F03-47E3-A054-D939D2566723}"/>
              </a:ext>
            </a:extLst>
          </p:cNvPr>
          <p:cNvCxnSpPr>
            <a:cxnSpLocks/>
          </p:cNvCxnSpPr>
          <p:nvPr/>
        </p:nvCxnSpPr>
        <p:spPr>
          <a:xfrm flipH="1" flipV="1">
            <a:off x="5570530" y="4385179"/>
            <a:ext cx="722359" cy="1052621"/>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person wearing a blue shirt&#10;&#10;Description automatically generated">
            <a:extLst>
              <a:ext uri="{FF2B5EF4-FFF2-40B4-BE49-F238E27FC236}">
                <a16:creationId xmlns:a16="http://schemas.microsoft.com/office/drawing/2014/main" id="{7C72F212-FCF8-4156-BFD7-B8754EB4B029}"/>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b="18317"/>
          <a:stretch/>
        </p:blipFill>
        <p:spPr>
          <a:xfrm>
            <a:off x="251068" y="3195850"/>
            <a:ext cx="1288410" cy="1401776"/>
          </a:xfrm>
          <a:prstGeom prst="rect">
            <a:avLst/>
          </a:prstGeom>
        </p:spPr>
      </p:pic>
      <p:pic>
        <p:nvPicPr>
          <p:cNvPr id="27" name="Picture 26" descr="A person wearing a suit and tie&#10;&#10;Description automatically generated">
            <a:extLst>
              <a:ext uri="{FF2B5EF4-FFF2-40B4-BE49-F238E27FC236}">
                <a16:creationId xmlns:a16="http://schemas.microsoft.com/office/drawing/2014/main" id="{1D526F3C-52AC-41FF-A9A4-F7FBD1BF00C1}"/>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57200" y="5069920"/>
            <a:ext cx="1614688" cy="1614688"/>
          </a:xfrm>
          <a:prstGeom prst="rect">
            <a:avLst/>
          </a:prstGeom>
        </p:spPr>
      </p:pic>
      <p:pic>
        <p:nvPicPr>
          <p:cNvPr id="40" name="Picture 39" descr="A picture containing sitting, table, brown, dark&#10;&#10;Description automatically generated">
            <a:extLst>
              <a:ext uri="{FF2B5EF4-FFF2-40B4-BE49-F238E27FC236}">
                <a16:creationId xmlns:a16="http://schemas.microsoft.com/office/drawing/2014/main" id="{37F04FBD-3506-407E-A1A6-8258B81E15C7}"/>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7118181" y="2978787"/>
            <a:ext cx="1900237" cy="1900237"/>
          </a:xfrm>
          <a:prstGeom prst="rect">
            <a:avLst/>
          </a:prstGeom>
        </p:spPr>
      </p:pic>
      <p:pic>
        <p:nvPicPr>
          <p:cNvPr id="44" name="Picture 43" descr="A close up of some shoes&#10;&#10;Description automatically generated">
            <a:extLst>
              <a:ext uri="{FF2B5EF4-FFF2-40B4-BE49-F238E27FC236}">
                <a16:creationId xmlns:a16="http://schemas.microsoft.com/office/drawing/2014/main" id="{6F82598C-C529-4C6C-99E9-DBB0349C682F}"/>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6488025" y="676239"/>
            <a:ext cx="1944251" cy="1717885"/>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CC50E627-12A3-4A74-B001-FFE163DCDA2E}"/>
              </a:ext>
            </a:extLst>
          </p:cNvPr>
          <p:cNvPicPr>
            <a:picLocks noChangeAspect="1"/>
          </p:cNvPicPr>
          <p:nvPr/>
        </p:nvPicPr>
        <p:blipFill>
          <a:blip r:embed="rId12">
            <a:extLst>
              <a:ext uri="{837473B0-CC2E-450A-ABE3-18F120FF3D39}">
                <a1611:picAttrSrcUrl xmlns:a1611="http://schemas.microsoft.com/office/drawing/2016/11/main" xmlns="" r:id="rId13"/>
              </a:ext>
            </a:extLst>
          </a:blip>
          <a:stretch>
            <a:fillRect/>
          </a:stretch>
        </p:blipFill>
        <p:spPr>
          <a:xfrm>
            <a:off x="4341290" y="5191257"/>
            <a:ext cx="965069" cy="1289944"/>
          </a:xfrm>
          <a:prstGeom prst="rect">
            <a:avLst/>
          </a:prstGeom>
        </p:spPr>
      </p:pic>
      <p:pic>
        <p:nvPicPr>
          <p:cNvPr id="17" name="Picture 16" descr="A person posing for the camera&#10;&#10;Description automatically generated">
            <a:extLst>
              <a:ext uri="{FF2B5EF4-FFF2-40B4-BE49-F238E27FC236}">
                <a16:creationId xmlns:a16="http://schemas.microsoft.com/office/drawing/2014/main" id="{205A053E-66F9-44C8-A319-CB18ED8493D5}"/>
              </a:ext>
            </a:extLst>
          </p:cNvPr>
          <p:cNvPicPr>
            <a:picLocks noChangeAspect="1"/>
          </p:cNvPicPr>
          <p:nvPr/>
        </p:nvPicPr>
        <p:blipFill rotWithShape="1">
          <a:blip r:embed="rId14">
            <a:extLst>
              <a:ext uri="{837473B0-CC2E-450A-ABE3-18F120FF3D39}">
                <a1611:picAttrSrcUrl xmlns:a1611="http://schemas.microsoft.com/office/drawing/2016/11/main" xmlns="" r:id="rId15"/>
              </a:ext>
            </a:extLst>
          </a:blip>
          <a:srcRect b="49278"/>
          <a:stretch/>
        </p:blipFill>
        <p:spPr>
          <a:xfrm>
            <a:off x="5351706" y="5559737"/>
            <a:ext cx="1296513" cy="876400"/>
          </a:xfrm>
          <a:prstGeom prst="rect">
            <a:avLst/>
          </a:prstGeom>
        </p:spPr>
      </p:pic>
      <p:pic>
        <p:nvPicPr>
          <p:cNvPr id="26" name="Picture 2" descr="14,300+ Cartoon Bomb Stock Photos, Pictures &amp; Royalty-Free Images - iStock  | Dynamite, Time bomb, Sku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8743" y="2961836"/>
            <a:ext cx="1669060" cy="115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0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B86C5500ED1244AF830B3E98236792" ma:contentTypeVersion="13" ma:contentTypeDescription="Create a new document." ma:contentTypeScope="" ma:versionID="9a55d5e94be654b3d3851f88f07e1108">
  <xsd:schema xmlns:xsd="http://www.w3.org/2001/XMLSchema" xmlns:xs="http://www.w3.org/2001/XMLSchema" xmlns:p="http://schemas.microsoft.com/office/2006/metadata/properties" xmlns:ns2="6977e3a8-1e28-44e9-a10a-9999e2d0ef48" xmlns:ns3="0b4f10a8-045a-4ff4-8ba8-f92582185811" targetNamespace="http://schemas.microsoft.com/office/2006/metadata/properties" ma:root="true" ma:fieldsID="31507130400d8986675285dfbe5eb9c0" ns2:_="" ns3:_="">
    <xsd:import namespace="6977e3a8-1e28-44e9-a10a-9999e2d0ef48"/>
    <xsd:import namespace="0b4f10a8-045a-4ff4-8ba8-f925821858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7e3a8-1e28-44e9-a10a-9999e2d0e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eb062c-d763-48f9-a1b1-826b13cffd4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4f10a8-045a-4ff4-8ba8-f925821858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b201b37-a57d-466a-9fb2-39fa254c48ea}" ma:internalName="TaxCatchAll" ma:showField="CatchAllData" ma:web="0b4f10a8-045a-4ff4-8ba8-f925821858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4f10a8-045a-4ff4-8ba8-f92582185811" xsi:nil="true"/>
    <lcf76f155ced4ddcb4097134ff3c332f xmlns="6977e3a8-1e28-44e9-a10a-9999e2d0ef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9D112B-87AE-41EB-A686-D38A4B885168}">
  <ds:schemaRefs>
    <ds:schemaRef ds:uri="http://schemas.microsoft.com/sharepoint/v3/contenttype/forms"/>
  </ds:schemaRefs>
</ds:datastoreItem>
</file>

<file path=customXml/itemProps2.xml><?xml version="1.0" encoding="utf-8"?>
<ds:datastoreItem xmlns:ds="http://schemas.openxmlformats.org/officeDocument/2006/customXml" ds:itemID="{ED8301EC-3CDC-4317-B431-7DB7D1EAC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7e3a8-1e28-44e9-a10a-9999e2d0ef48"/>
    <ds:schemaRef ds:uri="0b4f10a8-045a-4ff4-8ba8-f92582185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110660-77A5-48EC-90C4-A5A151221C0F}">
  <ds:schemaRefs>
    <ds:schemaRef ds:uri="6977e3a8-1e28-44e9-a10a-9999e2d0ef48"/>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0b4f10a8-045a-4ff4-8ba8-f925821858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1781</TotalTime>
  <Words>428</Words>
  <Application>Microsoft Office PowerPoint</Application>
  <PresentationFormat>On-screen Show (4:3)</PresentationFormat>
  <Paragraphs>102</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MS PGothic</vt:lpstr>
      <vt:lpstr>Arial</vt:lpstr>
      <vt:lpstr>Calibri</vt:lpstr>
      <vt:lpstr>Office Theme</vt:lpstr>
      <vt:lpstr>Trydydd  Person</vt:lpstr>
      <vt:lpstr>   Gwisgo Wearing</vt:lpstr>
      <vt:lpstr>BERF: GWISGO</vt:lpstr>
      <vt:lpstr>GEIRFA</vt:lpstr>
      <vt:lpstr>GÊM: Pêl Tân</vt:lpstr>
      <vt:lpstr>CWESTIWN AC ATEB</vt:lpstr>
      <vt:lpstr>ACHOS …</vt:lpstr>
      <vt:lpstr>Unjumble</vt:lpstr>
      <vt:lpstr>Pasio’r Bom</vt:lpstr>
      <vt:lpstr>Cysylltu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Blwyddyn 1 a 2 Drilio:  Dyma Fi</dc:title>
  <dc:creator>Gemma Mabbett</dc:creator>
  <cp:lastModifiedBy>Clare Brown</cp:lastModifiedBy>
  <cp:revision>1992</cp:revision>
  <dcterms:created xsi:type="dcterms:W3CDTF">2018-10-15T10:29:36Z</dcterms:created>
  <dcterms:modified xsi:type="dcterms:W3CDTF">2025-03-11T22:26:02Z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0x01010027B86C5500ED1244AF830B3E98236792</vt:lpwstr>
  </property>
  <property fmtid="{D5CDD505-2E9C-101B-9397-08002B2CF9AE}" pid="3" name="Order">
    <vt:r8>3034900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SourceUrl">
    <vt:lpwstr/>
  </property>
  <property fmtid="{D5CDD505-2E9C-101B-9397-08002B2CF9AE}" pid="9" name="_SharedFileIndex">
    <vt:lpwstr/>
  </property>
</Properties>
</file>