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57" r:id="rId5"/>
    <p:sldId id="389" r:id="rId6"/>
    <p:sldId id="282" r:id="rId7"/>
    <p:sldId id="279" r:id="rId8"/>
    <p:sldId id="383" r:id="rId9"/>
    <p:sldId id="376" r:id="rId10"/>
    <p:sldId id="378" r:id="rId11"/>
    <p:sldId id="380" r:id="rId12"/>
    <p:sldId id="368" r:id="rId13"/>
    <p:sldId id="390" r:id="rId14"/>
    <p:sldId id="39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F35AFA8-FE70-0349-903F-B5483B72C014}">
          <p14:sldIdLst>
            <p14:sldId id="257"/>
            <p14:sldId id="389"/>
            <p14:sldId id="282"/>
            <p14:sldId id="279"/>
            <p14:sldId id="383"/>
            <p14:sldId id="376"/>
            <p14:sldId id="378"/>
            <p14:sldId id="380"/>
            <p14:sldId id="368"/>
            <p14:sldId id="390"/>
            <p14:sldId id="391"/>
          </p14:sldIdLst>
        </p14:section>
        <p14:section name="Untitled Section" id="{BA6F3D93-EBB0-CF4A-A44B-A54517C3A46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EC8776-CF0F-9992-AB6E-EF1FAACF90EC}" v="22" dt="2022-08-25T22:47:08.156"/>
    <p1510:client id="{ED28EA70-83F6-4BA8-6482-97DEFA018984}" v="35" dt="2022-08-23T23:28:44.0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 Mabbett (Pennard Primary School)" userId="S::mabbettg@hwbcymru.net::1615d9ef-4b86-4687-9f38-96f1fb55504c" providerId="AD" clId="Web-{ED28EA70-83F6-4BA8-6482-97DEFA018984}"/>
    <pc:docChg chg="addSld delSld modSld sldOrd modSection">
      <pc:chgData name="G Mabbett (Pennard Primary School)" userId="S::mabbettg@hwbcymru.net::1615d9ef-4b86-4687-9f38-96f1fb55504c" providerId="AD" clId="Web-{ED28EA70-83F6-4BA8-6482-97DEFA018984}" dt="2022-08-23T23:28:44.090" v="34" actId="1076"/>
      <pc:docMkLst>
        <pc:docMk/>
      </pc:docMkLst>
      <pc:sldChg chg="new del ord">
        <pc:chgData name="G Mabbett (Pennard Primary School)" userId="S::mabbettg@hwbcymru.net::1615d9ef-4b86-4687-9f38-96f1fb55504c" providerId="AD" clId="Web-{ED28EA70-83F6-4BA8-6482-97DEFA018984}" dt="2022-08-23T22:48:58.335" v="3"/>
        <pc:sldMkLst>
          <pc:docMk/>
          <pc:sldMk cId="2692179931" sldId="387"/>
        </pc:sldMkLst>
      </pc:sldChg>
      <pc:sldChg chg="add">
        <pc:chgData name="G Mabbett (Pennard Primary School)" userId="S::mabbettg@hwbcymru.net::1615d9ef-4b86-4687-9f38-96f1fb55504c" providerId="AD" clId="Web-{ED28EA70-83F6-4BA8-6482-97DEFA018984}" dt="2022-08-23T22:48:55.413" v="2"/>
        <pc:sldMkLst>
          <pc:docMk/>
          <pc:sldMk cId="3121842684" sldId="388"/>
        </pc:sldMkLst>
      </pc:sldChg>
      <pc:sldChg chg="addSp modSp new">
        <pc:chgData name="G Mabbett (Pennard Primary School)" userId="S::mabbettg@hwbcymru.net::1615d9ef-4b86-4687-9f38-96f1fb55504c" providerId="AD" clId="Web-{ED28EA70-83F6-4BA8-6482-97DEFA018984}" dt="2022-08-23T23:28:44.090" v="34" actId="1076"/>
        <pc:sldMkLst>
          <pc:docMk/>
          <pc:sldMk cId="135283211" sldId="389"/>
        </pc:sldMkLst>
        <pc:spChg chg="mod">
          <ac:chgData name="G Mabbett (Pennard Primary School)" userId="S::mabbettg@hwbcymru.net::1615d9ef-4b86-4687-9f38-96f1fb55504c" providerId="AD" clId="Web-{ED28EA70-83F6-4BA8-6482-97DEFA018984}" dt="2022-08-23T22:49:19.508" v="15" actId="20577"/>
          <ac:spMkLst>
            <pc:docMk/>
            <pc:sldMk cId="135283211" sldId="389"/>
            <ac:spMk id="2" creationId="{786C53C5-3F45-66B2-8153-12461E3EAC9C}"/>
          </ac:spMkLst>
        </pc:spChg>
        <pc:spChg chg="mod">
          <ac:chgData name="G Mabbett (Pennard Primary School)" userId="S::mabbettg@hwbcymru.net::1615d9ef-4b86-4687-9f38-96f1fb55504c" providerId="AD" clId="Web-{ED28EA70-83F6-4BA8-6482-97DEFA018984}" dt="2022-08-23T23:28:37.152" v="30" actId="20577"/>
          <ac:spMkLst>
            <pc:docMk/>
            <pc:sldMk cId="135283211" sldId="389"/>
            <ac:spMk id="3" creationId="{995EE8CA-8B22-17BE-0445-F5E82B04A8F6}"/>
          </ac:spMkLst>
        </pc:spChg>
        <pc:picChg chg="add mod">
          <ac:chgData name="G Mabbett (Pennard Primary School)" userId="S::mabbettg@hwbcymru.net::1615d9ef-4b86-4687-9f38-96f1fb55504c" providerId="AD" clId="Web-{ED28EA70-83F6-4BA8-6482-97DEFA018984}" dt="2022-08-23T23:28:44.090" v="34" actId="1076"/>
          <ac:picMkLst>
            <pc:docMk/>
            <pc:sldMk cId="135283211" sldId="389"/>
            <ac:picMk id="4" creationId="{36607075-FAA8-D110-F59D-2B00553F2725}"/>
          </ac:picMkLst>
        </pc:picChg>
      </pc:sldChg>
    </pc:docChg>
  </pc:docChgLst>
  <pc:docChgLst>
    <pc:chgData name="G Mabbett (Pennard Primary School)" userId="S::mabbettg@hwbcymru.net::1615d9ef-4b86-4687-9f38-96f1fb55504c" providerId="AD" clId="Web-{5EEC8776-CF0F-9992-AB6E-EF1FAACF90EC}"/>
    <pc:docChg chg="modSld">
      <pc:chgData name="G Mabbett (Pennard Primary School)" userId="S::mabbettg@hwbcymru.net::1615d9ef-4b86-4687-9f38-96f1fb55504c" providerId="AD" clId="Web-{5EEC8776-CF0F-9992-AB6E-EF1FAACF90EC}" dt="2022-08-25T22:47:08.156" v="21" actId="20577"/>
      <pc:docMkLst>
        <pc:docMk/>
      </pc:docMkLst>
      <pc:sldChg chg="modSp">
        <pc:chgData name="G Mabbett (Pennard Primary School)" userId="S::mabbettg@hwbcymru.net::1615d9ef-4b86-4687-9f38-96f1fb55504c" providerId="AD" clId="Web-{5EEC8776-CF0F-9992-AB6E-EF1FAACF90EC}" dt="2022-08-25T22:47:08.156" v="21" actId="20577"/>
        <pc:sldMkLst>
          <pc:docMk/>
          <pc:sldMk cId="135283211" sldId="389"/>
        </pc:sldMkLst>
        <pc:spChg chg="mod">
          <ac:chgData name="G Mabbett (Pennard Primary School)" userId="S::mabbettg@hwbcymru.net::1615d9ef-4b86-4687-9f38-96f1fb55504c" providerId="AD" clId="Web-{5EEC8776-CF0F-9992-AB6E-EF1FAACF90EC}" dt="2022-08-25T22:47:08.156" v="21" actId="20577"/>
          <ac:spMkLst>
            <pc:docMk/>
            <pc:sldMk cId="135283211" sldId="389"/>
            <ac:spMk id="2" creationId="{786C53C5-3F45-66B2-8153-12461E3EAC9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819D3-3E02-43EE-A14F-9F8CF827BCA0}" type="datetimeFigureOut">
              <a:rPr lang="en-GB" smtClean="0"/>
              <a:t>29/09/2024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86A67-F7A9-4712-8EFF-B805900536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182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86A67-F7A9-4712-8EFF-B805900536B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587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86A67-F7A9-4712-8EFF-B805900536B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815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86A67-F7A9-4712-8EFF-B805900536B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815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BCFB-1271-1942-BE14-B8BB59FDCE52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73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BCFB-1271-1942-BE14-B8BB59FDCE52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18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BCFB-1271-1942-BE14-B8BB59FDCE52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10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BCFB-1271-1942-BE14-B8BB59FDCE52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16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BCFB-1271-1942-BE14-B8BB59FDCE52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33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BCFB-1271-1942-BE14-B8BB59FDCE52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57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BCFB-1271-1942-BE14-B8BB59FDCE52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62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BCFB-1271-1942-BE14-B8BB59FDCE52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88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BCFB-1271-1942-BE14-B8BB59FDCE52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92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BCFB-1271-1942-BE14-B8BB59FDCE52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45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BCFB-1271-1942-BE14-B8BB59FDCE52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64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BBCFB-1271-1942-BE14-B8BB59FDCE52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7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ordwall.net/resource/3507134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brewminate.com/a-brief-history-of-coffee/" TargetMode="External"/><Relationship Id="rId13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5.jpg"/><Relationship Id="rId12" Type="http://schemas.openxmlformats.org/officeDocument/2006/relationships/hyperlink" Target="http://www.thesubversivearchaeologist.com/2011/12/frosty-friday-foolishness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hemistry.stackexchange.com/questions/46934/what-type-of-acid-is-found-in-tea" TargetMode="External"/><Relationship Id="rId11" Type="http://schemas.openxmlformats.org/officeDocument/2006/relationships/image" Target="../media/image7.jpg"/><Relationship Id="rId5" Type="http://schemas.openxmlformats.org/officeDocument/2006/relationships/image" Target="../media/image4.jpg"/><Relationship Id="rId10" Type="http://schemas.openxmlformats.org/officeDocument/2006/relationships/hyperlink" Target="http://transgriot.blogspot.com/2012/10/operation-lemonade-has-commenced-in.html" TargetMode="External"/><Relationship Id="rId4" Type="http://schemas.openxmlformats.org/officeDocument/2006/relationships/hyperlink" Target="http://commons.wikimedia.org/wiki/File:Strawberry_milk_shake.jpg" TargetMode="External"/><Relationship Id="rId9" Type="http://schemas.openxmlformats.org/officeDocument/2006/relationships/image" Target="../media/image6.jpg"/><Relationship Id="rId14" Type="http://schemas.openxmlformats.org/officeDocument/2006/relationships/hyperlink" Target="http://pickfreshfoods.com/2014/03/10/strawberry-shortcake-smoothi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2581635" TargetMode="External"/><Relationship Id="rId2" Type="http://schemas.openxmlformats.org/officeDocument/2006/relationships/hyperlink" Target="https://wordwall.net/resource/381245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hyperlink" Target="http://pickfreshfoods.com/2014/03/10/strawberry-shortcake-smoothie/" TargetMode="External"/><Relationship Id="rId3" Type="http://schemas.openxmlformats.org/officeDocument/2006/relationships/hyperlink" Target="http://commons.wikimedia.org/wiki/File:Strawberry_milk_shake.jpg" TargetMode="External"/><Relationship Id="rId7" Type="http://schemas.openxmlformats.org/officeDocument/2006/relationships/hyperlink" Target="https://brewminate.com/a-brief-history-of-coffee/" TargetMode="External"/><Relationship Id="rId12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hyperlink" Target="http://www.thesubversivearchaeologist.com/2011/12/frosty-friday-foolishness.html" TargetMode="External"/><Relationship Id="rId5" Type="http://schemas.openxmlformats.org/officeDocument/2006/relationships/hyperlink" Target="https://chemistry.stackexchange.com/questions/46934/what-type-of-acid-is-found-in-tea" TargetMode="External"/><Relationship Id="rId10" Type="http://schemas.openxmlformats.org/officeDocument/2006/relationships/image" Target="../media/image7.jpg"/><Relationship Id="rId4" Type="http://schemas.openxmlformats.org/officeDocument/2006/relationships/image" Target="../media/image4.jpg"/><Relationship Id="rId9" Type="http://schemas.openxmlformats.org/officeDocument/2006/relationships/hyperlink" Target="http://transgriot.blogspot.com/2012/10/operation-lemonade-has-commenced-in.html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hyperlink" Target="http://pickfreshfoods.com/2014/03/10/strawberry-shortcake-smoothie/" TargetMode="External"/><Relationship Id="rId3" Type="http://schemas.openxmlformats.org/officeDocument/2006/relationships/hyperlink" Target="http://commons.wikimedia.org/wiki/File:Strawberry_milk_shake.jpg" TargetMode="External"/><Relationship Id="rId7" Type="http://schemas.openxmlformats.org/officeDocument/2006/relationships/hyperlink" Target="https://brewminate.com/a-brief-history-of-coffee/" TargetMode="External"/><Relationship Id="rId12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hyperlink" Target="http://www.thesubversivearchaeologist.com/2011/12/frosty-friday-foolishness.html" TargetMode="External"/><Relationship Id="rId5" Type="http://schemas.openxmlformats.org/officeDocument/2006/relationships/hyperlink" Target="https://chemistry.stackexchange.com/questions/46934/what-type-of-acid-is-found-in-tea" TargetMode="External"/><Relationship Id="rId10" Type="http://schemas.openxmlformats.org/officeDocument/2006/relationships/image" Target="../media/image7.jpg"/><Relationship Id="rId4" Type="http://schemas.openxmlformats.org/officeDocument/2006/relationships/image" Target="../media/image4.jpg"/><Relationship Id="rId9" Type="http://schemas.openxmlformats.org/officeDocument/2006/relationships/hyperlink" Target="http://transgriot.blogspot.com/2012/10/operation-lemonade-has-commenced-in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685800" y="1214905"/>
            <a:ext cx="7772400" cy="2385545"/>
          </a:xfrm>
        </p:spPr>
        <p:txBody>
          <a:bodyPr>
            <a:noAutofit/>
          </a:bodyPr>
          <a:lstStyle/>
          <a:p>
            <a:pPr eaLnBrk="1" hangingPunct="1"/>
            <a:r>
              <a:rPr lang="en-US" sz="9600" dirty="0" err="1" smtClean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lang="en-US" sz="9600" dirty="0" err="1" smtClean="0">
                <a:solidFill>
                  <a:srgbClr val="00B050"/>
                </a:solidFill>
                <a:latin typeface="Calibri"/>
                <a:cs typeface="Calibri"/>
              </a:rPr>
              <a:t>y</a:t>
            </a:r>
            <a:r>
              <a:rPr lang="en-US" sz="9600" dirty="0" err="1" smtClean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lang="en-US" sz="9600" dirty="0" err="1" smtClean="0">
                <a:solidFill>
                  <a:srgbClr val="00B050"/>
                </a:solidFill>
                <a:latin typeface="Calibri"/>
                <a:cs typeface="Calibri"/>
              </a:rPr>
              <a:t>r</a:t>
            </a:r>
            <a:r>
              <a:rPr lang="en-US" sz="9600" dirty="0" err="1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lang="en-US" sz="9600" dirty="0" err="1" smtClean="0">
                <a:solidFill>
                  <a:srgbClr val="00B050"/>
                </a:solidFill>
                <a:latin typeface="Calibri"/>
                <a:cs typeface="Calibri"/>
              </a:rPr>
              <a:t>e</a:t>
            </a:r>
            <a:r>
              <a:rPr lang="en-US" sz="9600" dirty="0" err="1" smtClean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lang="en-US" sz="960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9600" dirty="0">
                <a:latin typeface="Calibri" charset="0"/>
                <a:cs typeface="Calibri"/>
              </a:rPr>
              <a:t/>
            </a:r>
            <a:br>
              <a:rPr lang="en-US" sz="9600" dirty="0">
                <a:latin typeface="Calibri" charset="0"/>
                <a:cs typeface="Calibri"/>
              </a:rPr>
            </a:br>
            <a:endParaRPr lang="en-US" sz="9600" dirty="0">
              <a:latin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01938"/>
            <a:ext cx="6400800" cy="10368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76" y="4601938"/>
            <a:ext cx="1954428" cy="2073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722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886200" y="1052512"/>
            <a:ext cx="1371600" cy="853679"/>
          </a:xfrm>
          <a:custGeom>
            <a:avLst/>
            <a:gdLst/>
            <a:ahLst/>
            <a:cxnLst/>
            <a:rect l="l" t="t" r="r" b="b"/>
            <a:pathLst>
              <a:path w="734807" h="594360">
                <a:moveTo>
                  <a:pt x="367403" y="0"/>
                </a:moveTo>
                <a:lnTo>
                  <a:pt x="734807" y="594360"/>
                </a:lnTo>
                <a:lnTo>
                  <a:pt x="0" y="594360"/>
                </a:lnTo>
                <a:close/>
              </a:path>
            </a:pathLst>
          </a:custGeom>
          <a:solidFill>
            <a:srgbClr val="EE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en-US" sz="1350" dirty="0"/>
          </a:p>
          <a:p>
            <a:pPr algn="ctr" defTabSz="685800">
              <a:defRPr/>
            </a:pPr>
            <a:r>
              <a:rPr lang="en-US" sz="1200" dirty="0"/>
              <a:t>I </a:t>
            </a:r>
            <a:r>
              <a:rPr lang="en-US" sz="1200" dirty="0"/>
              <a:t>enjoy </a:t>
            </a:r>
          </a:p>
          <a:p>
            <a:pPr algn="ctr" defTabSz="685800">
              <a:defRPr/>
            </a:pPr>
            <a:r>
              <a:rPr lang="en-US" sz="1200" dirty="0"/>
              <a:t>drinking tea.</a:t>
            </a:r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3124200" y="1928813"/>
            <a:ext cx="2895600" cy="745331"/>
          </a:xfrm>
          <a:custGeom>
            <a:avLst/>
            <a:gdLst/>
            <a:ahLst/>
            <a:cxnLst/>
            <a:rect l="l" t="t" r="r" b="b"/>
            <a:pathLst>
              <a:path w="1548748" h="594360">
                <a:moveTo>
                  <a:pt x="367404" y="0"/>
                </a:moveTo>
                <a:lnTo>
                  <a:pt x="1181344" y="0"/>
                </a:lnTo>
                <a:lnTo>
                  <a:pt x="1548748" y="594360"/>
                </a:lnTo>
                <a:lnTo>
                  <a:pt x="0" y="59436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r>
              <a:rPr lang="en-US" sz="1350" dirty="0"/>
              <a:t>I </a:t>
            </a:r>
            <a:r>
              <a:rPr lang="en-US" sz="1350" dirty="0"/>
              <a:t>enjoy drinking </a:t>
            </a:r>
          </a:p>
          <a:p>
            <a:pPr algn="ctr" defTabSz="685800">
              <a:defRPr/>
            </a:pPr>
            <a:r>
              <a:rPr lang="en-US" sz="1350" dirty="0"/>
              <a:t>lemonade</a:t>
            </a:r>
          </a:p>
          <a:p>
            <a:pPr algn="ctr" defTabSz="685800">
              <a:defRPr/>
            </a:pPr>
            <a:r>
              <a:rPr lang="en-US" sz="1350" dirty="0"/>
              <a:t> </a:t>
            </a:r>
            <a:r>
              <a:rPr lang="en-US" sz="1350" dirty="0"/>
              <a:t>but </a:t>
            </a:r>
            <a:r>
              <a:rPr lang="en-US" sz="1350" dirty="0"/>
              <a:t>I hate drinking coffee.</a:t>
            </a:r>
            <a:r>
              <a:rPr lang="en-US" sz="1350" dirty="0"/>
              <a:t> 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38400" y="2721769"/>
            <a:ext cx="4267200" cy="692944"/>
          </a:xfrm>
          <a:custGeom>
            <a:avLst/>
            <a:gdLst/>
            <a:ahLst/>
            <a:cxnLst/>
            <a:rect l="l" t="t" r="r" b="b"/>
            <a:pathLst>
              <a:path w="2362688" h="594360">
                <a:moveTo>
                  <a:pt x="367404" y="0"/>
                </a:moveTo>
                <a:lnTo>
                  <a:pt x="1995284" y="0"/>
                </a:lnTo>
                <a:lnTo>
                  <a:pt x="2362688" y="594360"/>
                </a:lnTo>
                <a:lnTo>
                  <a:pt x="0" y="594360"/>
                </a:lnTo>
                <a:close/>
              </a:path>
            </a:pathLst>
          </a:custGeom>
          <a:solidFill>
            <a:srgbClr val="8AD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r>
              <a:rPr lang="en-US" sz="1350" dirty="0">
                <a:ea typeface="+mn-lt"/>
                <a:cs typeface="+mn-lt"/>
              </a:rPr>
              <a:t>I </a:t>
            </a:r>
            <a:r>
              <a:rPr lang="en-US" sz="1350" dirty="0">
                <a:ea typeface="+mn-lt"/>
                <a:cs typeface="+mn-lt"/>
              </a:rPr>
              <a:t>hate drinking a milkshake but I </a:t>
            </a:r>
          </a:p>
          <a:p>
            <a:pPr algn="ctr" defTabSz="685800">
              <a:defRPr/>
            </a:pPr>
            <a:r>
              <a:rPr lang="en-US" sz="1350" dirty="0">
                <a:ea typeface="+mn-lt"/>
                <a:cs typeface="+mn-lt"/>
              </a:rPr>
              <a:t>enjoy drinking hot chocolate. I like drinking coffee.</a:t>
            </a:r>
            <a:endParaRPr lang="en-US" sz="1350" dirty="0"/>
          </a:p>
        </p:txBody>
      </p:sp>
      <p:sp>
        <p:nvSpPr>
          <p:cNvPr id="16" name="Rectangle 15"/>
          <p:cNvSpPr/>
          <p:nvPr/>
        </p:nvSpPr>
        <p:spPr>
          <a:xfrm>
            <a:off x="1066800" y="4270773"/>
            <a:ext cx="7010400" cy="845344"/>
          </a:xfrm>
          <a:custGeom>
            <a:avLst/>
            <a:gdLst/>
            <a:ahLst/>
            <a:cxnLst/>
            <a:rect l="l" t="t" r="r" b="b"/>
            <a:pathLst>
              <a:path w="3990568" h="594360">
                <a:moveTo>
                  <a:pt x="367404" y="0"/>
                </a:moveTo>
                <a:lnTo>
                  <a:pt x="3623165" y="0"/>
                </a:lnTo>
                <a:lnTo>
                  <a:pt x="3990568" y="594360"/>
                </a:lnTo>
                <a:lnTo>
                  <a:pt x="0" y="59436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r>
              <a:rPr lang="en-US" sz="1200" dirty="0"/>
              <a:t>I enjoy drinking a milkshake but I hate drinking tea.</a:t>
            </a:r>
          </a:p>
          <a:p>
            <a:pPr algn="ctr" defTabSz="685800">
              <a:defRPr/>
            </a:pPr>
            <a:r>
              <a:rPr lang="en-US" sz="1200" dirty="0"/>
              <a:t> I like drinking coffee but sometimes I like drinking hot chocolate.</a:t>
            </a:r>
            <a:endParaRPr lang="en-US" sz="1200" dirty="0">
              <a:solidFill>
                <a:srgbClr val="FFFFFF"/>
              </a:solidFill>
              <a:latin typeface="Arial"/>
              <a:ea typeface="Segoe UI"/>
              <a:cs typeface="Segoe UI"/>
            </a:endParaRPr>
          </a:p>
          <a:p>
            <a:pPr algn="ctr"/>
            <a:r>
              <a:rPr lang="en-US" sz="1200" dirty="0">
                <a:solidFill>
                  <a:srgbClr val="FFFFFF"/>
                </a:solidFill>
                <a:latin typeface="Arial"/>
                <a:ea typeface="Segoe UI"/>
                <a:cs typeface="Segoe UI"/>
              </a:rPr>
              <a:t>From </a:t>
            </a:r>
            <a:r>
              <a:rPr lang="en-US" sz="1200" dirty="0">
                <a:solidFill>
                  <a:srgbClr val="FFFFFF"/>
                </a:solidFill>
                <a:latin typeface="Arial"/>
                <a:ea typeface="Segoe UI"/>
                <a:cs typeface="Segoe UI"/>
              </a:rPr>
              <a:t>time to time </a:t>
            </a:r>
            <a:r>
              <a:rPr lang="en-US" sz="1200" dirty="0">
                <a:solidFill>
                  <a:srgbClr val="FFFFFF"/>
                </a:solidFill>
                <a:latin typeface="Arial"/>
                <a:ea typeface="Segoe UI"/>
                <a:cs typeface="Segoe UI"/>
              </a:rPr>
              <a:t>I like drinking lemonade in the park.</a:t>
            </a:r>
            <a:endParaRPr lang="en-US" sz="1350" dirty="0"/>
          </a:p>
          <a:p>
            <a:pPr algn="ctr"/>
            <a:endParaRPr lang="en-US" sz="1350" dirty="0">
              <a:cs typeface="Segoe U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52600" y="3462337"/>
            <a:ext cx="5638800" cy="729854"/>
          </a:xfrm>
          <a:custGeom>
            <a:avLst/>
            <a:gdLst/>
            <a:ahLst/>
            <a:cxnLst/>
            <a:rect l="l" t="t" r="r" b="b"/>
            <a:pathLst>
              <a:path w="3176628" h="594360">
                <a:moveTo>
                  <a:pt x="367404" y="0"/>
                </a:moveTo>
                <a:lnTo>
                  <a:pt x="2809225" y="0"/>
                </a:lnTo>
                <a:lnTo>
                  <a:pt x="3176628" y="594360"/>
                </a:lnTo>
                <a:lnTo>
                  <a:pt x="0" y="594360"/>
                </a:lnTo>
                <a:close/>
              </a:path>
            </a:pathLst>
          </a:custGeom>
          <a:solidFill>
            <a:srgbClr val="00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r>
              <a:rPr lang="en-US" sz="1350" dirty="0"/>
              <a:t>I love drinking a smoothie but I don’t like drinking lemonade.</a:t>
            </a:r>
          </a:p>
          <a:p>
            <a:pPr algn="ctr" defTabSz="685800">
              <a:defRPr/>
            </a:pPr>
            <a:r>
              <a:rPr lang="en-US" sz="1350" dirty="0"/>
              <a:t> I like drinking tea </a:t>
            </a:r>
            <a:r>
              <a:rPr lang="en-US" sz="1350" dirty="0"/>
              <a:t>but sometimes </a:t>
            </a:r>
            <a:r>
              <a:rPr lang="en-US" sz="1350" dirty="0"/>
              <a:t>I like drinking coffee.</a:t>
            </a:r>
            <a:endParaRPr lang="en-US" sz="1350" dirty="0"/>
          </a:p>
        </p:txBody>
      </p:sp>
      <p:sp>
        <p:nvSpPr>
          <p:cNvPr id="18" name="Rectangle 17"/>
          <p:cNvSpPr/>
          <p:nvPr/>
        </p:nvSpPr>
        <p:spPr>
          <a:xfrm>
            <a:off x="419100" y="5139929"/>
            <a:ext cx="8305800" cy="796528"/>
          </a:xfrm>
          <a:custGeom>
            <a:avLst/>
            <a:gdLst/>
            <a:ahLst/>
            <a:cxnLst/>
            <a:rect l="l" t="t" r="r" b="b"/>
            <a:pathLst>
              <a:path w="4804508" h="594360">
                <a:moveTo>
                  <a:pt x="367404" y="0"/>
                </a:moveTo>
                <a:lnTo>
                  <a:pt x="4437105" y="0"/>
                </a:lnTo>
                <a:lnTo>
                  <a:pt x="4804508" y="594360"/>
                </a:lnTo>
                <a:lnTo>
                  <a:pt x="0" y="594360"/>
                </a:lnTo>
                <a:close/>
              </a:path>
            </a:pathLst>
          </a:custGeom>
          <a:solidFill>
            <a:srgbClr val="E20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r>
              <a:rPr lang="en-US" sz="1200" dirty="0"/>
              <a:t>I enjoy drinking hot chocolate but I hate drinking lemonade.</a:t>
            </a:r>
          </a:p>
          <a:p>
            <a:pPr algn="ctr" defTabSz="685800">
              <a:defRPr/>
            </a:pPr>
            <a:r>
              <a:rPr lang="en-US" sz="1200" dirty="0"/>
              <a:t> I like drinking a smoothie but sometimes I like drinking a milkshake.</a:t>
            </a:r>
            <a:endParaRPr lang="en-US" sz="1200" dirty="0">
              <a:solidFill>
                <a:srgbClr val="FFFFFF"/>
              </a:solidFill>
              <a:ea typeface="Segoe UI"/>
              <a:cs typeface="Segoe UI"/>
            </a:endParaRPr>
          </a:p>
          <a:p>
            <a:pPr algn="ctr"/>
            <a:r>
              <a:rPr lang="en-US" sz="1200" dirty="0">
                <a:solidFill>
                  <a:srgbClr val="FFFFFF"/>
                </a:solidFill>
                <a:ea typeface="Segoe UI"/>
                <a:cs typeface="Segoe UI"/>
              </a:rPr>
              <a:t>From time to time I like drinking </a:t>
            </a:r>
            <a:r>
              <a:rPr lang="en-US" sz="1200" dirty="0" err="1">
                <a:solidFill>
                  <a:srgbClr val="FFFFFF"/>
                </a:solidFill>
                <a:ea typeface="Segoe UI"/>
                <a:cs typeface="Segoe UI"/>
              </a:rPr>
              <a:t>coffe</a:t>
            </a:r>
            <a:r>
              <a:rPr lang="en-US" sz="1200" dirty="0">
                <a:solidFill>
                  <a:srgbClr val="FFFFFF"/>
                </a:solidFill>
                <a:ea typeface="Segoe UI"/>
                <a:cs typeface="Segoe UI"/>
              </a:rPr>
              <a:t> in the park.</a:t>
            </a:r>
            <a:endParaRPr lang="en-US" sz="1200" dirty="0"/>
          </a:p>
          <a:p>
            <a:pPr algn="ctr" rtl="0"/>
            <a:r>
              <a:rPr lang="en-US" sz="1200" dirty="0">
                <a:solidFill>
                  <a:srgbClr val="FFFFFF"/>
                </a:solidFill>
                <a:latin typeface="Arial"/>
                <a:ea typeface="Segoe UI"/>
                <a:cs typeface="Segoe UI"/>
              </a:rPr>
              <a:t>I am happy drinking tea </a:t>
            </a:r>
            <a:r>
              <a:rPr lang="en-US" sz="1200" dirty="0">
                <a:solidFill>
                  <a:srgbClr val="FFFFFF"/>
                </a:solidFill>
                <a:latin typeface="Arial"/>
                <a:ea typeface="Segoe UI"/>
                <a:cs typeface="Segoe UI"/>
              </a:rPr>
              <a:t>in the </a:t>
            </a:r>
            <a:r>
              <a:rPr lang="en-US" sz="1200" dirty="0">
                <a:solidFill>
                  <a:srgbClr val="FFFFFF"/>
                </a:solidFill>
                <a:latin typeface="Arial"/>
                <a:ea typeface="Segoe UI"/>
                <a:cs typeface="Segoe UI"/>
              </a:rPr>
              <a:t>sun.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AAE8DB4F-5508-42F1-9EA9-89071E667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815" y="856558"/>
            <a:ext cx="742950" cy="7572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3199A2-C126-40AF-BE1C-FB92860829F7}"/>
              </a:ext>
            </a:extLst>
          </p:cNvPr>
          <p:cNvSpPr txBox="1"/>
          <p:nvPr/>
        </p:nvSpPr>
        <p:spPr>
          <a:xfrm>
            <a:off x="7083425" y="860425"/>
            <a:ext cx="20574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50" b="1">
                <a:solidFill>
                  <a:srgbClr val="FFFFFF"/>
                </a:solidFill>
              </a:rPr>
              <a:t>Copyright (c)</a:t>
            </a:r>
            <a:r>
              <a:rPr lang="en-US" sz="135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060092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886200" y="1052512"/>
            <a:ext cx="1371600" cy="853679"/>
          </a:xfrm>
          <a:custGeom>
            <a:avLst/>
            <a:gdLst/>
            <a:ahLst/>
            <a:cxnLst/>
            <a:rect l="l" t="t" r="r" b="b"/>
            <a:pathLst>
              <a:path w="734807" h="594360">
                <a:moveTo>
                  <a:pt x="367403" y="0"/>
                </a:moveTo>
                <a:lnTo>
                  <a:pt x="734807" y="594360"/>
                </a:lnTo>
                <a:lnTo>
                  <a:pt x="0" y="594360"/>
                </a:lnTo>
                <a:close/>
              </a:path>
            </a:pathLst>
          </a:custGeom>
          <a:solidFill>
            <a:srgbClr val="EE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en-US" sz="1350" dirty="0"/>
          </a:p>
          <a:p>
            <a:pPr algn="ctr" defTabSz="685800">
              <a:defRPr/>
            </a:pPr>
            <a:endParaRPr lang="en-US" sz="900" dirty="0"/>
          </a:p>
          <a:p>
            <a:pPr algn="ctr" defTabSz="685800">
              <a:defRPr/>
            </a:pPr>
            <a:r>
              <a:rPr lang="en-US" sz="900" dirty="0" err="1"/>
              <a:t>Dw</a:t>
            </a:r>
            <a:r>
              <a:rPr lang="en-US" sz="900" dirty="0"/>
              <a:t> </a:t>
            </a:r>
            <a:r>
              <a:rPr lang="en-US" sz="900" dirty="0" err="1"/>
              <a:t>i’n</a:t>
            </a:r>
            <a:r>
              <a:rPr lang="en-US" sz="900" dirty="0"/>
              <a:t> </a:t>
            </a:r>
          </a:p>
          <a:p>
            <a:pPr algn="ctr" defTabSz="685800">
              <a:defRPr/>
            </a:pPr>
            <a:r>
              <a:rPr lang="en-US" sz="900" dirty="0" err="1"/>
              <a:t>mwynhau</a:t>
            </a:r>
            <a:endParaRPr lang="en-US" sz="900" dirty="0"/>
          </a:p>
          <a:p>
            <a:pPr algn="ctr" defTabSz="685800">
              <a:defRPr/>
            </a:pPr>
            <a:r>
              <a:rPr lang="en-US" sz="900" dirty="0"/>
              <a:t> </a:t>
            </a:r>
            <a:r>
              <a:rPr lang="en-US" sz="900" dirty="0" err="1"/>
              <a:t>yfed</a:t>
            </a:r>
            <a:r>
              <a:rPr lang="en-US" sz="900" dirty="0"/>
              <a:t> </a:t>
            </a:r>
          </a:p>
          <a:p>
            <a:pPr algn="ctr" defTabSz="685800">
              <a:defRPr/>
            </a:pPr>
            <a:r>
              <a:rPr lang="en-US" sz="900" dirty="0" err="1"/>
              <a:t>te</a:t>
            </a:r>
            <a:r>
              <a:rPr lang="en-US" sz="900" dirty="0"/>
              <a:t>.</a:t>
            </a:r>
            <a:endParaRPr lang="en-US" sz="900" dirty="0"/>
          </a:p>
          <a:p>
            <a:pPr algn="ctr" defTabSz="685800">
              <a:defRPr/>
            </a:pPr>
            <a:endParaRPr lang="en-US" sz="1350" dirty="0"/>
          </a:p>
        </p:txBody>
      </p:sp>
      <p:sp>
        <p:nvSpPr>
          <p:cNvPr id="14" name="Rectangle 13"/>
          <p:cNvSpPr/>
          <p:nvPr/>
        </p:nvSpPr>
        <p:spPr>
          <a:xfrm>
            <a:off x="3124200" y="1928813"/>
            <a:ext cx="2895600" cy="745331"/>
          </a:xfrm>
          <a:custGeom>
            <a:avLst/>
            <a:gdLst/>
            <a:ahLst/>
            <a:cxnLst/>
            <a:rect l="l" t="t" r="r" b="b"/>
            <a:pathLst>
              <a:path w="1548748" h="594360">
                <a:moveTo>
                  <a:pt x="367404" y="0"/>
                </a:moveTo>
                <a:lnTo>
                  <a:pt x="1181344" y="0"/>
                </a:lnTo>
                <a:lnTo>
                  <a:pt x="1548748" y="594360"/>
                </a:lnTo>
                <a:lnTo>
                  <a:pt x="0" y="59436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r>
              <a:rPr lang="en-US" sz="1200" dirty="0" err="1"/>
              <a:t>Dw</a:t>
            </a:r>
            <a:r>
              <a:rPr lang="en-US" sz="1200" dirty="0"/>
              <a:t> </a:t>
            </a:r>
            <a:r>
              <a:rPr lang="en-US" sz="1200" dirty="0" err="1"/>
              <a:t>i’n</a:t>
            </a:r>
            <a:r>
              <a:rPr lang="en-US" sz="1200" dirty="0"/>
              <a:t> </a:t>
            </a:r>
          </a:p>
          <a:p>
            <a:pPr algn="ctr" defTabSz="685800">
              <a:defRPr/>
            </a:pPr>
            <a:r>
              <a:rPr lang="en-US" sz="1200" dirty="0" err="1"/>
              <a:t>mwynhau</a:t>
            </a:r>
            <a:r>
              <a:rPr lang="en-US" sz="1200" dirty="0"/>
              <a:t> </a:t>
            </a:r>
            <a:r>
              <a:rPr lang="en-US" sz="1200" dirty="0" err="1"/>
              <a:t>yfed</a:t>
            </a:r>
            <a:r>
              <a:rPr lang="en-US" sz="1200" dirty="0"/>
              <a:t> </a:t>
            </a:r>
            <a:r>
              <a:rPr lang="en-US" sz="1200" dirty="0" err="1"/>
              <a:t>lemonêd</a:t>
            </a:r>
            <a:r>
              <a:rPr lang="en-US" sz="1200" dirty="0"/>
              <a:t> </a:t>
            </a:r>
          </a:p>
          <a:p>
            <a:pPr algn="ctr" defTabSz="685800">
              <a:defRPr/>
            </a:pPr>
            <a:r>
              <a:rPr lang="en-US" sz="1200" dirty="0" err="1"/>
              <a:t>ond</a:t>
            </a:r>
            <a:r>
              <a:rPr lang="en-US" sz="1200" dirty="0"/>
              <a:t> </a:t>
            </a:r>
            <a:r>
              <a:rPr lang="en-US" sz="1200" dirty="0" err="1"/>
              <a:t>dw</a:t>
            </a:r>
            <a:r>
              <a:rPr lang="en-US" sz="1200" dirty="0"/>
              <a:t> </a:t>
            </a:r>
            <a:r>
              <a:rPr lang="en-US" sz="1200" dirty="0" err="1"/>
              <a:t>i’n</a:t>
            </a:r>
            <a:r>
              <a:rPr lang="en-US" sz="1200" dirty="0"/>
              <a:t> </a:t>
            </a:r>
            <a:r>
              <a:rPr lang="en-US" sz="1200" dirty="0" err="1"/>
              <a:t>casáu</a:t>
            </a:r>
            <a:r>
              <a:rPr lang="en-US" sz="1200" dirty="0"/>
              <a:t> </a:t>
            </a:r>
            <a:r>
              <a:rPr lang="en-US" sz="1200" dirty="0" err="1"/>
              <a:t>yfed</a:t>
            </a:r>
            <a:r>
              <a:rPr lang="en-US" sz="1200" dirty="0"/>
              <a:t> </a:t>
            </a:r>
            <a:r>
              <a:rPr lang="en-US" sz="1200" dirty="0" err="1"/>
              <a:t>coffi</a:t>
            </a:r>
            <a:r>
              <a:rPr lang="en-US" sz="1200" dirty="0"/>
              <a:t>.   </a:t>
            </a:r>
            <a:r>
              <a:rPr lang="en-US" sz="1350" dirty="0"/>
              <a:t> </a:t>
            </a:r>
            <a:endParaRPr lang="en-US" sz="1350" dirty="0"/>
          </a:p>
        </p:txBody>
      </p:sp>
      <p:sp>
        <p:nvSpPr>
          <p:cNvPr id="15" name="Rectangle 14"/>
          <p:cNvSpPr/>
          <p:nvPr/>
        </p:nvSpPr>
        <p:spPr>
          <a:xfrm>
            <a:off x="2438400" y="2721769"/>
            <a:ext cx="4267200" cy="692944"/>
          </a:xfrm>
          <a:custGeom>
            <a:avLst/>
            <a:gdLst/>
            <a:ahLst/>
            <a:cxnLst/>
            <a:rect l="l" t="t" r="r" b="b"/>
            <a:pathLst>
              <a:path w="2362688" h="594360">
                <a:moveTo>
                  <a:pt x="367404" y="0"/>
                </a:moveTo>
                <a:lnTo>
                  <a:pt x="1995284" y="0"/>
                </a:lnTo>
                <a:lnTo>
                  <a:pt x="2362688" y="594360"/>
                </a:lnTo>
                <a:lnTo>
                  <a:pt x="0" y="594360"/>
                </a:lnTo>
                <a:close/>
              </a:path>
            </a:pathLst>
          </a:custGeom>
          <a:solidFill>
            <a:srgbClr val="8AD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en-US" sz="1350" dirty="0"/>
          </a:p>
          <a:p>
            <a:pPr algn="ctr" defTabSz="685800">
              <a:defRPr/>
            </a:pPr>
            <a:r>
              <a:rPr lang="en-US" sz="1350" dirty="0" err="1"/>
              <a:t>Dw</a:t>
            </a:r>
            <a:r>
              <a:rPr lang="en-US" sz="1350" dirty="0"/>
              <a:t> </a:t>
            </a:r>
            <a:r>
              <a:rPr lang="en-US" sz="1350" dirty="0" err="1"/>
              <a:t>i’n</a:t>
            </a:r>
            <a:r>
              <a:rPr lang="en-US" sz="1350" dirty="0"/>
              <a:t> </a:t>
            </a:r>
            <a:r>
              <a:rPr lang="en-US" sz="1350" dirty="0" err="1"/>
              <a:t>casáu</a:t>
            </a:r>
            <a:r>
              <a:rPr lang="en-US" sz="1350" dirty="0"/>
              <a:t> </a:t>
            </a:r>
            <a:r>
              <a:rPr lang="en-US" sz="1350" dirty="0" err="1"/>
              <a:t>yfed</a:t>
            </a:r>
            <a:r>
              <a:rPr lang="en-US" sz="1350" dirty="0"/>
              <a:t> </a:t>
            </a:r>
            <a:r>
              <a:rPr lang="en-US" sz="1350" dirty="0" err="1"/>
              <a:t>ysgytllaeth</a:t>
            </a:r>
            <a:r>
              <a:rPr lang="en-US" sz="1350" dirty="0"/>
              <a:t> </a:t>
            </a:r>
          </a:p>
          <a:p>
            <a:pPr algn="ctr" defTabSz="685800">
              <a:defRPr/>
            </a:pPr>
            <a:r>
              <a:rPr lang="en-US" sz="1350" dirty="0" err="1"/>
              <a:t>ond</a:t>
            </a:r>
            <a:r>
              <a:rPr lang="en-US" sz="1350" dirty="0"/>
              <a:t> </a:t>
            </a:r>
            <a:r>
              <a:rPr lang="en-US" sz="1350" dirty="0" err="1"/>
              <a:t>dw</a:t>
            </a:r>
            <a:r>
              <a:rPr lang="en-US" sz="1350" dirty="0"/>
              <a:t> </a:t>
            </a:r>
            <a:r>
              <a:rPr lang="en-US" sz="1350" dirty="0" err="1"/>
              <a:t>i’n</a:t>
            </a:r>
            <a:r>
              <a:rPr lang="en-US" sz="1350" dirty="0"/>
              <a:t> </a:t>
            </a:r>
            <a:r>
              <a:rPr lang="en-US" sz="1350" dirty="0" err="1"/>
              <a:t>mwynhau</a:t>
            </a:r>
            <a:r>
              <a:rPr lang="en-US" sz="1350" dirty="0"/>
              <a:t> </a:t>
            </a:r>
            <a:r>
              <a:rPr lang="en-US" sz="1350" dirty="0" err="1"/>
              <a:t>yfed</a:t>
            </a:r>
            <a:r>
              <a:rPr lang="en-US" sz="1350" dirty="0"/>
              <a:t> </a:t>
            </a:r>
            <a:r>
              <a:rPr lang="en-US" sz="1350" dirty="0" err="1"/>
              <a:t>siocled</a:t>
            </a:r>
            <a:r>
              <a:rPr lang="en-US" sz="1350" dirty="0"/>
              <a:t> </a:t>
            </a:r>
            <a:r>
              <a:rPr lang="en-US" sz="1350" dirty="0" err="1"/>
              <a:t>poeth</a:t>
            </a:r>
            <a:r>
              <a:rPr lang="en-US" sz="1350" dirty="0"/>
              <a:t>. </a:t>
            </a:r>
            <a:r>
              <a:rPr lang="en-US" sz="1350" dirty="0" err="1"/>
              <a:t>Dw</a:t>
            </a:r>
            <a:r>
              <a:rPr lang="en-US" sz="1350" dirty="0"/>
              <a:t> </a:t>
            </a:r>
          </a:p>
          <a:p>
            <a:pPr algn="ctr" defTabSz="685800">
              <a:defRPr/>
            </a:pPr>
            <a:r>
              <a:rPr lang="en-US" sz="1350" dirty="0" err="1"/>
              <a:t>i’n</a:t>
            </a:r>
            <a:r>
              <a:rPr lang="en-US" sz="1350" dirty="0"/>
              <a:t> </a:t>
            </a:r>
            <a:r>
              <a:rPr lang="en-US" sz="1350" dirty="0" err="1"/>
              <a:t>hoffi</a:t>
            </a:r>
            <a:r>
              <a:rPr lang="en-US" sz="1350" dirty="0"/>
              <a:t> </a:t>
            </a:r>
            <a:r>
              <a:rPr lang="en-US" sz="1350" dirty="0" err="1"/>
              <a:t>yfed</a:t>
            </a:r>
            <a:r>
              <a:rPr lang="en-US" sz="1350" dirty="0"/>
              <a:t> </a:t>
            </a:r>
            <a:r>
              <a:rPr lang="en-US" sz="1350" dirty="0" err="1"/>
              <a:t>coffi</a:t>
            </a:r>
            <a:r>
              <a:rPr lang="en-US" sz="1350" dirty="0"/>
              <a:t>.</a:t>
            </a:r>
          </a:p>
          <a:p>
            <a:pPr algn="ctr" defTabSz="685800">
              <a:defRPr/>
            </a:pPr>
            <a:endParaRPr lang="en-US" sz="1350" dirty="0"/>
          </a:p>
        </p:txBody>
      </p:sp>
      <p:sp>
        <p:nvSpPr>
          <p:cNvPr id="16" name="Rectangle 15"/>
          <p:cNvSpPr/>
          <p:nvPr/>
        </p:nvSpPr>
        <p:spPr>
          <a:xfrm>
            <a:off x="1066800" y="4270773"/>
            <a:ext cx="7010400" cy="845344"/>
          </a:xfrm>
          <a:custGeom>
            <a:avLst/>
            <a:gdLst/>
            <a:ahLst/>
            <a:cxnLst/>
            <a:rect l="l" t="t" r="r" b="b"/>
            <a:pathLst>
              <a:path w="3990568" h="594360">
                <a:moveTo>
                  <a:pt x="367404" y="0"/>
                </a:moveTo>
                <a:lnTo>
                  <a:pt x="3623165" y="0"/>
                </a:lnTo>
                <a:lnTo>
                  <a:pt x="3990568" y="594360"/>
                </a:lnTo>
                <a:lnTo>
                  <a:pt x="0" y="59436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en-US" sz="1200" dirty="0"/>
          </a:p>
          <a:p>
            <a:pPr algn="ctr" defTabSz="685800">
              <a:defRPr/>
            </a:pPr>
            <a:r>
              <a:rPr lang="en-US" sz="1200" dirty="0" err="1"/>
              <a:t>Dw</a:t>
            </a:r>
            <a:r>
              <a:rPr lang="en-US" sz="1200" dirty="0"/>
              <a:t> </a:t>
            </a:r>
            <a:r>
              <a:rPr lang="en-US" sz="1200" dirty="0" err="1"/>
              <a:t>i’n</a:t>
            </a:r>
            <a:r>
              <a:rPr lang="en-US" sz="1200" dirty="0"/>
              <a:t> </a:t>
            </a:r>
            <a:r>
              <a:rPr lang="en-US" sz="1200" dirty="0" err="1"/>
              <a:t>mwynhau</a:t>
            </a:r>
            <a:r>
              <a:rPr lang="en-US" sz="1200" dirty="0"/>
              <a:t> </a:t>
            </a:r>
            <a:r>
              <a:rPr lang="en-US" sz="1200" dirty="0" err="1"/>
              <a:t>yfed</a:t>
            </a:r>
            <a:r>
              <a:rPr lang="en-US" sz="1200" dirty="0"/>
              <a:t> </a:t>
            </a:r>
            <a:r>
              <a:rPr lang="en-US" sz="1200" dirty="0" err="1"/>
              <a:t>ysgytllaeth</a:t>
            </a:r>
            <a:r>
              <a:rPr lang="en-US" sz="1200" dirty="0"/>
              <a:t> </a:t>
            </a:r>
          </a:p>
          <a:p>
            <a:pPr algn="ctr" defTabSz="685800">
              <a:defRPr/>
            </a:pPr>
            <a:r>
              <a:rPr lang="en-US" sz="1200" dirty="0" err="1"/>
              <a:t>ond</a:t>
            </a:r>
            <a:r>
              <a:rPr lang="en-US" sz="1200" dirty="0"/>
              <a:t> </a:t>
            </a:r>
            <a:r>
              <a:rPr lang="en-US" sz="1200" dirty="0" err="1"/>
              <a:t>dw</a:t>
            </a:r>
            <a:r>
              <a:rPr lang="en-US" sz="1200" dirty="0"/>
              <a:t> </a:t>
            </a:r>
            <a:r>
              <a:rPr lang="en-US" sz="1200" dirty="0" err="1"/>
              <a:t>i’n</a:t>
            </a:r>
            <a:r>
              <a:rPr lang="en-US" sz="1200" dirty="0"/>
              <a:t> </a:t>
            </a:r>
            <a:r>
              <a:rPr lang="en-US" sz="1200" dirty="0" err="1"/>
              <a:t>casáu</a:t>
            </a:r>
            <a:r>
              <a:rPr lang="en-US" sz="1200" dirty="0"/>
              <a:t> </a:t>
            </a:r>
            <a:r>
              <a:rPr lang="en-US" sz="1200" dirty="0" err="1"/>
              <a:t>yfed</a:t>
            </a:r>
            <a:r>
              <a:rPr lang="en-US" sz="1200" dirty="0"/>
              <a:t> </a:t>
            </a:r>
            <a:r>
              <a:rPr lang="en-US" sz="1200" dirty="0" err="1"/>
              <a:t>te</a:t>
            </a:r>
            <a:r>
              <a:rPr lang="en-US" sz="1200" dirty="0"/>
              <a:t>. </a:t>
            </a:r>
            <a:r>
              <a:rPr lang="en-US" sz="1200" dirty="0" err="1"/>
              <a:t>Dw</a:t>
            </a:r>
            <a:r>
              <a:rPr lang="en-US" sz="1200" dirty="0"/>
              <a:t> </a:t>
            </a:r>
          </a:p>
          <a:p>
            <a:pPr algn="ctr" defTabSz="685800">
              <a:defRPr/>
            </a:pPr>
            <a:r>
              <a:rPr lang="en-US" sz="1200" dirty="0" err="1"/>
              <a:t>i’n</a:t>
            </a:r>
            <a:r>
              <a:rPr lang="en-US" sz="1200" dirty="0"/>
              <a:t> </a:t>
            </a:r>
            <a:r>
              <a:rPr lang="en-US" sz="1200" dirty="0" err="1"/>
              <a:t>hoffi</a:t>
            </a:r>
            <a:r>
              <a:rPr lang="en-US" sz="1200" dirty="0"/>
              <a:t> </a:t>
            </a:r>
            <a:r>
              <a:rPr lang="en-US" sz="1200" dirty="0" err="1"/>
              <a:t>yfed</a:t>
            </a:r>
            <a:r>
              <a:rPr lang="en-US" sz="1200" dirty="0"/>
              <a:t> </a:t>
            </a:r>
            <a:r>
              <a:rPr lang="en-US" sz="1200" dirty="0" err="1"/>
              <a:t>coffi</a:t>
            </a:r>
            <a:r>
              <a:rPr lang="en-US" sz="1200" dirty="0"/>
              <a:t> </a:t>
            </a:r>
            <a:r>
              <a:rPr lang="en-US" sz="1200" dirty="0" err="1"/>
              <a:t>ond</a:t>
            </a:r>
            <a:r>
              <a:rPr lang="en-US" sz="1200" dirty="0"/>
              <a:t> </a:t>
            </a:r>
            <a:r>
              <a:rPr lang="en-US" sz="1200" dirty="0" err="1"/>
              <a:t>weithiau</a:t>
            </a:r>
            <a:r>
              <a:rPr lang="en-US" sz="1200" dirty="0"/>
              <a:t> </a:t>
            </a:r>
            <a:r>
              <a:rPr lang="en-US" sz="1200" dirty="0" err="1"/>
              <a:t>dw</a:t>
            </a:r>
            <a:r>
              <a:rPr lang="en-US" sz="1200" dirty="0"/>
              <a:t> </a:t>
            </a:r>
            <a:r>
              <a:rPr lang="en-US" sz="1200" dirty="0" err="1"/>
              <a:t>i’n</a:t>
            </a:r>
            <a:r>
              <a:rPr lang="en-US" sz="1200" dirty="0"/>
              <a:t> </a:t>
            </a:r>
            <a:r>
              <a:rPr lang="en-US" sz="1200" dirty="0" err="1"/>
              <a:t>hoffi</a:t>
            </a:r>
            <a:r>
              <a:rPr lang="en-US" sz="1200" dirty="0"/>
              <a:t> </a:t>
            </a:r>
            <a:r>
              <a:rPr lang="en-US" sz="1200" dirty="0" err="1"/>
              <a:t>yfed</a:t>
            </a:r>
            <a:r>
              <a:rPr lang="en-US" sz="1200" dirty="0"/>
              <a:t> </a:t>
            </a:r>
            <a:r>
              <a:rPr lang="en-US" sz="1200" dirty="0" err="1"/>
              <a:t>siocled</a:t>
            </a:r>
            <a:r>
              <a:rPr lang="en-US" sz="1200" dirty="0"/>
              <a:t> </a:t>
            </a:r>
            <a:r>
              <a:rPr lang="en-US" sz="1200" dirty="0" err="1"/>
              <a:t>poeth</a:t>
            </a:r>
            <a:r>
              <a:rPr lang="en-US" sz="1200" dirty="0"/>
              <a:t>. O </a:t>
            </a:r>
            <a:r>
              <a:rPr lang="en-US" sz="1200" dirty="0" err="1"/>
              <a:t>dro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 err="1"/>
              <a:t>dro</a:t>
            </a:r>
            <a:r>
              <a:rPr lang="en-US" sz="1200" dirty="0"/>
              <a:t> </a:t>
            </a:r>
            <a:r>
              <a:rPr lang="en-US" sz="1200" dirty="0" err="1"/>
              <a:t>dw</a:t>
            </a:r>
            <a:r>
              <a:rPr lang="en-US" sz="1200" dirty="0"/>
              <a:t> </a:t>
            </a:r>
            <a:r>
              <a:rPr lang="en-US" sz="1200" dirty="0" err="1" smtClean="0"/>
              <a:t>i’n</a:t>
            </a:r>
            <a:r>
              <a:rPr lang="en-US" sz="1200" dirty="0" smtClean="0"/>
              <a:t> </a:t>
            </a:r>
            <a:r>
              <a:rPr lang="en-US" sz="1200" dirty="0" err="1"/>
              <a:t>hoffi</a:t>
            </a:r>
            <a:endParaRPr lang="en-US" sz="1200" dirty="0"/>
          </a:p>
          <a:p>
            <a:pPr algn="ctr" defTabSz="685800">
              <a:defRPr/>
            </a:pPr>
            <a:r>
              <a:rPr lang="en-US" sz="1200" dirty="0" err="1"/>
              <a:t>yfed</a:t>
            </a:r>
            <a:r>
              <a:rPr lang="en-US" sz="1200" dirty="0"/>
              <a:t> </a:t>
            </a:r>
            <a:r>
              <a:rPr lang="en-US" sz="1200" dirty="0" err="1"/>
              <a:t>lemonêd</a:t>
            </a:r>
            <a:r>
              <a:rPr lang="en-US" sz="1200" dirty="0"/>
              <a:t> </a:t>
            </a:r>
            <a:r>
              <a:rPr lang="en-US" sz="1200" dirty="0" err="1"/>
              <a:t>yn</a:t>
            </a:r>
            <a:r>
              <a:rPr lang="en-US" sz="1200" dirty="0"/>
              <a:t> y </a:t>
            </a:r>
            <a:r>
              <a:rPr lang="en-US" sz="1200" dirty="0" err="1"/>
              <a:t>parc</a:t>
            </a:r>
            <a:r>
              <a:rPr lang="en-US" sz="1200" dirty="0"/>
              <a:t>.</a:t>
            </a:r>
          </a:p>
          <a:p>
            <a:pPr algn="ctr" defTabSz="685800">
              <a:defRPr/>
            </a:pPr>
            <a:r>
              <a:rPr lang="en-US" sz="1200" dirty="0"/>
              <a:t>  </a:t>
            </a:r>
            <a:endParaRPr lang="en-US" sz="1350" dirty="0">
              <a:cs typeface="Segoe U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52600" y="3462337"/>
            <a:ext cx="5638800" cy="729854"/>
          </a:xfrm>
          <a:custGeom>
            <a:avLst/>
            <a:gdLst/>
            <a:ahLst/>
            <a:cxnLst/>
            <a:rect l="l" t="t" r="r" b="b"/>
            <a:pathLst>
              <a:path w="3176628" h="594360">
                <a:moveTo>
                  <a:pt x="367404" y="0"/>
                </a:moveTo>
                <a:lnTo>
                  <a:pt x="2809225" y="0"/>
                </a:lnTo>
                <a:lnTo>
                  <a:pt x="3176628" y="594360"/>
                </a:lnTo>
                <a:lnTo>
                  <a:pt x="0" y="594360"/>
                </a:lnTo>
                <a:close/>
              </a:path>
            </a:pathLst>
          </a:custGeom>
          <a:solidFill>
            <a:srgbClr val="00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r>
              <a:rPr lang="en-US" sz="1350" dirty="0" err="1"/>
              <a:t>Dw</a:t>
            </a:r>
            <a:r>
              <a:rPr lang="en-US" sz="1350" dirty="0"/>
              <a:t> </a:t>
            </a:r>
            <a:r>
              <a:rPr lang="en-US" sz="1350" dirty="0" err="1"/>
              <a:t>i’n</a:t>
            </a:r>
            <a:r>
              <a:rPr lang="en-US" sz="1350" dirty="0"/>
              <a:t> </a:t>
            </a:r>
            <a:r>
              <a:rPr lang="en-US" sz="1350" dirty="0" err="1"/>
              <a:t>dwlu</a:t>
            </a:r>
            <a:r>
              <a:rPr lang="en-US" sz="1350" dirty="0"/>
              <a:t> </a:t>
            </a:r>
            <a:r>
              <a:rPr lang="en-US" sz="1350" dirty="0" err="1"/>
              <a:t>ar</a:t>
            </a:r>
            <a:r>
              <a:rPr lang="en-US" sz="1350" dirty="0"/>
              <a:t> </a:t>
            </a:r>
            <a:r>
              <a:rPr lang="en-US" sz="1350" dirty="0" err="1"/>
              <a:t>yfed</a:t>
            </a:r>
            <a:r>
              <a:rPr lang="en-US" sz="1350" dirty="0"/>
              <a:t> </a:t>
            </a:r>
            <a:r>
              <a:rPr lang="en-US" sz="1350" dirty="0" err="1"/>
              <a:t>smwddi</a:t>
            </a:r>
            <a:r>
              <a:rPr lang="en-US" sz="1350" dirty="0"/>
              <a:t> </a:t>
            </a:r>
          </a:p>
          <a:p>
            <a:pPr algn="ctr" defTabSz="685800">
              <a:defRPr/>
            </a:pPr>
            <a:r>
              <a:rPr lang="en-US" sz="1350" dirty="0" err="1"/>
              <a:t>ond</a:t>
            </a:r>
            <a:r>
              <a:rPr lang="en-US" sz="1350" dirty="0"/>
              <a:t> </a:t>
            </a:r>
            <a:r>
              <a:rPr lang="en-US" sz="1350" dirty="0" err="1"/>
              <a:t>dw</a:t>
            </a:r>
            <a:r>
              <a:rPr lang="en-US" sz="1350" dirty="0"/>
              <a:t> i </a:t>
            </a:r>
            <a:r>
              <a:rPr lang="en-US" sz="1350" dirty="0" err="1"/>
              <a:t>ddim</a:t>
            </a:r>
            <a:r>
              <a:rPr lang="en-US" sz="1350" dirty="0"/>
              <a:t> </a:t>
            </a:r>
            <a:r>
              <a:rPr lang="en-US" sz="1350" dirty="0" err="1"/>
              <a:t>yn</a:t>
            </a:r>
            <a:r>
              <a:rPr lang="en-US" sz="1350" dirty="0"/>
              <a:t> </a:t>
            </a:r>
            <a:r>
              <a:rPr lang="en-US" sz="1350" dirty="0" err="1"/>
              <a:t>hoffi</a:t>
            </a:r>
            <a:r>
              <a:rPr lang="en-US" sz="1350" dirty="0"/>
              <a:t> </a:t>
            </a:r>
            <a:r>
              <a:rPr lang="en-US" sz="1350" dirty="0" err="1"/>
              <a:t>yfed</a:t>
            </a:r>
            <a:r>
              <a:rPr lang="en-US" sz="1350" dirty="0"/>
              <a:t> </a:t>
            </a:r>
            <a:r>
              <a:rPr lang="en-US" sz="1350" dirty="0" err="1"/>
              <a:t>lemonêd</a:t>
            </a:r>
            <a:r>
              <a:rPr lang="en-US" sz="1350" dirty="0"/>
              <a:t>. </a:t>
            </a:r>
            <a:r>
              <a:rPr lang="en-US" sz="1350" dirty="0" err="1"/>
              <a:t>Dw</a:t>
            </a:r>
            <a:r>
              <a:rPr lang="en-US" sz="1350" dirty="0"/>
              <a:t> </a:t>
            </a:r>
          </a:p>
          <a:p>
            <a:pPr algn="ctr" defTabSz="685800">
              <a:defRPr/>
            </a:pPr>
            <a:r>
              <a:rPr lang="en-US" sz="1350" dirty="0" err="1"/>
              <a:t>i’n</a:t>
            </a:r>
            <a:r>
              <a:rPr lang="en-US" sz="1350" dirty="0"/>
              <a:t> </a:t>
            </a:r>
            <a:r>
              <a:rPr lang="en-US" sz="1350" dirty="0" err="1"/>
              <a:t>hoffi</a:t>
            </a:r>
            <a:r>
              <a:rPr lang="en-US" sz="1350" dirty="0"/>
              <a:t> </a:t>
            </a:r>
            <a:r>
              <a:rPr lang="en-US" sz="1350" dirty="0" err="1"/>
              <a:t>yfed</a:t>
            </a:r>
            <a:r>
              <a:rPr lang="en-US" sz="1350" dirty="0"/>
              <a:t> </a:t>
            </a:r>
            <a:r>
              <a:rPr lang="en-US" sz="1350" dirty="0" err="1"/>
              <a:t>te</a:t>
            </a:r>
            <a:r>
              <a:rPr lang="en-US" sz="1350" dirty="0"/>
              <a:t> </a:t>
            </a:r>
            <a:r>
              <a:rPr lang="en-US" sz="1350" dirty="0" err="1"/>
              <a:t>ond</a:t>
            </a:r>
            <a:r>
              <a:rPr lang="en-US" sz="1350" dirty="0"/>
              <a:t> </a:t>
            </a:r>
            <a:r>
              <a:rPr lang="en-US" sz="1350" dirty="0" err="1"/>
              <a:t>weithiau</a:t>
            </a:r>
            <a:r>
              <a:rPr lang="en-US" sz="1350" dirty="0"/>
              <a:t> </a:t>
            </a:r>
            <a:r>
              <a:rPr lang="en-US" sz="1350" dirty="0" err="1"/>
              <a:t>dw</a:t>
            </a:r>
            <a:r>
              <a:rPr lang="en-US" sz="1350" dirty="0"/>
              <a:t> </a:t>
            </a:r>
            <a:r>
              <a:rPr lang="en-US" sz="1350" dirty="0" err="1"/>
              <a:t>i’n</a:t>
            </a:r>
            <a:r>
              <a:rPr lang="en-US" sz="1350" dirty="0"/>
              <a:t> </a:t>
            </a:r>
            <a:r>
              <a:rPr lang="en-US" sz="1350" dirty="0" err="1"/>
              <a:t>hoffi</a:t>
            </a:r>
            <a:r>
              <a:rPr lang="en-US" sz="1350" dirty="0"/>
              <a:t> </a:t>
            </a:r>
            <a:r>
              <a:rPr lang="en-US" sz="1350" dirty="0" err="1"/>
              <a:t>yfed</a:t>
            </a:r>
            <a:r>
              <a:rPr lang="en-US" sz="1350" dirty="0"/>
              <a:t> </a:t>
            </a:r>
            <a:r>
              <a:rPr lang="en-US" sz="1350" dirty="0" err="1"/>
              <a:t>coffi</a:t>
            </a:r>
            <a:r>
              <a:rPr lang="en-US" sz="1350" dirty="0"/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9100" y="5139929"/>
            <a:ext cx="8305800" cy="796528"/>
          </a:xfrm>
          <a:custGeom>
            <a:avLst/>
            <a:gdLst/>
            <a:ahLst/>
            <a:cxnLst/>
            <a:rect l="l" t="t" r="r" b="b"/>
            <a:pathLst>
              <a:path w="4804508" h="594360">
                <a:moveTo>
                  <a:pt x="367404" y="0"/>
                </a:moveTo>
                <a:lnTo>
                  <a:pt x="4437105" y="0"/>
                </a:lnTo>
                <a:lnTo>
                  <a:pt x="4804508" y="594360"/>
                </a:lnTo>
                <a:lnTo>
                  <a:pt x="0" y="594360"/>
                </a:lnTo>
                <a:close/>
              </a:path>
            </a:pathLst>
          </a:custGeom>
          <a:solidFill>
            <a:srgbClr val="E20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en-US" sz="1200" dirty="0"/>
          </a:p>
          <a:p>
            <a:pPr algn="ctr" defTabSz="685800">
              <a:defRPr/>
            </a:pPr>
            <a:r>
              <a:rPr lang="en-US" sz="1200" dirty="0" err="1"/>
              <a:t>Dw</a:t>
            </a:r>
            <a:r>
              <a:rPr lang="en-US" sz="1200" dirty="0"/>
              <a:t> </a:t>
            </a:r>
            <a:r>
              <a:rPr lang="en-US" sz="1200" dirty="0" err="1"/>
              <a:t>i’n</a:t>
            </a:r>
            <a:r>
              <a:rPr lang="en-US" sz="1200" dirty="0"/>
              <a:t> </a:t>
            </a:r>
            <a:r>
              <a:rPr lang="en-US" sz="1200" dirty="0" err="1"/>
              <a:t>mwynhau</a:t>
            </a:r>
            <a:r>
              <a:rPr lang="en-US" sz="1200" dirty="0"/>
              <a:t> </a:t>
            </a:r>
            <a:r>
              <a:rPr lang="en-US" sz="1200" dirty="0" err="1"/>
              <a:t>yfed</a:t>
            </a:r>
            <a:r>
              <a:rPr lang="en-US" sz="1200" dirty="0"/>
              <a:t> </a:t>
            </a:r>
            <a:r>
              <a:rPr lang="en-US" sz="1200" dirty="0" err="1"/>
              <a:t>siocled</a:t>
            </a:r>
            <a:r>
              <a:rPr lang="en-US" sz="1200" dirty="0"/>
              <a:t> </a:t>
            </a:r>
            <a:r>
              <a:rPr lang="en-US" sz="1200" dirty="0" err="1"/>
              <a:t>poeth</a:t>
            </a:r>
            <a:endParaRPr lang="en-US" sz="1200" dirty="0"/>
          </a:p>
          <a:p>
            <a:pPr algn="ctr" defTabSz="685800">
              <a:defRPr/>
            </a:pPr>
            <a:r>
              <a:rPr lang="en-US" sz="1200" dirty="0" err="1"/>
              <a:t>ond</a:t>
            </a:r>
            <a:r>
              <a:rPr lang="en-US" sz="1200" dirty="0"/>
              <a:t> </a:t>
            </a:r>
            <a:r>
              <a:rPr lang="en-US" sz="1200" dirty="0" err="1"/>
              <a:t>dw</a:t>
            </a:r>
            <a:r>
              <a:rPr lang="en-US" sz="1200" dirty="0"/>
              <a:t> </a:t>
            </a:r>
            <a:r>
              <a:rPr lang="en-US" sz="1200" dirty="0" err="1"/>
              <a:t>i’n</a:t>
            </a:r>
            <a:r>
              <a:rPr lang="en-US" sz="1200" dirty="0"/>
              <a:t> </a:t>
            </a:r>
            <a:r>
              <a:rPr lang="en-US" sz="1200" dirty="0" err="1"/>
              <a:t>casáu</a:t>
            </a:r>
            <a:r>
              <a:rPr lang="en-US" sz="1200" dirty="0"/>
              <a:t> </a:t>
            </a:r>
            <a:r>
              <a:rPr lang="en-US" sz="1200" dirty="0" err="1"/>
              <a:t>yfed</a:t>
            </a:r>
            <a:r>
              <a:rPr lang="en-US" sz="1200" dirty="0"/>
              <a:t> </a:t>
            </a:r>
            <a:r>
              <a:rPr lang="en-US" sz="1200" dirty="0" err="1"/>
              <a:t>lemonêd</a:t>
            </a:r>
            <a:r>
              <a:rPr lang="en-US" sz="1200" dirty="0"/>
              <a:t> . </a:t>
            </a:r>
            <a:r>
              <a:rPr lang="en-US" sz="1200" dirty="0" err="1"/>
              <a:t>Dw</a:t>
            </a:r>
            <a:r>
              <a:rPr lang="en-US" sz="1200" dirty="0"/>
              <a:t> </a:t>
            </a:r>
          </a:p>
          <a:p>
            <a:pPr algn="ctr" defTabSz="685800">
              <a:defRPr/>
            </a:pPr>
            <a:r>
              <a:rPr lang="en-US" sz="1200" dirty="0" err="1"/>
              <a:t>i’n</a:t>
            </a:r>
            <a:r>
              <a:rPr lang="en-US" sz="1200" dirty="0"/>
              <a:t> </a:t>
            </a:r>
            <a:r>
              <a:rPr lang="en-US" sz="1200" dirty="0" err="1"/>
              <a:t>hoffi</a:t>
            </a:r>
            <a:r>
              <a:rPr lang="en-US" sz="1200" dirty="0"/>
              <a:t> </a:t>
            </a:r>
            <a:r>
              <a:rPr lang="en-US" sz="1200" dirty="0" err="1"/>
              <a:t>yfed</a:t>
            </a:r>
            <a:r>
              <a:rPr lang="en-US" sz="1200" dirty="0"/>
              <a:t> </a:t>
            </a:r>
            <a:r>
              <a:rPr lang="en-US" sz="1200" dirty="0" err="1"/>
              <a:t>smwddi</a:t>
            </a:r>
            <a:r>
              <a:rPr lang="en-US" sz="1200" dirty="0"/>
              <a:t> </a:t>
            </a:r>
            <a:r>
              <a:rPr lang="en-US" sz="1200" dirty="0" err="1"/>
              <a:t>ond</a:t>
            </a:r>
            <a:r>
              <a:rPr lang="en-US" sz="1200" dirty="0"/>
              <a:t> </a:t>
            </a:r>
            <a:r>
              <a:rPr lang="en-US" sz="1200" dirty="0" err="1"/>
              <a:t>weithiau</a:t>
            </a:r>
            <a:r>
              <a:rPr lang="en-US" sz="1200" dirty="0"/>
              <a:t> </a:t>
            </a:r>
            <a:r>
              <a:rPr lang="en-US" sz="1200" dirty="0" err="1"/>
              <a:t>dw</a:t>
            </a:r>
            <a:r>
              <a:rPr lang="en-US" sz="1200" dirty="0"/>
              <a:t> </a:t>
            </a:r>
            <a:r>
              <a:rPr lang="en-US" sz="1200" dirty="0" err="1"/>
              <a:t>i’n</a:t>
            </a:r>
            <a:r>
              <a:rPr lang="en-US" sz="1200" dirty="0"/>
              <a:t> </a:t>
            </a:r>
            <a:r>
              <a:rPr lang="en-US" sz="1200" dirty="0" err="1"/>
              <a:t>hoffi</a:t>
            </a:r>
            <a:r>
              <a:rPr lang="en-US" sz="1200" dirty="0"/>
              <a:t> </a:t>
            </a:r>
            <a:r>
              <a:rPr lang="en-US" sz="1200" dirty="0" err="1"/>
              <a:t>yfed</a:t>
            </a:r>
            <a:r>
              <a:rPr lang="en-US" sz="1200" dirty="0"/>
              <a:t> </a:t>
            </a:r>
            <a:r>
              <a:rPr lang="en-US" sz="1200" dirty="0" err="1"/>
              <a:t>ysgytllaeth</a:t>
            </a:r>
            <a:r>
              <a:rPr lang="en-US" sz="1200" dirty="0"/>
              <a:t>. O </a:t>
            </a:r>
            <a:r>
              <a:rPr lang="en-US" sz="1200" dirty="0" err="1"/>
              <a:t>dro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 err="1"/>
              <a:t>dro</a:t>
            </a:r>
            <a:r>
              <a:rPr lang="en-US" sz="1200" dirty="0"/>
              <a:t> </a:t>
            </a:r>
            <a:r>
              <a:rPr lang="en-US" sz="1200" dirty="0" err="1"/>
              <a:t>dw</a:t>
            </a:r>
            <a:r>
              <a:rPr lang="en-US" sz="1200" dirty="0"/>
              <a:t> </a:t>
            </a:r>
            <a:r>
              <a:rPr lang="en-US" sz="1200" dirty="0" err="1" smtClean="0"/>
              <a:t>i’n</a:t>
            </a:r>
            <a:r>
              <a:rPr lang="en-US" sz="1200" dirty="0" smtClean="0"/>
              <a:t> </a:t>
            </a:r>
            <a:r>
              <a:rPr lang="en-US" sz="1200" dirty="0" err="1"/>
              <a:t>hoffi</a:t>
            </a:r>
            <a:endParaRPr lang="en-US" sz="1200" dirty="0"/>
          </a:p>
          <a:p>
            <a:pPr algn="ctr" defTabSz="685800">
              <a:defRPr/>
            </a:pPr>
            <a:r>
              <a:rPr lang="en-US" sz="1200" dirty="0" err="1"/>
              <a:t>yfed</a:t>
            </a:r>
            <a:r>
              <a:rPr lang="en-US" sz="1200" dirty="0"/>
              <a:t> </a:t>
            </a:r>
            <a:r>
              <a:rPr lang="en-US" sz="1200" dirty="0" err="1"/>
              <a:t>coffi</a:t>
            </a:r>
            <a:r>
              <a:rPr lang="en-US" sz="1200" dirty="0"/>
              <a:t> </a:t>
            </a:r>
            <a:r>
              <a:rPr lang="en-US" sz="1200" dirty="0" err="1"/>
              <a:t>yn</a:t>
            </a:r>
            <a:r>
              <a:rPr lang="en-US" sz="1200" dirty="0"/>
              <a:t> y </a:t>
            </a:r>
            <a:r>
              <a:rPr lang="en-US" sz="1200" dirty="0" err="1"/>
              <a:t>parc</a:t>
            </a:r>
            <a:r>
              <a:rPr lang="en-US" sz="1200" dirty="0"/>
              <a:t>. </a:t>
            </a:r>
            <a:r>
              <a:rPr lang="en-US" sz="1200" dirty="0" err="1"/>
              <a:t>Dw</a:t>
            </a:r>
            <a:r>
              <a:rPr lang="en-US" sz="1200" dirty="0"/>
              <a:t> </a:t>
            </a:r>
            <a:r>
              <a:rPr lang="en-US" sz="1200" dirty="0" err="1"/>
              <a:t>i’n</a:t>
            </a:r>
            <a:r>
              <a:rPr lang="en-US" sz="1200" dirty="0"/>
              <a:t> </a:t>
            </a:r>
            <a:r>
              <a:rPr lang="en-US" sz="1200" dirty="0" err="1"/>
              <a:t>hapus</a:t>
            </a:r>
            <a:r>
              <a:rPr lang="en-US" sz="1200" dirty="0"/>
              <a:t> </a:t>
            </a:r>
            <a:r>
              <a:rPr lang="en-US" sz="1200" dirty="0" err="1"/>
              <a:t>yfed</a:t>
            </a:r>
            <a:r>
              <a:rPr lang="en-US" sz="1200" dirty="0"/>
              <a:t> </a:t>
            </a:r>
            <a:r>
              <a:rPr lang="en-US" sz="1200" dirty="0" err="1"/>
              <a:t>te</a:t>
            </a:r>
            <a:r>
              <a:rPr lang="en-US" sz="1200" dirty="0"/>
              <a:t> </a:t>
            </a:r>
            <a:r>
              <a:rPr lang="en-US" sz="1200" dirty="0" err="1"/>
              <a:t>yn</a:t>
            </a:r>
            <a:r>
              <a:rPr lang="en-US" sz="1200" dirty="0"/>
              <a:t> </a:t>
            </a:r>
            <a:r>
              <a:rPr lang="en-US" sz="1200" dirty="0" err="1"/>
              <a:t>yr</a:t>
            </a:r>
            <a:r>
              <a:rPr lang="en-US" sz="1200" dirty="0"/>
              <a:t> haul.</a:t>
            </a:r>
          </a:p>
          <a:p>
            <a:pPr algn="ctr"/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Segoe UI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C1EFD7EF-2A2D-4DCB-BCBE-ACE4055B4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815" y="856558"/>
            <a:ext cx="742950" cy="7572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CEAE92-1208-46BC-9A68-F7931A611FBC}"/>
              </a:ext>
            </a:extLst>
          </p:cNvPr>
          <p:cNvSpPr txBox="1"/>
          <p:nvPr/>
        </p:nvSpPr>
        <p:spPr>
          <a:xfrm>
            <a:off x="7194550" y="860425"/>
            <a:ext cx="20574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50" b="1">
                <a:solidFill>
                  <a:srgbClr val="FFFFFF"/>
                </a:solidFill>
              </a:rPr>
              <a:t>Copyright (c)</a:t>
            </a:r>
            <a:r>
              <a:rPr lang="en-US" sz="135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153251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C53C5-3F45-66B2-8153-12461E3EA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  <a:cs typeface="Calibri"/>
              </a:rPr>
              <a:t>AMSER COFIO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EE8CA-8B22-17BE-0445-F5E82B04A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GB" b="1" dirty="0">
                <a:solidFill>
                  <a:srgbClr val="7030A0"/>
                </a:solidFill>
                <a:ea typeface="+mn-lt"/>
                <a:cs typeface="+mn-lt"/>
              </a:rPr>
              <a:t>Word Wall: Quiz</a:t>
            </a:r>
            <a:endParaRPr lang="en-US" dirty="0"/>
          </a:p>
          <a:p>
            <a:pPr marL="0" indent="0" algn="ctr">
              <a:buNone/>
            </a:pPr>
            <a:endParaRPr lang="en-US" dirty="0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en-US" dirty="0">
                <a:ea typeface="+mn-lt"/>
                <a:cs typeface="+mn-lt"/>
                <a:hlinkClick r:id="rId2"/>
              </a:rPr>
              <a:t>https://wordwall.net/resource/35071347</a:t>
            </a:r>
            <a:endParaRPr lang="en-US" dirty="0">
              <a:ea typeface="+mn-lt"/>
              <a:cs typeface="+mn-lt"/>
            </a:endParaRPr>
          </a:p>
          <a:p>
            <a:pPr marL="0" indent="0" algn="ctr">
              <a:buNone/>
            </a:pPr>
            <a:endParaRPr lang="en-US" dirty="0">
              <a:cs typeface="Calibri"/>
            </a:endParaRPr>
          </a:p>
          <a:p>
            <a:pPr marL="0" indent="0" algn="ctr">
              <a:buNone/>
            </a:pPr>
            <a:endParaRPr lang="en-US" dirty="0"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6607075-FAA8-D110-F59D-2B00553F2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3764" y="3558209"/>
            <a:ext cx="1470062" cy="290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3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685800" y="1214905"/>
            <a:ext cx="7772400" cy="238554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200" dirty="0" err="1">
                <a:solidFill>
                  <a:srgbClr val="008000"/>
                </a:solidFill>
                <a:latin typeface="Calibri" charset="0"/>
              </a:rPr>
              <a:t>W</a:t>
            </a:r>
            <a:r>
              <a:rPr lang="en-US" sz="7200" dirty="0" err="1">
                <a:solidFill>
                  <a:srgbClr val="FF0000"/>
                </a:solidFill>
                <a:latin typeface="Calibri" charset="0"/>
              </a:rPr>
              <a:t>y</a:t>
            </a:r>
            <a:r>
              <a:rPr lang="en-US" sz="7200" dirty="0" err="1">
                <a:solidFill>
                  <a:srgbClr val="008000"/>
                </a:solidFill>
                <a:latin typeface="Calibri" charset="0"/>
              </a:rPr>
              <a:t>t</a:t>
            </a:r>
            <a:r>
              <a:rPr lang="en-US" sz="7200" dirty="0" err="1">
                <a:solidFill>
                  <a:srgbClr val="FF0000"/>
                </a:solidFill>
                <a:latin typeface="Calibri" charset="0"/>
              </a:rPr>
              <a:t>h</a:t>
            </a:r>
            <a:r>
              <a:rPr lang="en-US" sz="7200" dirty="0" err="1">
                <a:solidFill>
                  <a:srgbClr val="008000"/>
                </a:solidFill>
                <a:latin typeface="Calibri" charset="0"/>
              </a:rPr>
              <a:t>n</a:t>
            </a:r>
            <a:r>
              <a:rPr lang="en-US" sz="7200" dirty="0" err="1">
                <a:solidFill>
                  <a:srgbClr val="FF0000"/>
                </a:solidFill>
                <a:latin typeface="Calibri" charset="0"/>
              </a:rPr>
              <a:t>o</a:t>
            </a:r>
            <a:r>
              <a:rPr lang="en-US" sz="7200" dirty="0" err="1">
                <a:solidFill>
                  <a:srgbClr val="008000"/>
                </a:solidFill>
                <a:latin typeface="Calibri" charset="0"/>
              </a:rPr>
              <a:t>s</a:t>
            </a:r>
            <a:r>
              <a:rPr lang="en-US" sz="7200" dirty="0">
                <a:solidFill>
                  <a:srgbClr val="008000"/>
                </a:solidFill>
                <a:latin typeface="Calibri" charset="0"/>
              </a:rPr>
              <a:t> </a:t>
            </a:r>
            <a:r>
              <a:rPr lang="en-US" sz="7200" dirty="0">
                <a:solidFill>
                  <a:srgbClr val="FF0000"/>
                </a:solidFill>
                <a:latin typeface="Calibri" charset="0"/>
              </a:rPr>
              <a:t>2 </a:t>
            </a:r>
            <a:r>
              <a:rPr lang="en-US" sz="7200" dirty="0">
                <a:latin typeface="Calibri" charset="0"/>
              </a:rPr>
              <a:t/>
            </a:r>
            <a:br>
              <a:rPr lang="en-US" sz="7200" dirty="0">
                <a:latin typeface="Calibri" charset="0"/>
              </a:rPr>
            </a:br>
            <a:r>
              <a:rPr lang="en-US" sz="7200" dirty="0" err="1">
                <a:solidFill>
                  <a:srgbClr val="FF0000"/>
                </a:solidFill>
                <a:latin typeface="Calibri" charset="0"/>
              </a:rPr>
              <a:t>Yfed</a:t>
            </a:r>
            <a:r>
              <a:rPr lang="en-US" sz="7200" dirty="0">
                <a:solidFill>
                  <a:srgbClr val="000000"/>
                </a:solidFill>
                <a:latin typeface="Calibri" charset="0"/>
              </a:rPr>
              <a:t/>
            </a:r>
            <a:br>
              <a:rPr lang="en-US" sz="7200" dirty="0">
                <a:solidFill>
                  <a:srgbClr val="000000"/>
                </a:solidFill>
                <a:latin typeface="Calibri" charset="0"/>
              </a:rPr>
            </a:br>
            <a:r>
              <a:rPr lang="en-US" sz="3200" dirty="0">
                <a:latin typeface="Calibri" charset="0"/>
              </a:rPr>
              <a:t>Drinking</a:t>
            </a:r>
            <a:endParaRPr lang="en-US" sz="7200" dirty="0"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01938"/>
            <a:ext cx="6400800" cy="10368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76" y="4601938"/>
            <a:ext cx="1954428" cy="2073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1515863" y="913210"/>
            <a:ext cx="6418689" cy="3688728"/>
          </a:xfrm>
          <a:prstGeom prst="wedgeRectCallout">
            <a:avLst>
              <a:gd name="adj1" fmla="val -42176"/>
              <a:gd name="adj2" fmla="val 80259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41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GEIRFA</a:t>
            </a:r>
          </a:p>
        </p:txBody>
      </p:sp>
      <p:pic>
        <p:nvPicPr>
          <p:cNvPr id="8" name="Content Placeholder 7" descr="A glass of wine&#10;&#10;Description automatically generated">
            <a:extLst>
              <a:ext uri="{FF2B5EF4-FFF2-40B4-BE49-F238E27FC236}">
                <a16:creationId xmlns:a16="http://schemas.microsoft.com/office/drawing/2014/main" id="{84F4B900-A0DB-4367-9530-31986B3984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457200" y="1389055"/>
            <a:ext cx="1801199" cy="1200799"/>
          </a:xfrm>
        </p:spPr>
      </p:pic>
      <p:sp>
        <p:nvSpPr>
          <p:cNvPr id="5" name="Oval 4"/>
          <p:cNvSpPr/>
          <p:nvPr/>
        </p:nvSpPr>
        <p:spPr>
          <a:xfrm>
            <a:off x="3359150" y="2481488"/>
            <a:ext cx="2741613" cy="211613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2337919" y="2589854"/>
            <a:ext cx="1095299" cy="5049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 flipV="1">
            <a:off x="5930832" y="2449788"/>
            <a:ext cx="1165663" cy="5289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3124745" y="4385179"/>
            <a:ext cx="746273" cy="11130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381811" y="2482293"/>
            <a:ext cx="19979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500" dirty="0" err="1">
                <a:solidFill>
                  <a:srgbClr val="FF0000"/>
                </a:solidFill>
                <a:latin typeface="Calibri"/>
                <a:ea typeface="ＭＳ Ｐゴシック"/>
              </a:rPr>
              <a:t>ysgytllaeth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22" name="Content Placeholder 14"/>
          <p:cNvSpPr txBox="1">
            <a:spLocks/>
          </p:cNvSpPr>
          <p:nvPr/>
        </p:nvSpPr>
        <p:spPr>
          <a:xfrm>
            <a:off x="6369830" y="1958268"/>
            <a:ext cx="3010672" cy="4770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500" dirty="0" err="1">
                <a:solidFill>
                  <a:srgbClr val="FF0000"/>
                </a:solidFill>
                <a:latin typeface="Calibri" charset="0"/>
              </a:rPr>
              <a:t>siocled</a:t>
            </a:r>
            <a:r>
              <a:rPr lang="en-US" sz="25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Calibri" charset="0"/>
              </a:rPr>
              <a:t>poeth</a:t>
            </a:r>
            <a:endParaRPr lang="en-US" sz="2500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24" name="Content Placeholder 14"/>
          <p:cNvSpPr txBox="1">
            <a:spLocks/>
          </p:cNvSpPr>
          <p:nvPr/>
        </p:nvSpPr>
        <p:spPr>
          <a:xfrm>
            <a:off x="750593" y="5441585"/>
            <a:ext cx="3562287" cy="70788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>
                <a:latin typeface="Calibri"/>
                <a:cs typeface="Calibri"/>
              </a:rPr>
              <a:t> </a:t>
            </a:r>
            <a:r>
              <a:rPr lang="en-US" sz="2500" dirty="0" err="1">
                <a:solidFill>
                  <a:srgbClr val="FF0000"/>
                </a:solidFill>
                <a:latin typeface="Calibri"/>
                <a:cs typeface="Calibri"/>
              </a:rPr>
              <a:t>coffi</a:t>
            </a:r>
            <a:endParaRPr lang="en-US" sz="2500" dirty="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96036" y="2961836"/>
            <a:ext cx="2073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</a:rPr>
              <a:t>Yfed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20" name="Content Placeholder 14">
            <a:extLst>
              <a:ext uri="{FF2B5EF4-FFF2-40B4-BE49-F238E27FC236}">
                <a16:creationId xmlns:a16="http://schemas.microsoft.com/office/drawing/2014/main" id="{2F63DE01-DB1D-499E-A762-E2301FF48B42}"/>
              </a:ext>
            </a:extLst>
          </p:cNvPr>
          <p:cNvSpPr txBox="1">
            <a:spLocks/>
          </p:cNvSpPr>
          <p:nvPr/>
        </p:nvSpPr>
        <p:spPr>
          <a:xfrm>
            <a:off x="4940833" y="5183052"/>
            <a:ext cx="3562287" cy="70788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>
                <a:latin typeface="Calibri"/>
                <a:cs typeface="Calibri"/>
              </a:rPr>
              <a:t> </a:t>
            </a:r>
            <a:r>
              <a:rPr lang="en-US" sz="2500" dirty="0" err="1">
                <a:solidFill>
                  <a:srgbClr val="FF0000"/>
                </a:solidFill>
                <a:latin typeface="Calibri"/>
                <a:cs typeface="Calibri"/>
              </a:rPr>
              <a:t>smwddi</a:t>
            </a:r>
            <a:endParaRPr lang="en-US" sz="25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22C203A-0889-44D3-9656-B6150BA00C20}"/>
              </a:ext>
            </a:extLst>
          </p:cNvPr>
          <p:cNvCxnSpPr>
            <a:cxnSpLocks/>
          </p:cNvCxnSpPr>
          <p:nvPr/>
        </p:nvCxnSpPr>
        <p:spPr>
          <a:xfrm>
            <a:off x="2300885" y="3933959"/>
            <a:ext cx="113654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46BCAE4-C89F-4151-AE7A-1A9F6A331F12}"/>
              </a:ext>
            </a:extLst>
          </p:cNvPr>
          <p:cNvCxnSpPr>
            <a:cxnSpLocks/>
          </p:cNvCxnSpPr>
          <p:nvPr/>
        </p:nvCxnSpPr>
        <p:spPr>
          <a:xfrm>
            <a:off x="5999963" y="4003398"/>
            <a:ext cx="13549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246F9EA-6F03-47E3-A054-D939D2566723}"/>
              </a:ext>
            </a:extLst>
          </p:cNvPr>
          <p:cNvCxnSpPr>
            <a:cxnSpLocks/>
          </p:cNvCxnSpPr>
          <p:nvPr/>
        </p:nvCxnSpPr>
        <p:spPr>
          <a:xfrm flipH="1" flipV="1">
            <a:off x="5570530" y="4385179"/>
            <a:ext cx="722359" cy="10526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4">
            <a:extLst>
              <a:ext uri="{FF2B5EF4-FFF2-40B4-BE49-F238E27FC236}">
                <a16:creationId xmlns:a16="http://schemas.microsoft.com/office/drawing/2014/main" id="{F14344DD-F130-4341-93BD-35190E5FC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857" y="4205496"/>
            <a:ext cx="19979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solidFill>
                  <a:srgbClr val="00B050"/>
                </a:solidFill>
                <a:latin typeface="Calibri"/>
                <a:ea typeface="ＭＳ Ｐゴシック"/>
              </a:rPr>
              <a:t> </a:t>
            </a:r>
            <a:r>
              <a:rPr lang="en-US" sz="2500" dirty="0" err="1">
                <a:solidFill>
                  <a:srgbClr val="FF0000"/>
                </a:solidFill>
                <a:latin typeface="Calibri"/>
                <a:ea typeface="ＭＳ Ｐゴシック"/>
              </a:rPr>
              <a:t>te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34" name="Content Placeholder 14">
            <a:extLst>
              <a:ext uri="{FF2B5EF4-FFF2-40B4-BE49-F238E27FC236}">
                <a16:creationId xmlns:a16="http://schemas.microsoft.com/office/drawing/2014/main" id="{7B3DC9EE-46BF-48FC-97EC-A3297F996774}"/>
              </a:ext>
            </a:extLst>
          </p:cNvPr>
          <p:cNvSpPr txBox="1">
            <a:spLocks/>
          </p:cNvSpPr>
          <p:nvPr/>
        </p:nvSpPr>
        <p:spPr>
          <a:xfrm>
            <a:off x="6094023" y="4097129"/>
            <a:ext cx="3562287" cy="70788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>
                <a:latin typeface="Calibri"/>
                <a:cs typeface="Calibri"/>
              </a:rPr>
              <a:t> </a:t>
            </a:r>
            <a:r>
              <a:rPr lang="en-US" sz="2500" dirty="0" err="1">
                <a:solidFill>
                  <a:srgbClr val="FF0000"/>
                </a:solidFill>
                <a:latin typeface="Calibri"/>
                <a:cs typeface="Calibri"/>
              </a:rPr>
              <a:t>lemonêd</a:t>
            </a:r>
            <a:endParaRPr lang="en-US" sz="2500" dirty="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pic>
        <p:nvPicPr>
          <p:cNvPr id="11" name="Picture 10" descr="A cup of coffee&#10;&#10;Description automatically generated">
            <a:extLst>
              <a:ext uri="{FF2B5EF4-FFF2-40B4-BE49-F238E27FC236}">
                <a16:creationId xmlns:a16="http://schemas.microsoft.com/office/drawing/2014/main" id="{C0B2FB2B-A35A-4E8F-8E5C-148661BE24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85073" y="3303321"/>
            <a:ext cx="1906983" cy="1144190"/>
          </a:xfrm>
          <a:prstGeom prst="rect">
            <a:avLst/>
          </a:prstGeom>
        </p:spPr>
      </p:pic>
      <p:pic>
        <p:nvPicPr>
          <p:cNvPr id="15" name="Picture 14" descr="A cup of coffee&#10;&#10;Description automatically generated">
            <a:extLst>
              <a:ext uri="{FF2B5EF4-FFF2-40B4-BE49-F238E27FC236}">
                <a16:creationId xmlns:a16="http://schemas.microsoft.com/office/drawing/2014/main" id="{60CB4D39-9984-4A3F-992B-AB2F12177B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398119" y="4925420"/>
            <a:ext cx="1822172" cy="1366629"/>
          </a:xfrm>
          <a:prstGeom prst="rect">
            <a:avLst/>
          </a:prstGeom>
        </p:spPr>
      </p:pic>
      <p:pic>
        <p:nvPicPr>
          <p:cNvPr id="38" name="Picture 37" descr="A picture containing cup, beverage, table, orange&#10;&#10;Description automatically generated">
            <a:extLst>
              <a:ext uri="{FF2B5EF4-FFF2-40B4-BE49-F238E27FC236}">
                <a16:creationId xmlns:a16="http://schemas.microsoft.com/office/drawing/2014/main" id="{731DCA9A-A4C3-4F3B-B62E-BE66D446FF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7105651" y="2590095"/>
            <a:ext cx="1772126" cy="1705671"/>
          </a:xfrm>
          <a:prstGeom prst="rect">
            <a:avLst/>
          </a:prstGeom>
        </p:spPr>
      </p:pic>
      <p:pic>
        <p:nvPicPr>
          <p:cNvPr id="43" name="Picture 42" descr="A cup of coffee&#10;&#10;Description automatically generated">
            <a:extLst>
              <a:ext uri="{FF2B5EF4-FFF2-40B4-BE49-F238E27FC236}">
                <a16:creationId xmlns:a16="http://schemas.microsoft.com/office/drawing/2014/main" id="{A0A88017-4CD2-4A39-A840-8669C9F753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tretch>
            <a:fillRect/>
          </a:stretch>
        </p:blipFill>
        <p:spPr>
          <a:xfrm>
            <a:off x="5733422" y="1195596"/>
            <a:ext cx="1057656" cy="1054608"/>
          </a:xfrm>
          <a:prstGeom prst="rect">
            <a:avLst/>
          </a:prstGeom>
        </p:spPr>
      </p:pic>
      <p:pic>
        <p:nvPicPr>
          <p:cNvPr id="7" name="Picture 6" descr="A plate of food on a table&#10;&#10;Description automatically generated">
            <a:extLst>
              <a:ext uri="{FF2B5EF4-FFF2-40B4-BE49-F238E27FC236}">
                <a16:creationId xmlns:a16="http://schemas.microsoft.com/office/drawing/2014/main" id="{2A5F8B55-8828-4F06-B7B3-929A3A5A7A6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tretch>
            <a:fillRect/>
          </a:stretch>
        </p:blipFill>
        <p:spPr>
          <a:xfrm>
            <a:off x="7466516" y="5097702"/>
            <a:ext cx="1051769" cy="105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99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0EA1D-26DC-4673-ACCF-C5F95136B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B050"/>
                </a:solidFill>
              </a:rPr>
              <a:t>GÊM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CF4F0-1C1C-4174-9D92-722BC13BD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b="1" dirty="0">
                <a:solidFill>
                  <a:srgbClr val="7030A0"/>
                </a:solidFill>
              </a:rPr>
              <a:t>Word Wall: Find the match</a:t>
            </a:r>
          </a:p>
          <a:p>
            <a:pPr marL="0" indent="0" algn="ctr">
              <a:buNone/>
            </a:pPr>
            <a:endParaRPr lang="en-GB" dirty="0">
              <a:hlinkClick r:id="rId2"/>
            </a:endParaRPr>
          </a:p>
          <a:p>
            <a:pPr marL="0" indent="0" algn="ctr">
              <a:buNone/>
            </a:pPr>
            <a:r>
              <a:rPr lang="en-GB" dirty="0">
                <a:hlinkClick r:id="rId3"/>
              </a:rPr>
              <a:t>https://wordwall.net/resource/2581635</a:t>
            </a:r>
            <a:endParaRPr lang="en-GB" dirty="0"/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043519-86D6-4F59-ADD0-7CD6FF59B0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236" t="17005" r="18013" b="24542"/>
          <a:stretch/>
        </p:blipFill>
        <p:spPr>
          <a:xfrm>
            <a:off x="2334275" y="3699398"/>
            <a:ext cx="4804860" cy="268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559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CWESTIWN AC ATEB</a:t>
            </a:r>
          </a:p>
        </p:txBody>
      </p:sp>
      <p:pic>
        <p:nvPicPr>
          <p:cNvPr id="8" name="Content Placeholder 7" descr="A glass of wine&#10;&#10;Description automatically generated">
            <a:extLst>
              <a:ext uri="{FF2B5EF4-FFF2-40B4-BE49-F238E27FC236}">
                <a16:creationId xmlns:a16="http://schemas.microsoft.com/office/drawing/2014/main" id="{84F4B900-A0DB-4367-9530-31986B3984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82387" y="1295147"/>
            <a:ext cx="1801199" cy="1200799"/>
          </a:xfrm>
        </p:spPr>
      </p:pic>
      <p:sp>
        <p:nvSpPr>
          <p:cNvPr id="5" name="Oval 4"/>
          <p:cNvSpPr/>
          <p:nvPr/>
        </p:nvSpPr>
        <p:spPr>
          <a:xfrm>
            <a:off x="3359150" y="2481488"/>
            <a:ext cx="2741613" cy="211613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2337919" y="2589854"/>
            <a:ext cx="1095299" cy="5049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 flipV="1">
            <a:off x="5930832" y="2449788"/>
            <a:ext cx="1165663" cy="5289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3124745" y="4385179"/>
            <a:ext cx="746273" cy="11130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106455" y="2227810"/>
            <a:ext cx="234077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Dw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i’n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mwynhau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yfed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/>
                <a:ea typeface="ＭＳ Ｐゴシック"/>
              </a:rPr>
              <a:t>ysgytllaeth</a:t>
            </a:r>
            <a:r>
              <a:rPr lang="en-US" sz="2000" dirty="0">
                <a:solidFill>
                  <a:srgbClr val="FF0000"/>
                </a:solidFill>
                <a:latin typeface="Calibri"/>
                <a:ea typeface="ＭＳ Ｐゴシック"/>
              </a:rPr>
              <a:t>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2" name="Content Placeholder 14"/>
          <p:cNvSpPr txBox="1">
            <a:spLocks/>
          </p:cNvSpPr>
          <p:nvPr/>
        </p:nvSpPr>
        <p:spPr>
          <a:xfrm>
            <a:off x="6191455" y="1410036"/>
            <a:ext cx="3010672" cy="70788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Dw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i’n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mwynhau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yfed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 charset="0"/>
              </a:rPr>
              <a:t>siocled</a:t>
            </a:r>
            <a:r>
              <a:rPr lang="en-US" sz="20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 charset="0"/>
              </a:rPr>
              <a:t>poeth</a:t>
            </a:r>
            <a:r>
              <a:rPr lang="en-US" sz="2000" dirty="0">
                <a:solidFill>
                  <a:srgbClr val="FF0000"/>
                </a:solidFill>
                <a:latin typeface="Calibri" charset="0"/>
              </a:rPr>
              <a:t>.</a:t>
            </a:r>
          </a:p>
        </p:txBody>
      </p:sp>
      <p:sp>
        <p:nvSpPr>
          <p:cNvPr id="24" name="Content Placeholder 14"/>
          <p:cNvSpPr txBox="1">
            <a:spLocks/>
          </p:cNvSpPr>
          <p:nvPr/>
        </p:nvSpPr>
        <p:spPr>
          <a:xfrm>
            <a:off x="705092" y="5822069"/>
            <a:ext cx="3562287" cy="107721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>
                <a:latin typeface="Calibri"/>
                <a:cs typeface="Calibri"/>
              </a:rPr>
              <a:t> 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Dw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i’n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mwynhau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</a:p>
          <a:p>
            <a:pPr marL="0" indent="0" algn="ctr">
              <a:buNone/>
            </a:pP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yfed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/>
                <a:cs typeface="Calibri"/>
              </a:rPr>
              <a:t>coffi</a:t>
            </a:r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lang="en-US" sz="2000" dirty="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96036" y="2961836"/>
            <a:ext cx="207330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7030A0"/>
                </a:solidFill>
              </a:rPr>
              <a:t>Beth </a:t>
            </a:r>
            <a:r>
              <a:rPr lang="en-US" sz="2500" b="1" dirty="0" err="1">
                <a:solidFill>
                  <a:srgbClr val="7030A0"/>
                </a:solidFill>
              </a:rPr>
              <a:t>wyt</a:t>
            </a:r>
            <a:r>
              <a:rPr lang="en-US" sz="2500" b="1" dirty="0">
                <a:solidFill>
                  <a:srgbClr val="7030A0"/>
                </a:solidFill>
              </a:rPr>
              <a:t> </a:t>
            </a:r>
            <a:r>
              <a:rPr lang="en-US" sz="2500" b="1" dirty="0" err="1">
                <a:solidFill>
                  <a:srgbClr val="7030A0"/>
                </a:solidFill>
              </a:rPr>
              <a:t>ti’n</a:t>
            </a:r>
            <a:r>
              <a:rPr lang="en-US" sz="2500" b="1" dirty="0">
                <a:solidFill>
                  <a:srgbClr val="7030A0"/>
                </a:solidFill>
              </a:rPr>
              <a:t> </a:t>
            </a:r>
            <a:r>
              <a:rPr lang="en-US" sz="2500" b="1" dirty="0" err="1">
                <a:solidFill>
                  <a:srgbClr val="7030A0"/>
                </a:solidFill>
              </a:rPr>
              <a:t>mwynhau</a:t>
            </a:r>
            <a:r>
              <a:rPr lang="en-US" sz="2500" b="1" dirty="0">
                <a:solidFill>
                  <a:srgbClr val="7030A0"/>
                </a:solidFill>
              </a:rPr>
              <a:t> </a:t>
            </a:r>
            <a:r>
              <a:rPr lang="en-US" sz="2500" b="1" dirty="0" err="1">
                <a:solidFill>
                  <a:srgbClr val="7030A0"/>
                </a:solidFill>
              </a:rPr>
              <a:t>yfed</a:t>
            </a:r>
            <a:r>
              <a:rPr lang="en-US" sz="2500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20" name="Content Placeholder 14">
            <a:extLst>
              <a:ext uri="{FF2B5EF4-FFF2-40B4-BE49-F238E27FC236}">
                <a16:creationId xmlns:a16="http://schemas.microsoft.com/office/drawing/2014/main" id="{2F63DE01-DB1D-499E-A762-E2301FF48B42}"/>
              </a:ext>
            </a:extLst>
          </p:cNvPr>
          <p:cNvSpPr txBox="1">
            <a:spLocks/>
          </p:cNvSpPr>
          <p:nvPr/>
        </p:nvSpPr>
        <p:spPr>
          <a:xfrm>
            <a:off x="4947178" y="5465409"/>
            <a:ext cx="3562287" cy="107721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>
                <a:latin typeface="Calibri"/>
                <a:cs typeface="Calibri"/>
              </a:rPr>
              <a:t> 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Dw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i’n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mwynhau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yfed</a:t>
            </a:r>
            <a:r>
              <a:rPr lang="en-US" sz="20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</a:p>
          <a:p>
            <a:pPr marL="0" indent="0" algn="ctr">
              <a:buNone/>
            </a:pPr>
            <a:r>
              <a:rPr lang="en-US" sz="2000" dirty="0" err="1">
                <a:solidFill>
                  <a:srgbClr val="FF0000"/>
                </a:solidFill>
                <a:latin typeface="Calibri"/>
                <a:cs typeface="Calibri"/>
              </a:rPr>
              <a:t>smwddi</a:t>
            </a:r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lang="en-US" sz="2000" dirty="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22C203A-0889-44D3-9656-B6150BA00C20}"/>
              </a:ext>
            </a:extLst>
          </p:cNvPr>
          <p:cNvCxnSpPr>
            <a:cxnSpLocks/>
          </p:cNvCxnSpPr>
          <p:nvPr/>
        </p:nvCxnSpPr>
        <p:spPr>
          <a:xfrm>
            <a:off x="2300885" y="3933959"/>
            <a:ext cx="113654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46BCAE4-C89F-4151-AE7A-1A9F6A331F12}"/>
              </a:ext>
            </a:extLst>
          </p:cNvPr>
          <p:cNvCxnSpPr>
            <a:cxnSpLocks/>
          </p:cNvCxnSpPr>
          <p:nvPr/>
        </p:nvCxnSpPr>
        <p:spPr>
          <a:xfrm>
            <a:off x="5999963" y="4003398"/>
            <a:ext cx="13549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246F9EA-6F03-47E3-A054-D939D2566723}"/>
              </a:ext>
            </a:extLst>
          </p:cNvPr>
          <p:cNvCxnSpPr>
            <a:cxnSpLocks/>
          </p:cNvCxnSpPr>
          <p:nvPr/>
        </p:nvCxnSpPr>
        <p:spPr>
          <a:xfrm flipH="1" flipV="1">
            <a:off x="5570530" y="4385179"/>
            <a:ext cx="722359" cy="10526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4">
            <a:extLst>
              <a:ext uri="{FF2B5EF4-FFF2-40B4-BE49-F238E27FC236}">
                <a16:creationId xmlns:a16="http://schemas.microsoft.com/office/drawing/2014/main" id="{F14344DD-F130-4341-93BD-35190E5FC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8353" y="4186226"/>
            <a:ext cx="221140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Dw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i’n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mwynhau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yfed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/>
                <a:ea typeface="ＭＳ Ｐゴシック"/>
              </a:rPr>
              <a:t>te</a:t>
            </a:r>
            <a:r>
              <a:rPr lang="en-US" sz="2000" dirty="0">
                <a:solidFill>
                  <a:srgbClr val="FF0000"/>
                </a:solidFill>
                <a:latin typeface="Calibri"/>
                <a:ea typeface="ＭＳ Ｐゴシック"/>
              </a:rPr>
              <a:t>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4" name="Content Placeholder 14">
            <a:extLst>
              <a:ext uri="{FF2B5EF4-FFF2-40B4-BE49-F238E27FC236}">
                <a16:creationId xmlns:a16="http://schemas.microsoft.com/office/drawing/2014/main" id="{7B3DC9EE-46BF-48FC-97EC-A3297F996774}"/>
              </a:ext>
            </a:extLst>
          </p:cNvPr>
          <p:cNvSpPr txBox="1">
            <a:spLocks/>
          </p:cNvSpPr>
          <p:nvPr/>
        </p:nvSpPr>
        <p:spPr>
          <a:xfrm>
            <a:off x="6027950" y="3692598"/>
            <a:ext cx="3562287" cy="101566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>
                <a:latin typeface="Calibri"/>
                <a:cs typeface="Calibri"/>
              </a:rPr>
              <a:t> 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Dw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i’n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mwynhau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yfed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/>
                <a:cs typeface="Calibri"/>
              </a:rPr>
              <a:t>lemonêd</a:t>
            </a:r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lang="en-US" sz="2000" dirty="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pic>
        <p:nvPicPr>
          <p:cNvPr id="11" name="Picture 10" descr="A cup of coffee&#10;&#10;Description automatically generated">
            <a:extLst>
              <a:ext uri="{FF2B5EF4-FFF2-40B4-BE49-F238E27FC236}">
                <a16:creationId xmlns:a16="http://schemas.microsoft.com/office/drawing/2014/main" id="{C0B2FB2B-A35A-4E8F-8E5C-148661BE24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85073" y="3303321"/>
            <a:ext cx="1906983" cy="1144190"/>
          </a:xfrm>
          <a:prstGeom prst="rect">
            <a:avLst/>
          </a:prstGeom>
        </p:spPr>
      </p:pic>
      <p:pic>
        <p:nvPicPr>
          <p:cNvPr id="15" name="Picture 14" descr="A cup of coffee&#10;&#10;Description automatically generated">
            <a:extLst>
              <a:ext uri="{FF2B5EF4-FFF2-40B4-BE49-F238E27FC236}">
                <a16:creationId xmlns:a16="http://schemas.microsoft.com/office/drawing/2014/main" id="{60CB4D39-9984-4A3F-992B-AB2F12177B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155727" y="5479798"/>
            <a:ext cx="1522107" cy="1141580"/>
          </a:xfrm>
          <a:prstGeom prst="rect">
            <a:avLst/>
          </a:prstGeom>
        </p:spPr>
      </p:pic>
      <p:pic>
        <p:nvPicPr>
          <p:cNvPr id="38" name="Picture 37" descr="A picture containing cup, beverage, table, orange&#10;&#10;Description automatically generated">
            <a:extLst>
              <a:ext uri="{FF2B5EF4-FFF2-40B4-BE49-F238E27FC236}">
                <a16:creationId xmlns:a16="http://schemas.microsoft.com/office/drawing/2014/main" id="{731DCA9A-A4C3-4F3B-B62E-BE66D446FF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7354957" y="2642996"/>
            <a:ext cx="1247744" cy="1200953"/>
          </a:xfrm>
          <a:prstGeom prst="rect">
            <a:avLst/>
          </a:prstGeom>
        </p:spPr>
      </p:pic>
      <p:pic>
        <p:nvPicPr>
          <p:cNvPr id="43" name="Picture 42" descr="A cup of coffee&#10;&#10;Description automatically generated">
            <a:extLst>
              <a:ext uri="{FF2B5EF4-FFF2-40B4-BE49-F238E27FC236}">
                <a16:creationId xmlns:a16="http://schemas.microsoft.com/office/drawing/2014/main" id="{A0A88017-4CD2-4A39-A840-8669C9F753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xmlns="" r:id="rId11"/>
              </a:ext>
            </a:extLst>
          </a:blip>
          <a:stretch>
            <a:fillRect/>
          </a:stretch>
        </p:blipFill>
        <p:spPr>
          <a:xfrm>
            <a:off x="5456007" y="1582651"/>
            <a:ext cx="1057656" cy="1054608"/>
          </a:xfrm>
          <a:prstGeom prst="rect">
            <a:avLst/>
          </a:prstGeom>
        </p:spPr>
      </p:pic>
      <p:pic>
        <p:nvPicPr>
          <p:cNvPr id="26" name="Picture 25" descr="A plate of food on a table&#10;&#10;Description automatically generated">
            <a:extLst>
              <a:ext uri="{FF2B5EF4-FFF2-40B4-BE49-F238E27FC236}">
                <a16:creationId xmlns:a16="http://schemas.microsoft.com/office/drawing/2014/main" id="{F5E9C5EA-7704-4D01-ADBD-45982970DAD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xmlns="" r:id="rId13"/>
              </a:ext>
            </a:extLst>
          </a:blip>
          <a:stretch>
            <a:fillRect/>
          </a:stretch>
        </p:blipFill>
        <p:spPr>
          <a:xfrm>
            <a:off x="8076816" y="5694050"/>
            <a:ext cx="1051769" cy="105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441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CWESTIWN AC ATEB</a:t>
            </a:r>
          </a:p>
        </p:txBody>
      </p:sp>
      <p:pic>
        <p:nvPicPr>
          <p:cNvPr id="8" name="Content Placeholder 7" descr="A glass of wine&#10;&#10;Description automatically generated">
            <a:extLst>
              <a:ext uri="{FF2B5EF4-FFF2-40B4-BE49-F238E27FC236}">
                <a16:creationId xmlns:a16="http://schemas.microsoft.com/office/drawing/2014/main" id="{84F4B900-A0DB-4367-9530-31986B3984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82387" y="1295147"/>
            <a:ext cx="1801199" cy="1200799"/>
          </a:xfrm>
        </p:spPr>
      </p:pic>
      <p:sp>
        <p:nvSpPr>
          <p:cNvPr id="5" name="Oval 4"/>
          <p:cNvSpPr/>
          <p:nvPr/>
        </p:nvSpPr>
        <p:spPr>
          <a:xfrm>
            <a:off x="3359150" y="2481488"/>
            <a:ext cx="2741613" cy="211613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2337919" y="2589854"/>
            <a:ext cx="1095299" cy="5049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 flipV="1">
            <a:off x="5930832" y="2449788"/>
            <a:ext cx="1165663" cy="5289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3124745" y="4385179"/>
            <a:ext cx="746273" cy="11130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106455" y="2227810"/>
            <a:ext cx="234077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Dw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i’n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casáu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yfed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/>
                <a:ea typeface="ＭＳ Ｐゴシック"/>
              </a:rPr>
              <a:t>ysgytllaeth</a:t>
            </a:r>
            <a:r>
              <a:rPr lang="en-US" sz="2000" dirty="0">
                <a:solidFill>
                  <a:srgbClr val="FF0000"/>
                </a:solidFill>
                <a:latin typeface="Calibri"/>
                <a:ea typeface="ＭＳ Ｐゴシック"/>
              </a:rPr>
              <a:t>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2" name="Content Placeholder 14"/>
          <p:cNvSpPr txBox="1">
            <a:spLocks/>
          </p:cNvSpPr>
          <p:nvPr/>
        </p:nvSpPr>
        <p:spPr>
          <a:xfrm>
            <a:off x="6191455" y="1410036"/>
            <a:ext cx="3010672" cy="70788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Dw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i’n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casáu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yfed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 charset="0"/>
              </a:rPr>
              <a:t>siocled</a:t>
            </a:r>
            <a:r>
              <a:rPr lang="en-US" sz="20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 charset="0"/>
              </a:rPr>
              <a:t>poeth</a:t>
            </a:r>
            <a:r>
              <a:rPr lang="en-US" sz="2000" dirty="0">
                <a:solidFill>
                  <a:srgbClr val="FF0000"/>
                </a:solidFill>
                <a:latin typeface="Calibri" charset="0"/>
              </a:rPr>
              <a:t>.</a:t>
            </a:r>
          </a:p>
        </p:txBody>
      </p:sp>
      <p:sp>
        <p:nvSpPr>
          <p:cNvPr id="24" name="Content Placeholder 14"/>
          <p:cNvSpPr txBox="1">
            <a:spLocks/>
          </p:cNvSpPr>
          <p:nvPr/>
        </p:nvSpPr>
        <p:spPr>
          <a:xfrm>
            <a:off x="833747" y="5294881"/>
            <a:ext cx="3562287" cy="107721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>
                <a:latin typeface="Calibri"/>
                <a:cs typeface="Calibri"/>
              </a:rPr>
              <a:t> 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Dw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i’n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casáu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</a:p>
          <a:p>
            <a:pPr marL="0" indent="0" algn="ctr">
              <a:buNone/>
            </a:pP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yfed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/>
                <a:cs typeface="Calibri"/>
              </a:rPr>
              <a:t>coffi</a:t>
            </a:r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lang="en-US" sz="2000" dirty="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96036" y="2961836"/>
            <a:ext cx="20733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7030A0"/>
                </a:solidFill>
              </a:rPr>
              <a:t>Beth </a:t>
            </a:r>
            <a:r>
              <a:rPr lang="en-US" sz="2500" b="1" dirty="0" err="1">
                <a:solidFill>
                  <a:srgbClr val="7030A0"/>
                </a:solidFill>
              </a:rPr>
              <a:t>wyt</a:t>
            </a:r>
            <a:r>
              <a:rPr lang="en-US" sz="2500" b="1" dirty="0">
                <a:solidFill>
                  <a:srgbClr val="7030A0"/>
                </a:solidFill>
              </a:rPr>
              <a:t> </a:t>
            </a:r>
            <a:r>
              <a:rPr lang="en-US" sz="2500" b="1" dirty="0" err="1">
                <a:solidFill>
                  <a:srgbClr val="7030A0"/>
                </a:solidFill>
              </a:rPr>
              <a:t>ti’n</a:t>
            </a:r>
            <a:r>
              <a:rPr lang="en-US" sz="2500" b="1" dirty="0">
                <a:solidFill>
                  <a:srgbClr val="7030A0"/>
                </a:solidFill>
              </a:rPr>
              <a:t> </a:t>
            </a:r>
            <a:r>
              <a:rPr lang="en-US" sz="2500" b="1" dirty="0" err="1">
                <a:solidFill>
                  <a:srgbClr val="7030A0"/>
                </a:solidFill>
              </a:rPr>
              <a:t>casáu</a:t>
            </a:r>
            <a:r>
              <a:rPr lang="en-US" sz="2500" b="1" dirty="0">
                <a:solidFill>
                  <a:srgbClr val="7030A0"/>
                </a:solidFill>
              </a:rPr>
              <a:t> </a:t>
            </a:r>
            <a:r>
              <a:rPr lang="en-US" sz="2500" b="1" dirty="0" err="1">
                <a:solidFill>
                  <a:srgbClr val="7030A0"/>
                </a:solidFill>
              </a:rPr>
              <a:t>yfed</a:t>
            </a:r>
            <a:r>
              <a:rPr lang="en-US" sz="2500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20" name="Content Placeholder 14">
            <a:extLst>
              <a:ext uri="{FF2B5EF4-FFF2-40B4-BE49-F238E27FC236}">
                <a16:creationId xmlns:a16="http://schemas.microsoft.com/office/drawing/2014/main" id="{2F63DE01-DB1D-499E-A762-E2301FF48B42}"/>
              </a:ext>
            </a:extLst>
          </p:cNvPr>
          <p:cNvSpPr txBox="1">
            <a:spLocks/>
          </p:cNvSpPr>
          <p:nvPr/>
        </p:nvSpPr>
        <p:spPr>
          <a:xfrm>
            <a:off x="5028474" y="5331278"/>
            <a:ext cx="3562287" cy="107721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>
                <a:latin typeface="Calibri"/>
                <a:cs typeface="Calibri"/>
              </a:rPr>
              <a:t> 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Dw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i’n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casáu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yfed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</a:p>
          <a:p>
            <a:pPr marL="0" indent="0" algn="ctr">
              <a:buNone/>
            </a:pPr>
            <a:r>
              <a:rPr lang="en-US" sz="2000" dirty="0" err="1">
                <a:solidFill>
                  <a:srgbClr val="FF0000"/>
                </a:solidFill>
                <a:latin typeface="Calibri"/>
                <a:cs typeface="Calibri"/>
              </a:rPr>
              <a:t>smwddi</a:t>
            </a:r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lang="en-US" sz="2000" dirty="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22C203A-0889-44D3-9656-B6150BA00C20}"/>
              </a:ext>
            </a:extLst>
          </p:cNvPr>
          <p:cNvCxnSpPr>
            <a:cxnSpLocks/>
          </p:cNvCxnSpPr>
          <p:nvPr/>
        </p:nvCxnSpPr>
        <p:spPr>
          <a:xfrm>
            <a:off x="2300885" y="3933959"/>
            <a:ext cx="113654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46BCAE4-C89F-4151-AE7A-1A9F6A331F12}"/>
              </a:ext>
            </a:extLst>
          </p:cNvPr>
          <p:cNvCxnSpPr>
            <a:cxnSpLocks/>
          </p:cNvCxnSpPr>
          <p:nvPr/>
        </p:nvCxnSpPr>
        <p:spPr>
          <a:xfrm>
            <a:off x="5999963" y="4003398"/>
            <a:ext cx="13549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246F9EA-6F03-47E3-A054-D939D2566723}"/>
              </a:ext>
            </a:extLst>
          </p:cNvPr>
          <p:cNvCxnSpPr>
            <a:cxnSpLocks/>
          </p:cNvCxnSpPr>
          <p:nvPr/>
        </p:nvCxnSpPr>
        <p:spPr>
          <a:xfrm flipH="1" flipV="1">
            <a:off x="5570530" y="4385179"/>
            <a:ext cx="722359" cy="10526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4">
            <a:extLst>
              <a:ext uri="{FF2B5EF4-FFF2-40B4-BE49-F238E27FC236}">
                <a16:creationId xmlns:a16="http://schemas.microsoft.com/office/drawing/2014/main" id="{F14344DD-F130-4341-93BD-35190E5FC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8353" y="4186226"/>
            <a:ext cx="221140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Dw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i’n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casáu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yfed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/>
                <a:ea typeface="ＭＳ Ｐゴシック"/>
              </a:rPr>
              <a:t>te</a:t>
            </a:r>
            <a:r>
              <a:rPr lang="en-US" sz="2000" dirty="0">
                <a:solidFill>
                  <a:srgbClr val="FF0000"/>
                </a:solidFill>
                <a:latin typeface="Calibri"/>
                <a:ea typeface="ＭＳ Ｐゴシック"/>
              </a:rPr>
              <a:t>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4" name="Content Placeholder 14">
            <a:extLst>
              <a:ext uri="{FF2B5EF4-FFF2-40B4-BE49-F238E27FC236}">
                <a16:creationId xmlns:a16="http://schemas.microsoft.com/office/drawing/2014/main" id="{7B3DC9EE-46BF-48FC-97EC-A3297F996774}"/>
              </a:ext>
            </a:extLst>
          </p:cNvPr>
          <p:cNvSpPr txBox="1">
            <a:spLocks/>
          </p:cNvSpPr>
          <p:nvPr/>
        </p:nvSpPr>
        <p:spPr>
          <a:xfrm>
            <a:off x="5830489" y="3796400"/>
            <a:ext cx="3562287" cy="70788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>
                <a:latin typeface="Calibri"/>
                <a:cs typeface="Calibri"/>
              </a:rPr>
              <a:t> 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Dw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i’n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casáu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yfed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/>
                <a:cs typeface="Calibri"/>
              </a:rPr>
              <a:t>lemonêd</a:t>
            </a:r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lang="en-US" sz="2000" dirty="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pic>
        <p:nvPicPr>
          <p:cNvPr id="11" name="Picture 10" descr="A cup of coffee&#10;&#10;Description automatically generated">
            <a:extLst>
              <a:ext uri="{FF2B5EF4-FFF2-40B4-BE49-F238E27FC236}">
                <a16:creationId xmlns:a16="http://schemas.microsoft.com/office/drawing/2014/main" id="{C0B2FB2B-A35A-4E8F-8E5C-148661BE24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85073" y="3303321"/>
            <a:ext cx="1906983" cy="1144190"/>
          </a:xfrm>
          <a:prstGeom prst="rect">
            <a:avLst/>
          </a:prstGeom>
        </p:spPr>
      </p:pic>
      <p:pic>
        <p:nvPicPr>
          <p:cNvPr id="15" name="Picture 14" descr="A cup of coffee&#10;&#10;Description automatically generated">
            <a:extLst>
              <a:ext uri="{FF2B5EF4-FFF2-40B4-BE49-F238E27FC236}">
                <a16:creationId xmlns:a16="http://schemas.microsoft.com/office/drawing/2014/main" id="{60CB4D39-9984-4A3F-992B-AB2F12177B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0" y="5508194"/>
            <a:ext cx="1822172" cy="1366629"/>
          </a:xfrm>
          <a:prstGeom prst="rect">
            <a:avLst/>
          </a:prstGeom>
        </p:spPr>
      </p:pic>
      <p:pic>
        <p:nvPicPr>
          <p:cNvPr id="38" name="Picture 37" descr="A picture containing cup, beverage, table, orange&#10;&#10;Description automatically generated">
            <a:extLst>
              <a:ext uri="{FF2B5EF4-FFF2-40B4-BE49-F238E27FC236}">
                <a16:creationId xmlns:a16="http://schemas.microsoft.com/office/drawing/2014/main" id="{731DCA9A-A4C3-4F3B-B62E-BE66D446FF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7354957" y="2642996"/>
            <a:ext cx="1247744" cy="1200953"/>
          </a:xfrm>
          <a:prstGeom prst="rect">
            <a:avLst/>
          </a:prstGeom>
        </p:spPr>
      </p:pic>
      <p:pic>
        <p:nvPicPr>
          <p:cNvPr id="43" name="Picture 42" descr="A cup of coffee&#10;&#10;Description automatically generated">
            <a:extLst>
              <a:ext uri="{FF2B5EF4-FFF2-40B4-BE49-F238E27FC236}">
                <a16:creationId xmlns:a16="http://schemas.microsoft.com/office/drawing/2014/main" id="{A0A88017-4CD2-4A39-A840-8669C9F753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xmlns="" r:id="rId11"/>
              </a:ext>
            </a:extLst>
          </a:blip>
          <a:stretch>
            <a:fillRect/>
          </a:stretch>
        </p:blipFill>
        <p:spPr>
          <a:xfrm>
            <a:off x="5301661" y="1555444"/>
            <a:ext cx="1057656" cy="1054608"/>
          </a:xfrm>
          <a:prstGeom prst="rect">
            <a:avLst/>
          </a:prstGeom>
        </p:spPr>
      </p:pic>
      <p:pic>
        <p:nvPicPr>
          <p:cNvPr id="26" name="Picture 25" descr="A plate of food on a table&#10;&#10;Description automatically generated">
            <a:extLst>
              <a:ext uri="{FF2B5EF4-FFF2-40B4-BE49-F238E27FC236}">
                <a16:creationId xmlns:a16="http://schemas.microsoft.com/office/drawing/2014/main" id="{FC20259E-8CE1-4B37-9328-235D7E71B96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xmlns="" r:id="rId13"/>
              </a:ext>
            </a:extLst>
          </a:blip>
          <a:stretch>
            <a:fillRect/>
          </a:stretch>
        </p:blipFill>
        <p:spPr>
          <a:xfrm>
            <a:off x="8064876" y="5690634"/>
            <a:ext cx="1051769" cy="105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376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D840F-5287-4BF8-86E3-4BD8896495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33255"/>
            <a:ext cx="7772400" cy="1470025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  <a:ea typeface="+mj-lt"/>
                <a:cs typeface="+mj-lt"/>
              </a:rPr>
              <a:t>BERF: YFED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9D5B56-B6D5-459D-A436-459105110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1843" y="1535134"/>
            <a:ext cx="6400800" cy="5274589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r>
              <a:rPr lang="en-GB" b="1" dirty="0"/>
              <a:t> </a:t>
            </a:r>
            <a:endParaRPr lang="en-GB" dirty="0"/>
          </a:p>
          <a:p>
            <a:endParaRPr lang="en-GB" sz="6400" b="1" dirty="0">
              <a:solidFill>
                <a:srgbClr val="00B050"/>
              </a:solidFill>
            </a:endParaRPr>
          </a:p>
          <a:p>
            <a:endParaRPr lang="en-GB" sz="6400" dirty="0"/>
          </a:p>
          <a:p>
            <a:r>
              <a:rPr lang="en-GB" sz="6400" dirty="0" err="1">
                <a:solidFill>
                  <a:srgbClr val="FF0000"/>
                </a:solidFill>
              </a:rPr>
              <a:t>Dw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i’n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hoffi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yfed</a:t>
            </a:r>
            <a:r>
              <a:rPr lang="en-GB" sz="6400" dirty="0">
                <a:solidFill>
                  <a:srgbClr val="FF0000"/>
                </a:solidFill>
              </a:rPr>
              <a:t>…</a:t>
            </a:r>
          </a:p>
          <a:p>
            <a:r>
              <a:rPr lang="en-GB" sz="6400" dirty="0">
                <a:solidFill>
                  <a:schemeClr val="tx1"/>
                </a:solidFill>
              </a:rPr>
              <a:t>I like drinking …</a:t>
            </a:r>
          </a:p>
          <a:p>
            <a:r>
              <a:rPr lang="en-GB" sz="6400" dirty="0"/>
              <a:t> </a:t>
            </a:r>
          </a:p>
          <a:p>
            <a:r>
              <a:rPr lang="en-GB" sz="6400" dirty="0" err="1">
                <a:solidFill>
                  <a:srgbClr val="FF0000"/>
                </a:solidFill>
              </a:rPr>
              <a:t>Dw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i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ddim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yn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hoffi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yfed</a:t>
            </a:r>
            <a:r>
              <a:rPr lang="en-GB" sz="6400" dirty="0">
                <a:solidFill>
                  <a:srgbClr val="FF0000"/>
                </a:solidFill>
              </a:rPr>
              <a:t>…</a:t>
            </a:r>
          </a:p>
          <a:p>
            <a:r>
              <a:rPr lang="en-GB" sz="6400" dirty="0">
                <a:solidFill>
                  <a:schemeClr val="tx1"/>
                </a:solidFill>
              </a:rPr>
              <a:t>I don’t like drinking …</a:t>
            </a:r>
          </a:p>
          <a:p>
            <a:r>
              <a:rPr lang="en-GB" sz="6400" dirty="0">
                <a:solidFill>
                  <a:schemeClr val="tx1"/>
                </a:solidFill>
              </a:rPr>
              <a:t> </a:t>
            </a:r>
          </a:p>
          <a:p>
            <a:r>
              <a:rPr lang="en-GB" sz="6400" dirty="0" err="1">
                <a:solidFill>
                  <a:srgbClr val="FF0000"/>
                </a:solidFill>
              </a:rPr>
              <a:t>Dw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i’n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mwynhau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yfed</a:t>
            </a:r>
            <a:r>
              <a:rPr lang="en-GB" sz="6400" dirty="0">
                <a:solidFill>
                  <a:srgbClr val="FF0000"/>
                </a:solidFill>
              </a:rPr>
              <a:t> …</a:t>
            </a:r>
          </a:p>
          <a:p>
            <a:r>
              <a:rPr lang="en-GB" sz="6400" dirty="0">
                <a:solidFill>
                  <a:schemeClr val="tx1"/>
                </a:solidFill>
              </a:rPr>
              <a:t>I enjoy drinking …</a:t>
            </a:r>
          </a:p>
          <a:p>
            <a:r>
              <a:rPr lang="en-GB" sz="6400" dirty="0"/>
              <a:t> </a:t>
            </a:r>
          </a:p>
          <a:p>
            <a:r>
              <a:rPr lang="en-GB" sz="6400" dirty="0" err="1">
                <a:solidFill>
                  <a:srgbClr val="FF0000"/>
                </a:solidFill>
              </a:rPr>
              <a:t>Dw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i’n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casáu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yfed</a:t>
            </a:r>
            <a:r>
              <a:rPr lang="en-GB" sz="6400" dirty="0">
                <a:solidFill>
                  <a:srgbClr val="FF0000"/>
                </a:solidFill>
              </a:rPr>
              <a:t> …</a:t>
            </a:r>
          </a:p>
          <a:p>
            <a:r>
              <a:rPr lang="en-GB" sz="6400" dirty="0">
                <a:solidFill>
                  <a:schemeClr val="tx1"/>
                </a:solidFill>
              </a:rPr>
              <a:t>I hate drinking …</a:t>
            </a:r>
          </a:p>
          <a:p>
            <a:r>
              <a:rPr lang="en-GB" sz="6400" dirty="0"/>
              <a:t> </a:t>
            </a:r>
          </a:p>
          <a:p>
            <a:r>
              <a:rPr lang="en-GB" sz="6400" dirty="0" err="1">
                <a:solidFill>
                  <a:srgbClr val="FF0000"/>
                </a:solidFill>
              </a:rPr>
              <a:t>Dw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i’n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dwlu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ar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yfed</a:t>
            </a:r>
            <a:r>
              <a:rPr lang="en-GB" sz="6400" dirty="0">
                <a:solidFill>
                  <a:srgbClr val="FF0000"/>
                </a:solidFill>
              </a:rPr>
              <a:t>…</a:t>
            </a:r>
          </a:p>
          <a:p>
            <a:r>
              <a:rPr lang="en-GB" sz="6400" dirty="0">
                <a:solidFill>
                  <a:schemeClr val="tx1"/>
                </a:solidFill>
              </a:rPr>
              <a:t>I adore drinking …</a:t>
            </a:r>
          </a:p>
          <a:p>
            <a:r>
              <a:rPr lang="en-GB" sz="6400" dirty="0">
                <a:solidFill>
                  <a:schemeClr val="tx1"/>
                </a:solidFill>
              </a:rPr>
              <a:t> </a:t>
            </a:r>
          </a:p>
          <a:p>
            <a:r>
              <a:rPr lang="en-GB" sz="6400" dirty="0" err="1">
                <a:solidFill>
                  <a:srgbClr val="FF0000"/>
                </a:solidFill>
              </a:rPr>
              <a:t>Yfais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i</a:t>
            </a:r>
            <a:r>
              <a:rPr lang="en-GB" sz="6400" dirty="0">
                <a:solidFill>
                  <a:srgbClr val="FF0000"/>
                </a:solidFill>
              </a:rPr>
              <a:t> …</a:t>
            </a:r>
          </a:p>
          <a:p>
            <a:r>
              <a:rPr lang="en-GB" sz="6400" dirty="0">
                <a:solidFill>
                  <a:schemeClr val="tx1"/>
                </a:solidFill>
              </a:rPr>
              <a:t>I drank …</a:t>
            </a:r>
            <a:endParaRPr lang="en-US" sz="6400" dirty="0">
              <a:solidFill>
                <a:schemeClr val="tx1"/>
              </a:solidFill>
              <a:cs typeface="Calibri"/>
            </a:endParaRPr>
          </a:p>
          <a:p>
            <a:endParaRPr lang="en-US" sz="6400" dirty="0">
              <a:cs typeface="Calibri"/>
            </a:endParaRPr>
          </a:p>
          <a:p>
            <a:endParaRPr lang="en-US" sz="6400" dirty="0">
              <a:cs typeface="Calibri"/>
            </a:endParaRPr>
          </a:p>
          <a:p>
            <a:endParaRPr lang="en-US" dirty="0"/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5880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D840F-5287-4BF8-86E3-4BD8896495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33255"/>
            <a:ext cx="7772400" cy="1470025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  <a:ea typeface="+mj-lt"/>
                <a:cs typeface="+mj-lt"/>
              </a:rPr>
              <a:t>DECHRAU BRAWDDEG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9D5B56-B6D5-459D-A436-459105110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1843" y="1535134"/>
            <a:ext cx="6400800" cy="52745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b="1" dirty="0"/>
              <a:t> </a:t>
            </a:r>
            <a:endParaRPr lang="en-GB" sz="6400" dirty="0"/>
          </a:p>
          <a:p>
            <a:r>
              <a:rPr lang="en-GB" sz="5000" dirty="0" err="1" smtClean="0">
                <a:solidFill>
                  <a:srgbClr val="FF0000"/>
                </a:solidFill>
              </a:rPr>
              <a:t>Weithiau</a:t>
            </a:r>
            <a:r>
              <a:rPr lang="en-GB" sz="5000" dirty="0" smtClean="0">
                <a:solidFill>
                  <a:srgbClr val="FF0000"/>
                </a:solidFill>
              </a:rPr>
              <a:t> </a:t>
            </a:r>
            <a:r>
              <a:rPr lang="en-GB" sz="5000" dirty="0">
                <a:solidFill>
                  <a:srgbClr val="FF0000"/>
                </a:solidFill>
              </a:rPr>
              <a:t>…</a:t>
            </a:r>
          </a:p>
          <a:p>
            <a:r>
              <a:rPr lang="en-GB" sz="5000" dirty="0" smtClean="0">
                <a:solidFill>
                  <a:schemeClr val="tx1"/>
                </a:solidFill>
              </a:rPr>
              <a:t>Sometimes</a:t>
            </a:r>
            <a:r>
              <a:rPr lang="en-GB" sz="5000" dirty="0" smtClean="0">
                <a:solidFill>
                  <a:schemeClr val="tx1"/>
                </a:solidFill>
              </a:rPr>
              <a:t> </a:t>
            </a:r>
            <a:r>
              <a:rPr lang="en-GB" sz="5000" dirty="0">
                <a:solidFill>
                  <a:schemeClr val="tx1"/>
                </a:solidFill>
              </a:rPr>
              <a:t>…</a:t>
            </a:r>
          </a:p>
          <a:p>
            <a:endParaRPr lang="en-GB" sz="5000" dirty="0">
              <a:cs typeface="Calibri"/>
            </a:endParaRPr>
          </a:p>
          <a:p>
            <a:r>
              <a:rPr lang="en-GB" sz="5000" dirty="0">
                <a:solidFill>
                  <a:srgbClr val="FF0000"/>
                </a:solidFill>
                <a:cs typeface="Calibri"/>
              </a:rPr>
              <a:t>O </a:t>
            </a:r>
            <a:r>
              <a:rPr lang="en-GB" sz="5000" dirty="0" err="1">
                <a:solidFill>
                  <a:srgbClr val="FF0000"/>
                </a:solidFill>
                <a:cs typeface="Calibri"/>
              </a:rPr>
              <a:t>dro</a:t>
            </a:r>
            <a:r>
              <a:rPr lang="en-GB" sz="5000" dirty="0">
                <a:solidFill>
                  <a:srgbClr val="FF0000"/>
                </a:solidFill>
                <a:cs typeface="Calibri"/>
              </a:rPr>
              <a:t> i </a:t>
            </a:r>
            <a:r>
              <a:rPr lang="en-GB" sz="5000" dirty="0" err="1">
                <a:solidFill>
                  <a:srgbClr val="FF0000"/>
                </a:solidFill>
                <a:cs typeface="Calibri"/>
              </a:rPr>
              <a:t>dro</a:t>
            </a:r>
            <a:r>
              <a:rPr lang="en-GB" sz="5000" dirty="0">
                <a:solidFill>
                  <a:srgbClr val="FF0000"/>
                </a:solidFill>
                <a:cs typeface="Calibri"/>
              </a:rPr>
              <a:t>…</a:t>
            </a:r>
          </a:p>
          <a:p>
            <a:r>
              <a:rPr lang="en-GB" sz="5000" dirty="0">
                <a:solidFill>
                  <a:schemeClr val="tx1"/>
                </a:solidFill>
                <a:cs typeface="Calibri"/>
              </a:rPr>
              <a:t>From time to time …</a:t>
            </a:r>
            <a:endParaRPr lang="en-US" sz="5000" dirty="0">
              <a:solidFill>
                <a:schemeClr val="tx1"/>
              </a:solidFill>
              <a:cs typeface="Calibri"/>
            </a:endParaRPr>
          </a:p>
          <a:p>
            <a:endParaRPr lang="en-US" sz="6400" dirty="0">
              <a:cs typeface="Calibri"/>
            </a:endParaRPr>
          </a:p>
          <a:p>
            <a:endParaRPr lang="en-US" dirty="0"/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710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B86C5500ED1244AF830B3E98236792" ma:contentTypeVersion="13" ma:contentTypeDescription="Create a new document." ma:contentTypeScope="" ma:versionID="9a55d5e94be654b3d3851f88f07e1108">
  <xsd:schema xmlns:xsd="http://www.w3.org/2001/XMLSchema" xmlns:xs="http://www.w3.org/2001/XMLSchema" xmlns:p="http://schemas.microsoft.com/office/2006/metadata/properties" xmlns:ns2="6977e3a8-1e28-44e9-a10a-9999e2d0ef48" xmlns:ns3="0b4f10a8-045a-4ff4-8ba8-f92582185811" targetNamespace="http://schemas.microsoft.com/office/2006/metadata/properties" ma:root="true" ma:fieldsID="31507130400d8986675285dfbe5eb9c0" ns2:_="" ns3:_="">
    <xsd:import namespace="6977e3a8-1e28-44e9-a10a-9999e2d0ef48"/>
    <xsd:import namespace="0b4f10a8-045a-4ff4-8ba8-f925821858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77e3a8-1e28-44e9-a10a-9999e2d0ef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e8eb062c-d763-48f9-a1b1-826b13cffd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4f10a8-045a-4ff4-8ba8-f92582185811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2b201b37-a57d-466a-9fb2-39fa254c48ea}" ma:internalName="TaxCatchAll" ma:showField="CatchAllData" ma:web="0b4f10a8-045a-4ff4-8ba8-f925821858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b4f10a8-045a-4ff4-8ba8-f92582185811" xsi:nil="true"/>
    <lcf76f155ced4ddcb4097134ff3c332f xmlns="6977e3a8-1e28-44e9-a10a-9999e2d0ef4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3484B5-8393-4DFD-B5BC-CBAC51084B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77e3a8-1e28-44e9-a10a-9999e2d0ef48"/>
    <ds:schemaRef ds:uri="0b4f10a8-045a-4ff4-8ba8-f925821858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110660-77A5-48EC-90C4-A5A151221C0F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0b4f10a8-045a-4ff4-8ba8-f92582185811"/>
    <ds:schemaRef ds:uri="http://purl.org/dc/terms/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6977e3a8-1e28-44e9-a10a-9999e2d0ef48"/>
  </ds:schemaRefs>
</ds:datastoreItem>
</file>

<file path=customXml/itemProps3.xml><?xml version="1.0" encoding="utf-8"?>
<ds:datastoreItem xmlns:ds="http://schemas.openxmlformats.org/officeDocument/2006/customXml" ds:itemID="{B09D112B-87AE-41EB-A686-D38A4B8851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365</Words>
  <Application>Microsoft Office PowerPoint</Application>
  <PresentationFormat>On-screen Show (4:3)</PresentationFormat>
  <Paragraphs>118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ＭＳ Ｐゴシック</vt:lpstr>
      <vt:lpstr>Arial</vt:lpstr>
      <vt:lpstr>Calibri</vt:lpstr>
      <vt:lpstr>Segoe UI</vt:lpstr>
      <vt:lpstr>Office Theme</vt:lpstr>
      <vt:lpstr>Cymraeg  </vt:lpstr>
      <vt:lpstr>AMSER COFIO</vt:lpstr>
      <vt:lpstr>Wythnos 2  Yfed Drinking</vt:lpstr>
      <vt:lpstr>GEIRFA</vt:lpstr>
      <vt:lpstr>GÊM</vt:lpstr>
      <vt:lpstr>CWESTIWN AC ATEB</vt:lpstr>
      <vt:lpstr>CWESTIWN AC ATEB</vt:lpstr>
      <vt:lpstr>BERF: YFED</vt:lpstr>
      <vt:lpstr>DECHRAU BRAWDDEG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Blwyddyn 1 a 2 Drilio:  Dyma Fi</dc:title>
  <dc:creator>Gemma Mabbett</dc:creator>
  <cp:lastModifiedBy>Clare Brown</cp:lastModifiedBy>
  <cp:revision>1971</cp:revision>
  <dcterms:created xsi:type="dcterms:W3CDTF">2018-10-15T10:29:36Z</dcterms:created>
  <dcterms:modified xsi:type="dcterms:W3CDTF">2024-09-29T21:15:05Z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0x01010027B86C5500ED1244AF830B3E98236792</vt:lpwstr>
  </property>
  <property fmtid="{D5CDD505-2E9C-101B-9397-08002B2CF9AE}" pid="3" name="Order">
    <vt:r8>3034900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SourceUrl">
    <vt:lpwstr/>
  </property>
  <property fmtid="{D5CDD505-2E9C-101B-9397-08002B2CF9AE}" pid="9" name="_SharedFileIndex">
    <vt:lpwstr/>
  </property>
</Properties>
</file>