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7" r:id="rId5"/>
    <p:sldId id="403" r:id="rId6"/>
    <p:sldId id="282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4" r:id="rId17"/>
    <p:sldId id="40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35AFA8-FE70-0349-903F-B5483B72C014}">
          <p14:sldIdLst>
            <p14:sldId id="257"/>
            <p14:sldId id="403"/>
            <p14:sldId id="282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</p14:sldIdLst>
        </p14:section>
        <p14:section name="Untitled Section" id="{BA6F3D93-EBB0-CF4A-A44B-A54517C3A46A}">
          <p14:sldIdLst>
            <p14:sldId id="404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C8776-CF0F-9992-AB6E-EF1FAACF90EC}" v="22" dt="2022-08-25T22:47:08.156"/>
    <p1510:client id="{ED28EA70-83F6-4BA8-6482-97DEFA018984}" v="35" dt="2022-08-23T23:28:44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 Mabbett (Pennard Primary School)" userId="S::mabbettg@hwbcymru.net::1615d9ef-4b86-4687-9f38-96f1fb55504c" providerId="AD" clId="Web-{ED28EA70-83F6-4BA8-6482-97DEFA018984}"/>
    <pc:docChg chg="addSld delSld modSld sldOrd modSection">
      <pc:chgData name="G Mabbett (Pennard Primary School)" userId="S::mabbettg@hwbcymru.net::1615d9ef-4b86-4687-9f38-96f1fb55504c" providerId="AD" clId="Web-{ED28EA70-83F6-4BA8-6482-97DEFA018984}" dt="2022-08-23T23:28:44.090" v="34" actId="1076"/>
      <pc:docMkLst>
        <pc:docMk/>
      </pc:docMkLst>
      <pc:sldChg chg="new del ord">
        <pc:chgData name="G Mabbett (Pennard Primary School)" userId="S::mabbettg@hwbcymru.net::1615d9ef-4b86-4687-9f38-96f1fb55504c" providerId="AD" clId="Web-{ED28EA70-83F6-4BA8-6482-97DEFA018984}" dt="2022-08-23T22:48:58.335" v="3"/>
        <pc:sldMkLst>
          <pc:docMk/>
          <pc:sldMk cId="2692179931" sldId="387"/>
        </pc:sldMkLst>
      </pc:sldChg>
      <pc:sldChg chg="add">
        <pc:chgData name="G Mabbett (Pennard Primary School)" userId="S::mabbettg@hwbcymru.net::1615d9ef-4b86-4687-9f38-96f1fb55504c" providerId="AD" clId="Web-{ED28EA70-83F6-4BA8-6482-97DEFA018984}" dt="2022-08-23T22:48:55.413" v="2"/>
        <pc:sldMkLst>
          <pc:docMk/>
          <pc:sldMk cId="3121842684" sldId="388"/>
        </pc:sldMkLst>
      </pc:sldChg>
      <pc:sldChg chg="addSp modSp new">
        <pc:chgData name="G Mabbett (Pennard Primary School)" userId="S::mabbettg@hwbcymru.net::1615d9ef-4b86-4687-9f38-96f1fb55504c" providerId="AD" clId="Web-{ED28EA70-83F6-4BA8-6482-97DEFA018984}" dt="2022-08-23T23:28:44.090" v="34" actId="1076"/>
        <pc:sldMkLst>
          <pc:docMk/>
          <pc:sldMk cId="135283211" sldId="389"/>
        </pc:sldMkLst>
        <pc:spChg chg="mod">
          <ac:chgData name="G Mabbett (Pennard Primary School)" userId="S::mabbettg@hwbcymru.net::1615d9ef-4b86-4687-9f38-96f1fb55504c" providerId="AD" clId="Web-{ED28EA70-83F6-4BA8-6482-97DEFA018984}" dt="2022-08-23T22:49:19.508" v="15" actId="20577"/>
          <ac:spMkLst>
            <pc:docMk/>
            <pc:sldMk cId="135283211" sldId="389"/>
            <ac:spMk id="2" creationId="{786C53C5-3F45-66B2-8153-12461E3EAC9C}"/>
          </ac:spMkLst>
        </pc:spChg>
        <pc:spChg chg="mod">
          <ac:chgData name="G Mabbett (Pennard Primary School)" userId="S::mabbettg@hwbcymru.net::1615d9ef-4b86-4687-9f38-96f1fb55504c" providerId="AD" clId="Web-{ED28EA70-83F6-4BA8-6482-97DEFA018984}" dt="2022-08-23T23:28:37.152" v="30" actId="20577"/>
          <ac:spMkLst>
            <pc:docMk/>
            <pc:sldMk cId="135283211" sldId="389"/>
            <ac:spMk id="3" creationId="{995EE8CA-8B22-17BE-0445-F5E82B04A8F6}"/>
          </ac:spMkLst>
        </pc:spChg>
        <pc:picChg chg="add mod">
          <ac:chgData name="G Mabbett (Pennard Primary School)" userId="S::mabbettg@hwbcymru.net::1615d9ef-4b86-4687-9f38-96f1fb55504c" providerId="AD" clId="Web-{ED28EA70-83F6-4BA8-6482-97DEFA018984}" dt="2022-08-23T23:28:44.090" v="34" actId="1076"/>
          <ac:picMkLst>
            <pc:docMk/>
            <pc:sldMk cId="135283211" sldId="389"/>
            <ac:picMk id="4" creationId="{36607075-FAA8-D110-F59D-2B00553F2725}"/>
          </ac:picMkLst>
        </pc:picChg>
      </pc:sldChg>
    </pc:docChg>
  </pc:docChgLst>
  <pc:docChgLst>
    <pc:chgData name="G Mabbett (Pennard Primary School)" userId="S::mabbettg@hwbcymru.net::1615d9ef-4b86-4687-9f38-96f1fb55504c" providerId="AD" clId="Web-{5EEC8776-CF0F-9992-AB6E-EF1FAACF90EC}"/>
    <pc:docChg chg="modSld">
      <pc:chgData name="G Mabbett (Pennard Primary School)" userId="S::mabbettg@hwbcymru.net::1615d9ef-4b86-4687-9f38-96f1fb55504c" providerId="AD" clId="Web-{5EEC8776-CF0F-9992-AB6E-EF1FAACF90EC}" dt="2022-08-25T22:47:08.156" v="21" actId="20577"/>
      <pc:docMkLst>
        <pc:docMk/>
      </pc:docMkLst>
      <pc:sldChg chg="modSp">
        <pc:chgData name="G Mabbett (Pennard Primary School)" userId="S::mabbettg@hwbcymru.net::1615d9ef-4b86-4687-9f38-96f1fb55504c" providerId="AD" clId="Web-{5EEC8776-CF0F-9992-AB6E-EF1FAACF90EC}" dt="2022-08-25T22:47:08.156" v="21" actId="20577"/>
        <pc:sldMkLst>
          <pc:docMk/>
          <pc:sldMk cId="135283211" sldId="389"/>
        </pc:sldMkLst>
        <pc:spChg chg="mod">
          <ac:chgData name="G Mabbett (Pennard Primary School)" userId="S::mabbettg@hwbcymru.net::1615d9ef-4b86-4687-9f38-96f1fb55504c" providerId="AD" clId="Web-{5EEC8776-CF0F-9992-AB6E-EF1FAACF90EC}" dt="2022-08-25T22:47:08.156" v="21" actId="20577"/>
          <ac:spMkLst>
            <pc:docMk/>
            <pc:sldMk cId="135283211" sldId="389"/>
            <ac:spMk id="2" creationId="{786C53C5-3F45-66B2-8153-12461E3EAC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819D3-3E02-43EE-A14F-9F8CF827BCA0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86A67-F7A9-4712-8EFF-B8059005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8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67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1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7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1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1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3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6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6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BCFB-1271-1942-BE14-B8BB59FDCE5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819019" TargetMode="External"/><Relationship Id="rId2" Type="http://schemas.openxmlformats.org/officeDocument/2006/relationships/hyperlink" Target="https://wordwall.net/resource/38124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ordwall.net/resource/381245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0.jpg"/><Relationship Id="rId3" Type="http://schemas.openxmlformats.org/officeDocument/2006/relationships/hyperlink" Target="http://en.wikipedia.org/wiki/File:Easter-Eggs.jpg" TargetMode="External"/><Relationship Id="rId7" Type="http://schemas.openxmlformats.org/officeDocument/2006/relationships/hyperlink" Target="http://www.pngall.com/sun-png" TargetMode="External"/><Relationship Id="rId12" Type="http://schemas.openxmlformats.org/officeDocument/2006/relationships/hyperlink" Target="http://pngimg.com/download/9386" TargetMode="External"/><Relationship Id="rId2" Type="http://schemas.openxmlformats.org/officeDocument/2006/relationships/image" Target="../media/image4.jpg"/><Relationship Id="rId16" Type="http://schemas.openxmlformats.org/officeDocument/2006/relationships/hyperlink" Target="https://lifeisacookie.wordpress.com/2008/12/24/christmas-eve-inqui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hyperlink" Target="http://ontariomathresources.ca/extras/field-trips/" TargetMode="External"/><Relationship Id="rId15" Type="http://schemas.openxmlformats.org/officeDocument/2006/relationships/image" Target="../media/image11.gif"/><Relationship Id="rId10" Type="http://schemas.openxmlformats.org/officeDocument/2006/relationships/hyperlink" Target="https://miss604.com/2013/07/win-a-vip-fireworks-dinner-at-cactus-club-cafe.html" TargetMode="External"/><Relationship Id="rId4" Type="http://schemas.openxmlformats.org/officeDocument/2006/relationships/image" Target="../media/image5.gif"/><Relationship Id="rId9" Type="http://schemas.openxmlformats.org/officeDocument/2006/relationships/image" Target="../media/image8.jpg"/><Relationship Id="rId14" Type="http://schemas.openxmlformats.org/officeDocument/2006/relationships/hyperlink" Target="https://pedia.desibantu.com/christma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Simon_(juego)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0.jpg"/><Relationship Id="rId3" Type="http://schemas.openxmlformats.org/officeDocument/2006/relationships/hyperlink" Target="http://en.wikipedia.org/wiki/File:Easter-Eggs.jpg" TargetMode="External"/><Relationship Id="rId7" Type="http://schemas.openxmlformats.org/officeDocument/2006/relationships/hyperlink" Target="http://www.pngall.com/sun-png" TargetMode="External"/><Relationship Id="rId12" Type="http://schemas.openxmlformats.org/officeDocument/2006/relationships/hyperlink" Target="http://pngimg.com/download/9386" TargetMode="External"/><Relationship Id="rId2" Type="http://schemas.openxmlformats.org/officeDocument/2006/relationships/image" Target="../media/image4.jpg"/><Relationship Id="rId16" Type="http://schemas.openxmlformats.org/officeDocument/2006/relationships/hyperlink" Target="https://lifeisacookie.wordpress.com/2008/12/24/christmas-eve-inqui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hyperlink" Target="http://ontariomathresources.ca/extras/field-trips/" TargetMode="External"/><Relationship Id="rId15" Type="http://schemas.openxmlformats.org/officeDocument/2006/relationships/image" Target="../media/image11.gif"/><Relationship Id="rId10" Type="http://schemas.openxmlformats.org/officeDocument/2006/relationships/hyperlink" Target="https://miss604.com/2013/07/win-a-vip-fireworks-dinner-at-cactus-club-cafe.html" TargetMode="External"/><Relationship Id="rId4" Type="http://schemas.openxmlformats.org/officeDocument/2006/relationships/image" Target="../media/image5.gif"/><Relationship Id="rId9" Type="http://schemas.openxmlformats.org/officeDocument/2006/relationships/image" Target="../media/image8.jpg"/><Relationship Id="rId14" Type="http://schemas.openxmlformats.org/officeDocument/2006/relationships/hyperlink" Target="https://pedia.desibantu.com/christma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581825" TargetMode="External"/><Relationship Id="rId2" Type="http://schemas.openxmlformats.org/officeDocument/2006/relationships/hyperlink" Target="https://wordwall.net/resource/38124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0.jpg"/><Relationship Id="rId18" Type="http://schemas.openxmlformats.org/officeDocument/2006/relationships/hyperlink" Target="https://en.wikipedia.org/wiki/File:Green_tick.svg" TargetMode="External"/><Relationship Id="rId3" Type="http://schemas.openxmlformats.org/officeDocument/2006/relationships/hyperlink" Target="http://en.wikipedia.org/wiki/File:Easter-Eggs.jpg" TargetMode="External"/><Relationship Id="rId7" Type="http://schemas.openxmlformats.org/officeDocument/2006/relationships/hyperlink" Target="http://www.pngall.com/sun-png" TargetMode="External"/><Relationship Id="rId12" Type="http://schemas.openxmlformats.org/officeDocument/2006/relationships/hyperlink" Target="http://pngimg.com/download/9386" TargetMode="External"/><Relationship Id="rId17" Type="http://schemas.openxmlformats.org/officeDocument/2006/relationships/image" Target="../media/image13.png"/><Relationship Id="rId2" Type="http://schemas.openxmlformats.org/officeDocument/2006/relationships/image" Target="../media/image4.jpg"/><Relationship Id="rId16" Type="http://schemas.openxmlformats.org/officeDocument/2006/relationships/hyperlink" Target="https://lifeisacookie.wordpress.com/2008/12/24/christmas-eve-inqui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hyperlink" Target="http://ontariomathresources.ca/extras/field-trips/" TargetMode="External"/><Relationship Id="rId15" Type="http://schemas.openxmlformats.org/officeDocument/2006/relationships/image" Target="../media/image11.gif"/><Relationship Id="rId10" Type="http://schemas.openxmlformats.org/officeDocument/2006/relationships/hyperlink" Target="https://miss604.com/2013/07/win-a-vip-fireworks-dinner-at-cactus-club-cafe.html" TargetMode="External"/><Relationship Id="rId4" Type="http://schemas.openxmlformats.org/officeDocument/2006/relationships/image" Target="../media/image5.gif"/><Relationship Id="rId9" Type="http://schemas.openxmlformats.org/officeDocument/2006/relationships/image" Target="../media/image8.jpg"/><Relationship Id="rId14" Type="http://schemas.openxmlformats.org/officeDocument/2006/relationships/hyperlink" Target="https://pedia.desibantu.com/christma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reen_tick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0.jpg"/><Relationship Id="rId18" Type="http://schemas.openxmlformats.org/officeDocument/2006/relationships/hyperlink" Target="https://openclipart.org/detail/166859/red-cross" TargetMode="External"/><Relationship Id="rId3" Type="http://schemas.openxmlformats.org/officeDocument/2006/relationships/hyperlink" Target="http://en.wikipedia.org/wiki/File:Easter-Eggs.jpg" TargetMode="External"/><Relationship Id="rId7" Type="http://schemas.openxmlformats.org/officeDocument/2006/relationships/hyperlink" Target="http://www.pngall.com/sun-png" TargetMode="External"/><Relationship Id="rId12" Type="http://schemas.openxmlformats.org/officeDocument/2006/relationships/hyperlink" Target="http://pngimg.com/download/9386" TargetMode="External"/><Relationship Id="rId17" Type="http://schemas.openxmlformats.org/officeDocument/2006/relationships/image" Target="../media/image14.png"/><Relationship Id="rId2" Type="http://schemas.openxmlformats.org/officeDocument/2006/relationships/image" Target="../media/image4.jpg"/><Relationship Id="rId16" Type="http://schemas.openxmlformats.org/officeDocument/2006/relationships/hyperlink" Target="https://lifeisacookie.wordpress.com/2008/12/24/christmas-eve-inqui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hyperlink" Target="http://ontariomathresources.ca/extras/field-trips/" TargetMode="External"/><Relationship Id="rId15" Type="http://schemas.openxmlformats.org/officeDocument/2006/relationships/image" Target="../media/image11.gif"/><Relationship Id="rId10" Type="http://schemas.openxmlformats.org/officeDocument/2006/relationships/hyperlink" Target="https://miss604.com/2013/07/win-a-vip-fireworks-dinner-at-cactus-club-cafe.html" TargetMode="External"/><Relationship Id="rId4" Type="http://schemas.openxmlformats.org/officeDocument/2006/relationships/image" Target="../media/image5.gif"/><Relationship Id="rId9" Type="http://schemas.openxmlformats.org/officeDocument/2006/relationships/image" Target="../media/image8.jpg"/><Relationship Id="rId14" Type="http://schemas.openxmlformats.org/officeDocument/2006/relationships/hyperlink" Target="https://pedia.desibantu.com/christma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6859/red-cros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872613" y="2001486"/>
            <a:ext cx="7772400" cy="2385545"/>
          </a:xfrm>
        </p:spPr>
        <p:txBody>
          <a:bodyPr>
            <a:noAutofit/>
          </a:bodyPr>
          <a:lstStyle/>
          <a:p>
            <a:pPr eaLnBrk="1" hangingPunct="1"/>
            <a:r>
              <a:rPr lang="en-US" sz="14000" dirty="0" err="1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14000" dirty="0" err="1" smtClean="0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r>
              <a:rPr lang="en-US" sz="14000" dirty="0" err="1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lang="en-US" sz="14000" dirty="0" err="1" smtClean="0">
                <a:solidFill>
                  <a:srgbClr val="00B050"/>
                </a:solidFill>
                <a:latin typeface="Calibri"/>
                <a:cs typeface="Calibri"/>
              </a:rPr>
              <a:t>r</a:t>
            </a:r>
            <a:r>
              <a:rPr lang="en-US" sz="14000" dirty="0" err="1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14000" dirty="0" err="1" smtClean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lang="en-US" sz="14000" dirty="0" err="1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lang="en-US" sz="96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9600" dirty="0">
                <a:latin typeface="Calibri" charset="0"/>
                <a:cs typeface="Calibri"/>
              </a:rPr>
              <a:t/>
            </a:r>
            <a:br>
              <a:rPr lang="en-US" sz="9600" dirty="0">
                <a:latin typeface="Calibri" charset="0"/>
                <a:cs typeface="Calibri"/>
              </a:rPr>
            </a:br>
            <a:endParaRPr lang="en-US" sz="9600" dirty="0">
              <a:latin typeface="Calibri"/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6" y="4601938"/>
            <a:ext cx="1954428" cy="20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2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840F-5287-4BF8-86E3-4BD88964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325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a typeface="+mj-lt"/>
                <a:cs typeface="+mj-lt"/>
              </a:rPr>
              <a:t>BERF: DATHLU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D5B56-B6D5-459D-A436-459105110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843" y="1535134"/>
            <a:ext cx="6400800" cy="527458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GB" b="1" dirty="0"/>
              <a:t> </a:t>
            </a:r>
            <a:endParaRPr lang="en-GB" sz="6400" b="1" dirty="0">
              <a:solidFill>
                <a:srgbClr val="00B050"/>
              </a:solidFill>
            </a:endParaRPr>
          </a:p>
          <a:p>
            <a:endParaRPr lang="en-GB" sz="6400" dirty="0"/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hoffi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dathlu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like celebrating …</a:t>
            </a:r>
          </a:p>
          <a:p>
            <a:r>
              <a:rPr lang="en-GB" sz="6400" dirty="0">
                <a:solidFill>
                  <a:srgbClr val="FF0000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ddim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hoffi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dathlu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don’t like celebrating …</a:t>
            </a:r>
          </a:p>
          <a:p>
            <a:r>
              <a:rPr lang="en-GB" sz="6400" dirty="0">
                <a:solidFill>
                  <a:srgbClr val="FF0000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mwynhau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dathlu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enjoy celebrating …</a:t>
            </a:r>
          </a:p>
          <a:p>
            <a:r>
              <a:rPr lang="en-GB" sz="6400" dirty="0"/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casáu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dathlu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hate celebrating …</a:t>
            </a:r>
          </a:p>
          <a:p>
            <a:r>
              <a:rPr lang="en-GB" sz="6400" dirty="0"/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dwlu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ar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ddathlu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adore celebrating …</a:t>
            </a:r>
          </a:p>
          <a:p>
            <a:r>
              <a:rPr lang="en-GB" sz="6400" dirty="0"/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Dathlais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celebrated …</a:t>
            </a:r>
            <a:endParaRPr lang="en-US" sz="6400" dirty="0">
              <a:solidFill>
                <a:schemeClr val="tx1"/>
              </a:solidFill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32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EA1D-26DC-4673-ACCF-C5F95136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GÊM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F4F0-1C1C-4174-9D92-722BC13B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</a:rPr>
              <a:t>Word Wall: Gameshow Quiz</a:t>
            </a: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https://wordwall.net/resource/3819019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825CB-E9D4-4698-9BEC-213EC370F9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0" t="14247" r="18385" b="22399"/>
          <a:stretch/>
        </p:blipFill>
        <p:spPr>
          <a:xfrm>
            <a:off x="2050301" y="3599598"/>
            <a:ext cx="5537515" cy="29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7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840F-5287-4BF8-86E3-4BD88964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325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a typeface="+mj-lt"/>
                <a:cs typeface="+mj-lt"/>
              </a:rPr>
              <a:t>DECHRAU BRAWDDEG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D5B56-B6D5-459D-A436-459105110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843" y="1535134"/>
            <a:ext cx="6400800" cy="527458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b="1" dirty="0"/>
              <a:t> </a:t>
            </a:r>
            <a:endParaRPr lang="en-GB" sz="6400" dirty="0"/>
          </a:p>
          <a:p>
            <a:r>
              <a:rPr lang="en-GB" sz="6400" dirty="0" err="1">
                <a:solidFill>
                  <a:srgbClr val="FF0000"/>
                </a:solidFill>
              </a:rPr>
              <a:t>Pob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dydd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Everyday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 </a:t>
            </a:r>
            <a:r>
              <a:rPr lang="en-GB" sz="6400" dirty="0">
                <a:solidFill>
                  <a:srgbClr val="00B050"/>
                </a:solidFill>
              </a:rPr>
              <a:t> </a:t>
            </a:r>
          </a:p>
          <a:p>
            <a:r>
              <a:rPr lang="en-GB" sz="6400" dirty="0">
                <a:solidFill>
                  <a:srgbClr val="FF0000"/>
                </a:solidFill>
              </a:rPr>
              <a:t>Heddiw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Today …</a:t>
            </a:r>
          </a:p>
          <a:p>
            <a:r>
              <a:rPr lang="en-GB" sz="6400" dirty="0"/>
              <a:t> </a:t>
            </a:r>
          </a:p>
          <a:p>
            <a:endParaRPr lang="en-US" sz="6400" dirty="0"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740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EA1D-26DC-4673-ACCF-C5F95136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GÊM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F4F0-1C1C-4174-9D92-722BC13B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err="1" smtClean="0">
                <a:solidFill>
                  <a:srgbClr val="7030A0"/>
                </a:solidFill>
              </a:rPr>
              <a:t>Amser</a:t>
            </a:r>
            <a:r>
              <a:rPr lang="en-GB" b="1" dirty="0" smtClean="0">
                <a:solidFill>
                  <a:srgbClr val="7030A0"/>
                </a:solidFill>
              </a:rPr>
              <a:t> Pictionary</a:t>
            </a:r>
          </a:p>
          <a:p>
            <a:pPr marL="0" indent="0" algn="ctr">
              <a:buNone/>
            </a:pPr>
            <a:endParaRPr lang="en-GB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GB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024" y="2526328"/>
            <a:ext cx="3599835" cy="359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5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food&#10;&#10;Description automatically generated">
            <a:extLst>
              <a:ext uri="{FF2B5EF4-FFF2-40B4-BE49-F238E27FC236}">
                <a16:creationId xmlns:a16="http://schemas.microsoft.com/office/drawing/2014/main" id="{344469DC-9D52-496D-9043-BEF372AC0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88979" y="1055786"/>
            <a:ext cx="1986968" cy="1490226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480082" y="2399978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626799" y="2229592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516350" y="45483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96036" y="3193003"/>
            <a:ext cx="2073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7030A0"/>
                </a:solidFill>
              </a:rPr>
              <a:t>Digwyddiadau</a:t>
            </a:r>
            <a:endParaRPr lang="en-US" sz="2500" b="1" dirty="0">
              <a:solidFill>
                <a:srgbClr val="7030A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222604" y="3627266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6100763" y="3610990"/>
            <a:ext cx="7373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299955" y="4522188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2FC000C-DEBA-4DA2-B1B0-BDA39CFB58F2}"/>
              </a:ext>
            </a:extLst>
          </p:cNvPr>
          <p:cNvCxnSpPr>
            <a:cxnSpLocks/>
          </p:cNvCxnSpPr>
          <p:nvPr/>
        </p:nvCxnSpPr>
        <p:spPr>
          <a:xfrm flipV="1">
            <a:off x="2713355" y="4093145"/>
            <a:ext cx="817248" cy="513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7AAD47-8664-4C0C-A64B-7E91A0C0A6C4}"/>
              </a:ext>
            </a:extLst>
          </p:cNvPr>
          <p:cNvCxnSpPr>
            <a:cxnSpLocks/>
          </p:cNvCxnSpPr>
          <p:nvPr/>
        </p:nvCxnSpPr>
        <p:spPr>
          <a:xfrm flipH="1" flipV="1">
            <a:off x="5933383" y="4072348"/>
            <a:ext cx="863490" cy="573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4">
            <a:extLst>
              <a:ext uri="{FF2B5EF4-FFF2-40B4-BE49-F238E27FC236}">
                <a16:creationId xmlns:a16="http://schemas.microsoft.com/office/drawing/2014/main" id="{67A217D0-92BF-4AC8-BCD1-CDC73F7C3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958" y="1545155"/>
            <a:ext cx="199790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Noswyl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5D9B2CE9-E335-47DF-855D-D42C0976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383" y="2953483"/>
            <a:ext cx="22713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4" name="TextBox 4">
            <a:extLst>
              <a:ext uri="{FF2B5EF4-FFF2-40B4-BE49-F238E27FC236}">
                <a16:creationId xmlns:a16="http://schemas.microsoft.com/office/drawing/2014/main" id="{0AAC32B1-7B84-48A0-B745-02749A392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531" y="4200239"/>
            <a:ext cx="27334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Calan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Gaeaf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5" name="TextBox 4">
            <a:extLst>
              <a:ext uri="{FF2B5EF4-FFF2-40B4-BE49-F238E27FC236}">
                <a16:creationId xmlns:a16="http://schemas.microsoft.com/office/drawing/2014/main" id="{62AA0413-A1F1-40BD-9A0C-08BC4A2D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116" y="5354661"/>
            <a:ext cx="26137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Tân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Gwyllt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7" name="TextBox 4">
            <a:extLst>
              <a:ext uri="{FF2B5EF4-FFF2-40B4-BE49-F238E27FC236}">
                <a16:creationId xmlns:a16="http://schemas.microsoft.com/office/drawing/2014/main" id="{22D5AC67-59A3-4439-8123-71004997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68" y="5507877"/>
            <a:ext cx="19979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Shwmae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8" name="TextBox 4">
            <a:extLst>
              <a:ext uri="{FF2B5EF4-FFF2-40B4-BE49-F238E27FC236}">
                <a16:creationId xmlns:a16="http://schemas.microsoft.com/office/drawing/2014/main" id="{BCB53C51-501A-468D-8BD4-20AA5A66F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83" y="4706558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Hâf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9" name="TextBox 4">
            <a:extLst>
              <a:ext uri="{FF2B5EF4-FFF2-40B4-BE49-F238E27FC236}">
                <a16:creationId xmlns:a16="http://schemas.microsoft.com/office/drawing/2014/main" id="{547E3892-6A65-4869-B4E3-01B603EE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15" y="3718405"/>
            <a:ext cx="199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Tripiau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Ysgol</a:t>
            </a:r>
          </a:p>
        </p:txBody>
      </p:sp>
      <p:sp>
        <p:nvSpPr>
          <p:cNvPr id="80" name="TextBox 4">
            <a:extLst>
              <a:ext uri="{FF2B5EF4-FFF2-40B4-BE49-F238E27FC236}">
                <a16:creationId xmlns:a16="http://schemas.microsoft.com/office/drawing/2014/main" id="{0627CC59-6D84-46DC-A584-52732C3E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88" y="2072771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Pasg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B117FBA-8FFC-43BB-93B5-B209D4A3A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78155" y="2739939"/>
            <a:ext cx="1141060" cy="126091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8C65B78-AB30-46CF-9C3C-0A006C4C1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19099" y="4390687"/>
            <a:ext cx="1270789" cy="1270789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1B0C23-3B13-4836-86BD-B63A6504D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84" y="6193816"/>
            <a:ext cx="2417975" cy="537957"/>
          </a:xfrm>
          <a:prstGeom prst="rect">
            <a:avLst/>
          </a:prstGeom>
        </p:spPr>
      </p:pic>
      <p:pic>
        <p:nvPicPr>
          <p:cNvPr id="23" name="Picture 22" descr="Fireworks over a body of water&#10;&#10;Description automatically generated">
            <a:extLst>
              <a:ext uri="{FF2B5EF4-FFF2-40B4-BE49-F238E27FC236}">
                <a16:creationId xmlns:a16="http://schemas.microsoft.com/office/drawing/2014/main" id="{A6A21FEA-8635-4E93-93A9-6A49A0CFBB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014393" y="5899451"/>
            <a:ext cx="1329784" cy="901760"/>
          </a:xfrm>
          <a:prstGeom prst="rect">
            <a:avLst/>
          </a:prstGeom>
        </p:spPr>
      </p:pic>
      <p:pic>
        <p:nvPicPr>
          <p:cNvPr id="29" name="Picture 28" descr="A picture containing cup, lamp, table, orange&#10;&#10;Description automatically generated">
            <a:extLst>
              <a:ext uri="{FF2B5EF4-FFF2-40B4-BE49-F238E27FC236}">
                <a16:creationId xmlns:a16="http://schemas.microsoft.com/office/drawing/2014/main" id="{CD10D347-C4C7-45AB-AEF3-5D64E9B9C6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525167" y="4754237"/>
            <a:ext cx="1099142" cy="1107241"/>
          </a:xfrm>
          <a:prstGeom prst="rect">
            <a:avLst/>
          </a:prstGeom>
        </p:spPr>
      </p:pic>
      <p:pic>
        <p:nvPicPr>
          <p:cNvPr id="34" name="Picture 33" descr="A close up of a flower&#10;&#10;Description automatically generated">
            <a:extLst>
              <a:ext uri="{FF2B5EF4-FFF2-40B4-BE49-F238E27FC236}">
                <a16:creationId xmlns:a16="http://schemas.microsoft.com/office/drawing/2014/main" id="{F9CD57A0-6D74-484A-9BA4-86DFB51B5E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7695196" y="2591595"/>
            <a:ext cx="1257325" cy="1885398"/>
          </a:xfrm>
          <a:prstGeom prst="rect">
            <a:avLst/>
          </a:prstGeom>
        </p:spPr>
      </p:pic>
      <p:pic>
        <p:nvPicPr>
          <p:cNvPr id="37" name="Picture 36" descr="A picture containing food&#10;&#10;Description automatically generated">
            <a:extLst>
              <a:ext uri="{FF2B5EF4-FFF2-40B4-BE49-F238E27FC236}">
                <a16:creationId xmlns:a16="http://schemas.microsoft.com/office/drawing/2014/main" id="{0D114450-7F8D-4B7E-8F32-FB8789B6D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6968694" y="604367"/>
            <a:ext cx="1083148" cy="1083148"/>
          </a:xfrm>
          <a:prstGeom prst="rect">
            <a:avLst/>
          </a:prstGeom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4D13934-61ED-A041-A679-5A90CCC1E4C4}"/>
              </a:ext>
            </a:extLst>
          </p:cNvPr>
          <p:cNvSpPr/>
          <p:nvPr/>
        </p:nvSpPr>
        <p:spPr>
          <a:xfrm>
            <a:off x="2799629" y="201606"/>
            <a:ext cx="3413732" cy="209888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EC3573-9A30-EE46-A731-F870E2621EFE}"/>
              </a:ext>
            </a:extLst>
          </p:cNvPr>
          <p:cNvSpPr txBox="1"/>
          <p:nvPr/>
        </p:nvSpPr>
        <p:spPr>
          <a:xfrm>
            <a:off x="3229547" y="525970"/>
            <a:ext cx="2596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anose="030F0902030302020204" pitchFamily="66" charset="0"/>
              </a:rPr>
              <a:t>because</a:t>
            </a:r>
            <a:r>
              <a:rPr lang="en-US" sz="1600" b="1" dirty="0">
                <a:solidFill>
                  <a:schemeClr val="bg1"/>
                </a:solidFill>
                <a:latin typeface="Comic Sans MS" panose="030F0902030302020204" pitchFamily="66" charset="0"/>
              </a:rPr>
              <a:t>		</a:t>
            </a:r>
            <a:r>
              <a:rPr lang="en-US" sz="1600" b="1" dirty="0" err="1" smtClean="0">
                <a:solidFill>
                  <a:srgbClr val="C00000"/>
                </a:solidFill>
                <a:latin typeface="Comic Sans MS" panose="030F0902030302020204" pitchFamily="66" charset="0"/>
              </a:rPr>
              <a:t>achos</a:t>
            </a:r>
            <a:endParaRPr lang="en-US" sz="16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Comic Sans MS" panose="030F0902030302020204" pitchFamily="66" charset="0"/>
              </a:rPr>
              <a:t>but</a:t>
            </a:r>
            <a:r>
              <a:rPr lang="en-US" sz="1600" b="1" dirty="0">
                <a:solidFill>
                  <a:schemeClr val="bg1"/>
                </a:solidFill>
                <a:latin typeface="Comic Sans MS" panose="030F0902030302020204" pitchFamily="66" charset="0"/>
              </a:rPr>
              <a:t>	 		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902030302020204" pitchFamily="66" charset="0"/>
              </a:rPr>
              <a:t>ond</a:t>
            </a:r>
            <a:endParaRPr lang="en-US" sz="16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Comic Sans MS" panose="030F0902030302020204" pitchFamily="66" charset="0"/>
              </a:rPr>
              <a:t>usually</a:t>
            </a:r>
            <a:r>
              <a:rPr lang="en-US" sz="1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		</a:t>
            </a:r>
            <a:r>
              <a:rPr lang="en-US" sz="1600" b="1" dirty="0" err="1" smtClean="0">
                <a:solidFill>
                  <a:srgbClr val="C00000"/>
                </a:solidFill>
                <a:latin typeface="Comic Sans MS" panose="030F0902030302020204" pitchFamily="66" charset="0"/>
              </a:rPr>
              <a:t>fel-arfer</a:t>
            </a:r>
            <a:endParaRPr lang="en-US" sz="1600" b="1" dirty="0">
              <a:solidFill>
                <a:srgbClr val="C00000"/>
              </a:solidFill>
              <a:latin typeface="Comic Sans MS" panose="030F0902030302020204" pitchFamily="66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Comic Sans MS" panose="030F0902030302020204" pitchFamily="66" charset="0"/>
              </a:rPr>
              <a:t>and</a:t>
            </a:r>
            <a:r>
              <a:rPr lang="en-US" sz="1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			a/ac</a:t>
            </a:r>
          </a:p>
        </p:txBody>
      </p:sp>
    </p:spTree>
    <p:extLst>
      <p:ext uri="{BB962C8B-B14F-4D97-AF65-F5344CB8AC3E}">
        <p14:creationId xmlns:p14="http://schemas.microsoft.com/office/powerpoint/2010/main" val="267242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black&#10;&#10;Description generated with very high confidence">
            <a:extLst>
              <a:ext uri="{FF2B5EF4-FFF2-40B4-BE49-F238E27FC236}">
                <a16:creationId xmlns:a16="http://schemas.microsoft.com/office/drawing/2014/main" id="{880194AE-EDD5-4F89-BE90-266291EC6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574063" y="1700784"/>
            <a:ext cx="3995875" cy="3456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8B92BA-BA70-4282-8BE2-FDBA96569EA1}"/>
              </a:ext>
            </a:extLst>
          </p:cNvPr>
          <p:cNvSpPr txBox="1"/>
          <p:nvPr/>
        </p:nvSpPr>
        <p:spPr>
          <a:xfrm>
            <a:off x="980768" y="2713704"/>
            <a:ext cx="2057400" cy="13644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450"/>
              </a:spcAft>
              <a:buChar char="•"/>
            </a:pPr>
            <a:r>
              <a:rPr lang="en-US" sz="1350" b="1" dirty="0" err="1" smtClean="0">
                <a:latin typeface="Comic Sans MS"/>
              </a:rPr>
              <a:t>Pêl</a:t>
            </a:r>
            <a:r>
              <a:rPr lang="en-US" sz="1350" b="1" dirty="0" smtClean="0">
                <a:latin typeface="Comic Sans MS"/>
              </a:rPr>
              <a:t> </a:t>
            </a:r>
            <a:r>
              <a:rPr lang="en-US" sz="1350" b="1" dirty="0" err="1" smtClean="0">
                <a:latin typeface="Comic Sans MS"/>
              </a:rPr>
              <a:t>fasged</a:t>
            </a:r>
            <a:r>
              <a:rPr lang="en-US" sz="1350" dirty="0" smtClean="0">
                <a:latin typeface="Comic Sans MS"/>
              </a:rPr>
              <a:t>​</a:t>
            </a:r>
            <a:endParaRPr lang="en-US" sz="1350" dirty="0">
              <a:latin typeface="Comic Sans MS"/>
            </a:endParaRPr>
          </a:p>
          <a:p>
            <a:pPr>
              <a:spcAft>
                <a:spcPts val="450"/>
              </a:spcAft>
              <a:buChar char="•"/>
            </a:pPr>
            <a:r>
              <a:rPr lang="en-US" sz="1350" b="1" dirty="0" err="1" smtClean="0">
                <a:latin typeface="Comic Sans MS"/>
              </a:rPr>
              <a:t>Nofio</a:t>
            </a:r>
            <a:endParaRPr lang="en-US" sz="1350" dirty="0">
              <a:latin typeface="Comic Sans MS"/>
            </a:endParaRPr>
          </a:p>
          <a:p>
            <a:pPr>
              <a:spcAft>
                <a:spcPts val="450"/>
              </a:spcAft>
              <a:buChar char="•"/>
            </a:pPr>
            <a:r>
              <a:rPr lang="en-US" sz="1350" b="1" dirty="0" err="1" smtClean="0">
                <a:latin typeface="Comic Sans MS"/>
              </a:rPr>
              <a:t>Hoci</a:t>
            </a:r>
            <a:r>
              <a:rPr lang="en-US" sz="1350" b="1" dirty="0" smtClean="0">
                <a:latin typeface="Comic Sans MS"/>
              </a:rPr>
              <a:t> </a:t>
            </a:r>
            <a:r>
              <a:rPr lang="en-US" sz="1350" b="1" dirty="0" err="1" smtClean="0">
                <a:latin typeface="Comic Sans MS"/>
              </a:rPr>
              <a:t>iâ</a:t>
            </a:r>
            <a:endParaRPr lang="en-US" sz="1350" dirty="0">
              <a:latin typeface="Comic Sans MS"/>
            </a:endParaRPr>
          </a:p>
          <a:p>
            <a:pPr>
              <a:spcAft>
                <a:spcPts val="450"/>
              </a:spcAft>
              <a:buChar char="•"/>
            </a:pPr>
            <a:r>
              <a:rPr lang="en-US" sz="1350" b="1" dirty="0" err="1" smtClean="0">
                <a:latin typeface="Comic Sans MS"/>
              </a:rPr>
              <a:t>Criced</a:t>
            </a:r>
            <a:r>
              <a:rPr lang="en-US" sz="1350" dirty="0" smtClean="0">
                <a:latin typeface="Comic Sans MS"/>
              </a:rPr>
              <a:t>​</a:t>
            </a:r>
            <a:endParaRPr lang="en-US" sz="1350" dirty="0">
              <a:latin typeface="Comic Sans MS"/>
            </a:endParaRPr>
          </a:p>
          <a:p>
            <a:pPr>
              <a:spcAft>
                <a:spcPts val="450"/>
              </a:spcAft>
              <a:buChar char="•"/>
            </a:pPr>
            <a:r>
              <a:rPr lang="en-US" sz="1350" b="1" dirty="0" err="1" smtClean="0">
                <a:latin typeface="Comic Sans MS"/>
              </a:rPr>
              <a:t>Rygbi</a:t>
            </a:r>
            <a:endParaRPr lang="en-US" sz="1350" b="1" dirty="0">
              <a:latin typeface="Comic Sans MS"/>
            </a:endParaRPr>
          </a:p>
        </p:txBody>
      </p:sp>
      <p:pic>
        <p:nvPicPr>
          <p:cNvPr id="4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ED1BA3FD-A14B-4475-88EC-5C76CE12F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938" y="110331"/>
            <a:ext cx="735806" cy="750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5CADED-A60C-402C-97E0-C4181CCAE374}"/>
              </a:ext>
            </a:extLst>
          </p:cNvPr>
          <p:cNvSpPr txBox="1"/>
          <p:nvPr/>
        </p:nvSpPr>
        <p:spPr>
          <a:xfrm>
            <a:off x="7234238" y="860425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b="1">
                <a:solidFill>
                  <a:srgbClr val="FFFFFF"/>
                </a:solidFill>
              </a:rPr>
              <a:t>Copyright (c)</a:t>
            </a:r>
            <a:r>
              <a:rPr lang="en-US" sz="135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8859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214905"/>
            <a:ext cx="7772400" cy="23855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W</a:t>
            </a: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y</a:t>
            </a:r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t</a:t>
            </a: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h</a:t>
            </a:r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n</a:t>
            </a: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o</a:t>
            </a:r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s</a:t>
            </a:r>
            <a:r>
              <a:rPr lang="en-US" sz="7200" dirty="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Calibri" charset="0"/>
              </a:rPr>
              <a:t>3</a:t>
            </a:r>
            <a:r>
              <a:rPr lang="en-US" sz="7200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7200" dirty="0">
                <a:latin typeface="Calibri" charset="0"/>
              </a:rPr>
              <a:t/>
            </a:r>
            <a:br>
              <a:rPr lang="en-US" sz="7200" dirty="0">
                <a:latin typeface="Calibri" charset="0"/>
              </a:rPr>
            </a:br>
            <a:r>
              <a:rPr lang="en-US" sz="7200" dirty="0" err="1" smtClean="0">
                <a:solidFill>
                  <a:srgbClr val="FF0000"/>
                </a:solidFill>
                <a:latin typeface="Calibri" charset="0"/>
              </a:rPr>
              <a:t>Digwyddiadau</a:t>
            </a:r>
            <a:r>
              <a:rPr lang="en-US" sz="72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sz="7200" dirty="0">
                <a:solidFill>
                  <a:srgbClr val="000000"/>
                </a:solidFill>
                <a:latin typeface="Calibri" charset="0"/>
              </a:rPr>
            </a:br>
            <a:r>
              <a:rPr lang="en-US" sz="3200" dirty="0" smtClean="0">
                <a:latin typeface="Calibri" charset="0"/>
              </a:rPr>
              <a:t>Events</a:t>
            </a:r>
            <a:endParaRPr lang="en-US" sz="7200" dirty="0">
              <a:latin typeface="Calibri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6" y="4601938"/>
            <a:ext cx="1954428" cy="20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515863" y="913210"/>
            <a:ext cx="6418689" cy="3688728"/>
          </a:xfrm>
          <a:prstGeom prst="wedgeRectCallout">
            <a:avLst>
              <a:gd name="adj1" fmla="val -42176"/>
              <a:gd name="adj2" fmla="val 8025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GEIRFA</a:t>
            </a:r>
          </a:p>
        </p:txBody>
      </p:sp>
      <p:pic>
        <p:nvPicPr>
          <p:cNvPr id="8" name="Content Placeholder 7" descr="A close up of food&#10;&#10;Description automatically generated">
            <a:extLst>
              <a:ext uri="{FF2B5EF4-FFF2-40B4-BE49-F238E27FC236}">
                <a16:creationId xmlns:a16="http://schemas.microsoft.com/office/drawing/2014/main" id="{344469DC-9D52-496D-9043-BEF372AC0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88979" y="1055786"/>
            <a:ext cx="1986968" cy="1490226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480082" y="2399978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626799" y="2229592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516350" y="45483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96036" y="3193003"/>
            <a:ext cx="2073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7030A0"/>
                </a:solidFill>
              </a:rPr>
              <a:t>Digwyddiadau</a:t>
            </a:r>
            <a:endParaRPr lang="en-US" sz="2500" b="1" dirty="0">
              <a:solidFill>
                <a:srgbClr val="7030A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222604" y="3627266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6100763" y="3610990"/>
            <a:ext cx="7373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299955" y="4522188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2FC000C-DEBA-4DA2-B1B0-BDA39CFB58F2}"/>
              </a:ext>
            </a:extLst>
          </p:cNvPr>
          <p:cNvCxnSpPr>
            <a:cxnSpLocks/>
          </p:cNvCxnSpPr>
          <p:nvPr/>
        </p:nvCxnSpPr>
        <p:spPr>
          <a:xfrm flipV="1">
            <a:off x="2713355" y="4093145"/>
            <a:ext cx="817248" cy="513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7AAD47-8664-4C0C-A64B-7E91A0C0A6C4}"/>
              </a:ext>
            </a:extLst>
          </p:cNvPr>
          <p:cNvCxnSpPr>
            <a:cxnSpLocks/>
          </p:cNvCxnSpPr>
          <p:nvPr/>
        </p:nvCxnSpPr>
        <p:spPr>
          <a:xfrm flipH="1" flipV="1">
            <a:off x="5933383" y="4072348"/>
            <a:ext cx="863490" cy="573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4">
            <a:extLst>
              <a:ext uri="{FF2B5EF4-FFF2-40B4-BE49-F238E27FC236}">
                <a16:creationId xmlns:a16="http://schemas.microsoft.com/office/drawing/2014/main" id="{67A217D0-92BF-4AC8-BCD1-CDC73F7C3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958" y="1545155"/>
            <a:ext cx="199790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Noswyl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5D9B2CE9-E335-47DF-855D-D42C0976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383" y="2953483"/>
            <a:ext cx="22713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4" name="TextBox 4">
            <a:extLst>
              <a:ext uri="{FF2B5EF4-FFF2-40B4-BE49-F238E27FC236}">
                <a16:creationId xmlns:a16="http://schemas.microsoft.com/office/drawing/2014/main" id="{0AAC32B1-7B84-48A0-B745-02749A392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531" y="4200239"/>
            <a:ext cx="27334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Calan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Gaeaf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5" name="TextBox 4">
            <a:extLst>
              <a:ext uri="{FF2B5EF4-FFF2-40B4-BE49-F238E27FC236}">
                <a16:creationId xmlns:a16="http://schemas.microsoft.com/office/drawing/2014/main" id="{62AA0413-A1F1-40BD-9A0C-08BC4A2D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116" y="5354661"/>
            <a:ext cx="26137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Tân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Gwyllt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7" name="TextBox 4">
            <a:extLst>
              <a:ext uri="{FF2B5EF4-FFF2-40B4-BE49-F238E27FC236}">
                <a16:creationId xmlns:a16="http://schemas.microsoft.com/office/drawing/2014/main" id="{22D5AC67-59A3-4439-8123-71004997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68" y="5507877"/>
            <a:ext cx="19979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Shwmae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8" name="TextBox 4">
            <a:extLst>
              <a:ext uri="{FF2B5EF4-FFF2-40B4-BE49-F238E27FC236}">
                <a16:creationId xmlns:a16="http://schemas.microsoft.com/office/drawing/2014/main" id="{BCB53C51-501A-468D-8BD4-20AA5A66F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83" y="4706558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Hâf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9" name="TextBox 4">
            <a:extLst>
              <a:ext uri="{FF2B5EF4-FFF2-40B4-BE49-F238E27FC236}">
                <a16:creationId xmlns:a16="http://schemas.microsoft.com/office/drawing/2014/main" id="{547E3892-6A65-4869-B4E3-01B603EE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15" y="3718405"/>
            <a:ext cx="199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Tripiau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Ysgol</a:t>
            </a:r>
          </a:p>
        </p:txBody>
      </p:sp>
      <p:sp>
        <p:nvSpPr>
          <p:cNvPr id="80" name="TextBox 4">
            <a:extLst>
              <a:ext uri="{FF2B5EF4-FFF2-40B4-BE49-F238E27FC236}">
                <a16:creationId xmlns:a16="http://schemas.microsoft.com/office/drawing/2014/main" id="{0627CC59-6D84-46DC-A584-52732C3E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88" y="2072771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Pasg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B117FBA-8FFC-43BB-93B5-B209D4A3A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78155" y="2739939"/>
            <a:ext cx="1141060" cy="126091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8C65B78-AB30-46CF-9C3C-0A006C4C1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19099" y="4390687"/>
            <a:ext cx="1270789" cy="1270789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1B0C23-3B13-4836-86BD-B63A6504D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84" y="6193816"/>
            <a:ext cx="2417975" cy="537957"/>
          </a:xfrm>
          <a:prstGeom prst="rect">
            <a:avLst/>
          </a:prstGeom>
        </p:spPr>
      </p:pic>
      <p:pic>
        <p:nvPicPr>
          <p:cNvPr id="23" name="Picture 22" descr="Fireworks over a body of water&#10;&#10;Description automatically generated">
            <a:extLst>
              <a:ext uri="{FF2B5EF4-FFF2-40B4-BE49-F238E27FC236}">
                <a16:creationId xmlns:a16="http://schemas.microsoft.com/office/drawing/2014/main" id="{A6A21FEA-8635-4E93-93A9-6A49A0CFBB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014393" y="5899451"/>
            <a:ext cx="1329784" cy="901760"/>
          </a:xfrm>
          <a:prstGeom prst="rect">
            <a:avLst/>
          </a:prstGeom>
        </p:spPr>
      </p:pic>
      <p:pic>
        <p:nvPicPr>
          <p:cNvPr id="29" name="Picture 28" descr="A picture containing cup, lamp, table, orange&#10;&#10;Description automatically generated">
            <a:extLst>
              <a:ext uri="{FF2B5EF4-FFF2-40B4-BE49-F238E27FC236}">
                <a16:creationId xmlns:a16="http://schemas.microsoft.com/office/drawing/2014/main" id="{CD10D347-C4C7-45AB-AEF3-5D64E9B9C6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525167" y="4754237"/>
            <a:ext cx="1099142" cy="1107241"/>
          </a:xfrm>
          <a:prstGeom prst="rect">
            <a:avLst/>
          </a:prstGeom>
        </p:spPr>
      </p:pic>
      <p:pic>
        <p:nvPicPr>
          <p:cNvPr id="34" name="Picture 33" descr="A close up of a flower&#10;&#10;Description automatically generated">
            <a:extLst>
              <a:ext uri="{FF2B5EF4-FFF2-40B4-BE49-F238E27FC236}">
                <a16:creationId xmlns:a16="http://schemas.microsoft.com/office/drawing/2014/main" id="{F9CD57A0-6D74-484A-9BA4-86DFB51B5E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7695196" y="2591595"/>
            <a:ext cx="1257325" cy="1885398"/>
          </a:xfrm>
          <a:prstGeom prst="rect">
            <a:avLst/>
          </a:prstGeom>
        </p:spPr>
      </p:pic>
      <p:pic>
        <p:nvPicPr>
          <p:cNvPr id="37" name="Picture 36" descr="A picture containing food&#10;&#10;Description automatically generated">
            <a:extLst>
              <a:ext uri="{FF2B5EF4-FFF2-40B4-BE49-F238E27FC236}">
                <a16:creationId xmlns:a16="http://schemas.microsoft.com/office/drawing/2014/main" id="{0D114450-7F8D-4B7E-8F32-FB8789B6D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6968694" y="604367"/>
            <a:ext cx="1083148" cy="10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1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EA1D-26DC-4673-ACCF-C5F95136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GÊM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F4F0-1C1C-4174-9D92-722BC13B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</a:rPr>
              <a:t>Word Wall: Match Up</a:t>
            </a: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https://wordwall.net/resource/2581825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C7EC9-5C64-43D6-B1EF-E3BC123B08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23" t="17005" r="23105" b="25756"/>
          <a:stretch/>
        </p:blipFill>
        <p:spPr>
          <a:xfrm>
            <a:off x="1817440" y="3623338"/>
            <a:ext cx="5429605" cy="30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2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pic>
        <p:nvPicPr>
          <p:cNvPr id="8" name="Content Placeholder 7" descr="A close up of food&#10;&#10;Description automatically generated">
            <a:extLst>
              <a:ext uri="{FF2B5EF4-FFF2-40B4-BE49-F238E27FC236}">
                <a16:creationId xmlns:a16="http://schemas.microsoft.com/office/drawing/2014/main" id="{344469DC-9D52-496D-9043-BEF372AC0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93584" y="1229215"/>
            <a:ext cx="1877247" cy="1407935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480082" y="2399978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626799" y="2229592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516350" y="45483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62369" y="2673280"/>
            <a:ext cx="207330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</a:rPr>
              <a:t>Wyt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ti’n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hoffi</a:t>
            </a:r>
            <a:r>
              <a:rPr lang="en-US" sz="2000" b="1" dirty="0" smtClean="0">
                <a:solidFill>
                  <a:srgbClr val="7030A0"/>
                </a:solidFill>
              </a:rPr>
              <a:t>  </a:t>
            </a:r>
            <a:r>
              <a:rPr lang="en-US" sz="2000" b="1" dirty="0">
                <a:solidFill>
                  <a:srgbClr val="7030A0"/>
                </a:solidFill>
              </a:rPr>
              <a:t>…?</a:t>
            </a:r>
          </a:p>
          <a:p>
            <a:pPr algn="ctr"/>
            <a:endParaRPr lang="en-GB" sz="2000" b="1" dirty="0">
              <a:solidFill>
                <a:srgbClr val="7030A0"/>
              </a:solidFill>
            </a:endParaRPr>
          </a:p>
          <a:p>
            <a:pPr algn="ctr"/>
            <a:r>
              <a:rPr lang="en-GB" sz="2000" b="1" dirty="0" err="1">
                <a:solidFill>
                  <a:srgbClr val="7030A0"/>
                </a:solidFill>
              </a:rPr>
              <a:t>Ydw</a:t>
            </a:r>
            <a:r>
              <a:rPr lang="en-GB" sz="2000" b="1" dirty="0">
                <a:solidFill>
                  <a:srgbClr val="7030A0"/>
                </a:solidFill>
              </a:rPr>
              <a:t>, </a:t>
            </a:r>
            <a:r>
              <a:rPr lang="en-GB" sz="2000" b="1" dirty="0" err="1">
                <a:solidFill>
                  <a:srgbClr val="7030A0"/>
                </a:solidFill>
              </a:rPr>
              <a:t>dw</a:t>
            </a:r>
            <a:r>
              <a:rPr lang="en-GB" sz="2000" b="1" dirty="0">
                <a:solidFill>
                  <a:srgbClr val="7030A0"/>
                </a:solidFill>
              </a:rPr>
              <a:t> </a:t>
            </a:r>
            <a:r>
              <a:rPr lang="en-GB" sz="2000" b="1" dirty="0" err="1">
                <a:solidFill>
                  <a:srgbClr val="7030A0"/>
                </a:solidFill>
              </a:rPr>
              <a:t>i’n</a:t>
            </a:r>
            <a:r>
              <a:rPr lang="en-GB" sz="2000" b="1" dirty="0">
                <a:solidFill>
                  <a:srgbClr val="7030A0"/>
                </a:solidFill>
              </a:rPr>
              <a:t> </a:t>
            </a:r>
            <a:r>
              <a:rPr lang="en-GB" sz="2000" b="1" dirty="0" err="1">
                <a:solidFill>
                  <a:srgbClr val="7030A0"/>
                </a:solidFill>
              </a:rPr>
              <a:t>hoffi</a:t>
            </a:r>
            <a:r>
              <a:rPr lang="en-GB" sz="2000" b="1" dirty="0">
                <a:solidFill>
                  <a:srgbClr val="7030A0"/>
                </a:solidFill>
              </a:rPr>
              <a:t> </a:t>
            </a:r>
            <a:r>
              <a:rPr lang="en-GB" sz="2200" b="1" dirty="0">
                <a:solidFill>
                  <a:srgbClr val="7030A0"/>
                </a:solidFill>
              </a:rPr>
              <a:t>…</a:t>
            </a:r>
          </a:p>
          <a:p>
            <a:pPr algn="ctr"/>
            <a:endParaRPr lang="en-US" sz="25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222604" y="3627266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6100763" y="3610990"/>
            <a:ext cx="7373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299955" y="4522188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2FC000C-DEBA-4DA2-B1B0-BDA39CFB58F2}"/>
              </a:ext>
            </a:extLst>
          </p:cNvPr>
          <p:cNvCxnSpPr>
            <a:cxnSpLocks/>
          </p:cNvCxnSpPr>
          <p:nvPr/>
        </p:nvCxnSpPr>
        <p:spPr>
          <a:xfrm flipV="1">
            <a:off x="2713355" y="4093145"/>
            <a:ext cx="817248" cy="513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7AAD47-8664-4C0C-A64B-7E91A0C0A6C4}"/>
              </a:ext>
            </a:extLst>
          </p:cNvPr>
          <p:cNvCxnSpPr>
            <a:cxnSpLocks/>
          </p:cNvCxnSpPr>
          <p:nvPr/>
        </p:nvCxnSpPr>
        <p:spPr>
          <a:xfrm flipH="1" flipV="1">
            <a:off x="5933383" y="4072348"/>
            <a:ext cx="863490" cy="573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4">
            <a:extLst>
              <a:ext uri="{FF2B5EF4-FFF2-40B4-BE49-F238E27FC236}">
                <a16:creationId xmlns:a16="http://schemas.microsoft.com/office/drawing/2014/main" id="{67A217D0-92BF-4AC8-BCD1-CDC73F7C3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958" y="1545155"/>
            <a:ext cx="199790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Noswyl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5D9B2CE9-E335-47DF-855D-D42C0976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383" y="2953483"/>
            <a:ext cx="22713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4" name="TextBox 4">
            <a:extLst>
              <a:ext uri="{FF2B5EF4-FFF2-40B4-BE49-F238E27FC236}">
                <a16:creationId xmlns:a16="http://schemas.microsoft.com/office/drawing/2014/main" id="{0AAC32B1-7B84-48A0-B745-02749A392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531" y="4200239"/>
            <a:ext cx="27334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Calan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Gaeaf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5" name="TextBox 4">
            <a:extLst>
              <a:ext uri="{FF2B5EF4-FFF2-40B4-BE49-F238E27FC236}">
                <a16:creationId xmlns:a16="http://schemas.microsoft.com/office/drawing/2014/main" id="{62AA0413-A1F1-40BD-9A0C-08BC4A2D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116" y="5354661"/>
            <a:ext cx="26137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FF0000"/>
                </a:solidFill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Tân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Gwyllt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7" name="TextBox 4">
            <a:extLst>
              <a:ext uri="{FF2B5EF4-FFF2-40B4-BE49-F238E27FC236}">
                <a16:creationId xmlns:a16="http://schemas.microsoft.com/office/drawing/2014/main" id="{22D5AC67-59A3-4439-8123-71004997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68" y="5507877"/>
            <a:ext cx="19979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Shwmae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8" name="TextBox 4">
            <a:extLst>
              <a:ext uri="{FF2B5EF4-FFF2-40B4-BE49-F238E27FC236}">
                <a16:creationId xmlns:a16="http://schemas.microsoft.com/office/drawing/2014/main" id="{BCB53C51-501A-468D-8BD4-20AA5A66F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83" y="4706558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Hâf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9" name="TextBox 4">
            <a:extLst>
              <a:ext uri="{FF2B5EF4-FFF2-40B4-BE49-F238E27FC236}">
                <a16:creationId xmlns:a16="http://schemas.microsoft.com/office/drawing/2014/main" id="{547E3892-6A65-4869-B4E3-01B603EE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15" y="3718405"/>
            <a:ext cx="199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Tripiau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Ysgol</a:t>
            </a:r>
          </a:p>
        </p:txBody>
      </p:sp>
      <p:sp>
        <p:nvSpPr>
          <p:cNvPr id="80" name="TextBox 4">
            <a:extLst>
              <a:ext uri="{FF2B5EF4-FFF2-40B4-BE49-F238E27FC236}">
                <a16:creationId xmlns:a16="http://schemas.microsoft.com/office/drawing/2014/main" id="{0627CC59-6D84-46DC-A584-52732C3E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80" y="2162990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Pasg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B117FBA-8FFC-43BB-93B5-B209D4A3A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29253" y="2749423"/>
            <a:ext cx="1141060" cy="126091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8C65B78-AB30-46CF-9C3C-0A006C4C1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19099" y="4390687"/>
            <a:ext cx="1270789" cy="1270789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1B0C23-3B13-4836-86BD-B63A6504D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84" y="6193816"/>
            <a:ext cx="2417975" cy="537957"/>
          </a:xfrm>
          <a:prstGeom prst="rect">
            <a:avLst/>
          </a:prstGeom>
        </p:spPr>
      </p:pic>
      <p:pic>
        <p:nvPicPr>
          <p:cNvPr id="23" name="Picture 22" descr="Fireworks over a body of water&#10;&#10;Description automatically generated">
            <a:extLst>
              <a:ext uri="{FF2B5EF4-FFF2-40B4-BE49-F238E27FC236}">
                <a16:creationId xmlns:a16="http://schemas.microsoft.com/office/drawing/2014/main" id="{A6A21FEA-8635-4E93-93A9-6A49A0CFBB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014393" y="5899451"/>
            <a:ext cx="1329784" cy="901760"/>
          </a:xfrm>
          <a:prstGeom prst="rect">
            <a:avLst/>
          </a:prstGeom>
        </p:spPr>
      </p:pic>
      <p:pic>
        <p:nvPicPr>
          <p:cNvPr id="29" name="Picture 28" descr="A picture containing cup, lamp, table, orange&#10;&#10;Description automatically generated">
            <a:extLst>
              <a:ext uri="{FF2B5EF4-FFF2-40B4-BE49-F238E27FC236}">
                <a16:creationId xmlns:a16="http://schemas.microsoft.com/office/drawing/2014/main" id="{CD10D347-C4C7-45AB-AEF3-5D64E9B9C6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525167" y="4754237"/>
            <a:ext cx="1099142" cy="1107241"/>
          </a:xfrm>
          <a:prstGeom prst="rect">
            <a:avLst/>
          </a:prstGeom>
        </p:spPr>
      </p:pic>
      <p:pic>
        <p:nvPicPr>
          <p:cNvPr id="34" name="Picture 33" descr="A close up of a flower&#10;&#10;Description automatically generated">
            <a:extLst>
              <a:ext uri="{FF2B5EF4-FFF2-40B4-BE49-F238E27FC236}">
                <a16:creationId xmlns:a16="http://schemas.microsoft.com/office/drawing/2014/main" id="{F9CD57A0-6D74-484A-9BA4-86DFB51B5E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7695196" y="2591595"/>
            <a:ext cx="1257325" cy="1885398"/>
          </a:xfrm>
          <a:prstGeom prst="rect">
            <a:avLst/>
          </a:prstGeom>
        </p:spPr>
      </p:pic>
      <p:pic>
        <p:nvPicPr>
          <p:cNvPr id="37" name="Picture 36" descr="A picture containing food&#10;&#10;Description automatically generated">
            <a:extLst>
              <a:ext uri="{FF2B5EF4-FFF2-40B4-BE49-F238E27FC236}">
                <a16:creationId xmlns:a16="http://schemas.microsoft.com/office/drawing/2014/main" id="{0D114450-7F8D-4B7E-8F32-FB8789B6D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7746336" y="672511"/>
            <a:ext cx="1083148" cy="1083148"/>
          </a:xfrm>
          <a:prstGeom prst="rect">
            <a:avLst/>
          </a:prstGeom>
        </p:spPr>
      </p:pic>
      <p:pic>
        <p:nvPicPr>
          <p:cNvPr id="30" name="Picture 2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6081844E-BF77-4444-B9C5-8D23DD11D5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4533850" y="4106325"/>
            <a:ext cx="432236" cy="4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2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ACHOS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55" y="1188402"/>
            <a:ext cx="8817090" cy="41938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294519" y="2885188"/>
            <a:ext cx="1194673" cy="23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70215" y="2838890"/>
            <a:ext cx="1271151" cy="269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9359" y="3108879"/>
            <a:ext cx="33313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mae’n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digwyddiad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cyffrous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endParaRPr lang="en-US" sz="2000" dirty="0">
              <a:latin typeface="Calibri"/>
              <a:ea typeface="ＭＳ Ｐゴシック"/>
            </a:endParaRPr>
          </a:p>
          <a:p>
            <a:pPr algn="ctr" eaLnBrk="1" hangingPunct="1"/>
            <a:r>
              <a:rPr lang="en-US" sz="2000" dirty="0">
                <a:latin typeface="Calibri"/>
                <a:ea typeface="ＭＳ Ｐゴシック"/>
              </a:rPr>
              <a:t>it’s an exciting occasion</a:t>
            </a:r>
            <a:endParaRPr lang="en-US" sz="2000" dirty="0"/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5620256" y="2965204"/>
            <a:ext cx="4145596" cy="257916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mae’n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amser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i weld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teulu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ffrindiau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000" dirty="0">
                <a:latin typeface="Calibri"/>
                <a:cs typeface="Calibri"/>
              </a:rPr>
              <a:t>it’s time to see </a:t>
            </a:r>
          </a:p>
          <a:p>
            <a:pPr marL="0" indent="0" algn="ctr">
              <a:buNone/>
            </a:pPr>
            <a:r>
              <a:rPr lang="en-US" sz="2000" dirty="0">
                <a:latin typeface="Calibri"/>
                <a:cs typeface="Calibri"/>
              </a:rPr>
              <a:t>family/friends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266" y="3067301"/>
            <a:ext cx="279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</a:rPr>
              <a:t>achos</a:t>
            </a:r>
            <a:r>
              <a:rPr lang="en-US" sz="4000" b="1" dirty="0">
                <a:solidFill>
                  <a:srgbClr val="7030A0"/>
                </a:solidFill>
              </a:rPr>
              <a:t> …</a:t>
            </a:r>
          </a:p>
        </p:txBody>
      </p:sp>
      <p:pic>
        <p:nvPicPr>
          <p:cNvPr id="31" name="Picture 30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4EDDE7A-84FD-4058-B9D2-8DFC9A9DC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360630" y="3748379"/>
            <a:ext cx="638073" cy="6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4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pic>
        <p:nvPicPr>
          <p:cNvPr id="8" name="Content Placeholder 7" descr="A close up of food&#10;&#10;Description automatically generated">
            <a:extLst>
              <a:ext uri="{FF2B5EF4-FFF2-40B4-BE49-F238E27FC236}">
                <a16:creationId xmlns:a16="http://schemas.microsoft.com/office/drawing/2014/main" id="{344469DC-9D52-496D-9043-BEF372AC0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15546" y="1320687"/>
            <a:ext cx="1755285" cy="1316464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480082" y="2399978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626799" y="2229592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516350" y="45483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89098" y="2724754"/>
            <a:ext cx="214691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7030A0"/>
                </a:solidFill>
              </a:rPr>
              <a:t>Wyt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ti’n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hoffi</a:t>
            </a:r>
            <a:r>
              <a:rPr lang="en-US" sz="2200" b="1" dirty="0">
                <a:solidFill>
                  <a:srgbClr val="7030A0"/>
                </a:solidFill>
              </a:rPr>
              <a:t> …?</a:t>
            </a:r>
          </a:p>
          <a:p>
            <a:pPr algn="ctr"/>
            <a:endParaRPr lang="en-GB" sz="2200" b="1" dirty="0">
              <a:solidFill>
                <a:srgbClr val="7030A0"/>
              </a:solidFill>
            </a:endParaRPr>
          </a:p>
          <a:p>
            <a:pPr algn="ctr"/>
            <a:r>
              <a:rPr lang="en-GB" sz="2200" b="1" dirty="0" err="1">
                <a:solidFill>
                  <a:srgbClr val="7030A0"/>
                </a:solidFill>
              </a:rPr>
              <a:t>Nac</a:t>
            </a:r>
            <a:r>
              <a:rPr lang="en-GB" sz="2200" b="1" dirty="0">
                <a:solidFill>
                  <a:srgbClr val="7030A0"/>
                </a:solidFill>
              </a:rPr>
              <a:t> </a:t>
            </a:r>
            <a:r>
              <a:rPr lang="en-GB" sz="2200" b="1" dirty="0" err="1">
                <a:solidFill>
                  <a:srgbClr val="7030A0"/>
                </a:solidFill>
              </a:rPr>
              <a:t>ydw</a:t>
            </a:r>
            <a:r>
              <a:rPr lang="en-GB" sz="2200" b="1" dirty="0">
                <a:solidFill>
                  <a:srgbClr val="7030A0"/>
                </a:solidFill>
              </a:rPr>
              <a:t>, </a:t>
            </a:r>
            <a:r>
              <a:rPr lang="en-GB" sz="2200" b="1" dirty="0" err="1">
                <a:solidFill>
                  <a:srgbClr val="7030A0"/>
                </a:solidFill>
              </a:rPr>
              <a:t>dw</a:t>
            </a:r>
            <a:r>
              <a:rPr lang="en-GB" sz="2200" b="1" dirty="0">
                <a:solidFill>
                  <a:srgbClr val="7030A0"/>
                </a:solidFill>
              </a:rPr>
              <a:t> </a:t>
            </a:r>
            <a:r>
              <a:rPr lang="en-GB" sz="2200" b="1" dirty="0" err="1">
                <a:solidFill>
                  <a:srgbClr val="7030A0"/>
                </a:solidFill>
              </a:rPr>
              <a:t>i</a:t>
            </a:r>
            <a:r>
              <a:rPr lang="en-GB" sz="2200" b="1" dirty="0">
                <a:solidFill>
                  <a:srgbClr val="7030A0"/>
                </a:solidFill>
              </a:rPr>
              <a:t> </a:t>
            </a:r>
            <a:r>
              <a:rPr lang="en-GB" sz="2200" b="1" dirty="0" err="1">
                <a:solidFill>
                  <a:srgbClr val="7030A0"/>
                </a:solidFill>
              </a:rPr>
              <a:t>ddim</a:t>
            </a:r>
            <a:r>
              <a:rPr lang="en-GB" sz="2200" b="1" dirty="0">
                <a:solidFill>
                  <a:srgbClr val="7030A0"/>
                </a:solidFill>
              </a:rPr>
              <a:t> </a:t>
            </a:r>
            <a:r>
              <a:rPr lang="en-GB" sz="2200" b="1" dirty="0" err="1">
                <a:solidFill>
                  <a:srgbClr val="7030A0"/>
                </a:solidFill>
              </a:rPr>
              <a:t>yn</a:t>
            </a:r>
            <a:r>
              <a:rPr lang="en-GB" sz="2200" b="1" dirty="0">
                <a:solidFill>
                  <a:srgbClr val="7030A0"/>
                </a:solidFill>
              </a:rPr>
              <a:t> </a:t>
            </a:r>
            <a:r>
              <a:rPr lang="en-GB" sz="2200" b="1" dirty="0" err="1">
                <a:solidFill>
                  <a:srgbClr val="7030A0"/>
                </a:solidFill>
              </a:rPr>
              <a:t>hoffi</a:t>
            </a:r>
            <a:r>
              <a:rPr lang="en-GB" sz="2200" b="1" dirty="0">
                <a:solidFill>
                  <a:srgbClr val="7030A0"/>
                </a:solidFill>
              </a:rPr>
              <a:t> …</a:t>
            </a:r>
          </a:p>
          <a:p>
            <a:pPr algn="ctr"/>
            <a:endParaRPr lang="en-US" sz="25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222604" y="3627266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6100763" y="3610990"/>
            <a:ext cx="7373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299955" y="4522188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2FC000C-DEBA-4DA2-B1B0-BDA39CFB58F2}"/>
              </a:ext>
            </a:extLst>
          </p:cNvPr>
          <p:cNvCxnSpPr>
            <a:cxnSpLocks/>
          </p:cNvCxnSpPr>
          <p:nvPr/>
        </p:nvCxnSpPr>
        <p:spPr>
          <a:xfrm flipV="1">
            <a:off x="2713355" y="4093145"/>
            <a:ext cx="817248" cy="513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7AAD47-8664-4C0C-A64B-7E91A0C0A6C4}"/>
              </a:ext>
            </a:extLst>
          </p:cNvPr>
          <p:cNvCxnSpPr>
            <a:cxnSpLocks/>
          </p:cNvCxnSpPr>
          <p:nvPr/>
        </p:nvCxnSpPr>
        <p:spPr>
          <a:xfrm flipH="1" flipV="1">
            <a:off x="5933383" y="4072348"/>
            <a:ext cx="863490" cy="573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4">
            <a:extLst>
              <a:ext uri="{FF2B5EF4-FFF2-40B4-BE49-F238E27FC236}">
                <a16:creationId xmlns:a16="http://schemas.microsoft.com/office/drawing/2014/main" id="{67A217D0-92BF-4AC8-BCD1-CDC73F7C3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958" y="1545155"/>
            <a:ext cx="199790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Noswyl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73" name="TextBox 4">
            <a:extLst>
              <a:ext uri="{FF2B5EF4-FFF2-40B4-BE49-F238E27FC236}">
                <a16:creationId xmlns:a16="http://schemas.microsoft.com/office/drawing/2014/main" id="{5D9B2CE9-E335-47DF-855D-D42C0976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383" y="2953483"/>
            <a:ext cx="22713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Nadolig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4" name="TextBox 4">
            <a:extLst>
              <a:ext uri="{FF2B5EF4-FFF2-40B4-BE49-F238E27FC236}">
                <a16:creationId xmlns:a16="http://schemas.microsoft.com/office/drawing/2014/main" id="{0AAC32B1-7B84-48A0-B745-02749A392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531" y="4200239"/>
            <a:ext cx="27334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Calan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Gaeaf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5" name="TextBox 4">
            <a:extLst>
              <a:ext uri="{FF2B5EF4-FFF2-40B4-BE49-F238E27FC236}">
                <a16:creationId xmlns:a16="http://schemas.microsoft.com/office/drawing/2014/main" id="{62AA0413-A1F1-40BD-9A0C-08BC4A2D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116" y="5354661"/>
            <a:ext cx="26137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Noson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Tân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Gwyllt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7" name="TextBox 4">
            <a:extLst>
              <a:ext uri="{FF2B5EF4-FFF2-40B4-BE49-F238E27FC236}">
                <a16:creationId xmlns:a16="http://schemas.microsoft.com/office/drawing/2014/main" id="{22D5AC67-59A3-4439-8123-71004997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68" y="5507877"/>
            <a:ext cx="19979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Diwrnod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Shwmae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8" name="TextBox 4">
            <a:extLst>
              <a:ext uri="{FF2B5EF4-FFF2-40B4-BE49-F238E27FC236}">
                <a16:creationId xmlns:a16="http://schemas.microsoft.com/office/drawing/2014/main" id="{BCB53C51-501A-468D-8BD4-20AA5A66F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83" y="4706558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Gwyliau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Hâf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9" name="TextBox 4">
            <a:extLst>
              <a:ext uri="{FF2B5EF4-FFF2-40B4-BE49-F238E27FC236}">
                <a16:creationId xmlns:a16="http://schemas.microsoft.com/office/drawing/2014/main" id="{547E3892-6A65-4869-B4E3-01B603EE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15" y="3718405"/>
            <a:ext cx="199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Tripiau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Ysgol</a:t>
            </a:r>
          </a:p>
        </p:txBody>
      </p:sp>
      <p:sp>
        <p:nvSpPr>
          <p:cNvPr id="80" name="TextBox 4">
            <a:extLst>
              <a:ext uri="{FF2B5EF4-FFF2-40B4-BE49-F238E27FC236}">
                <a16:creationId xmlns:a16="http://schemas.microsoft.com/office/drawing/2014/main" id="{0627CC59-6D84-46DC-A584-52732C3E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80" y="2162990"/>
            <a:ext cx="19979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/>
                <a:ea typeface="ＭＳ Ｐゴシック"/>
              </a:rPr>
              <a:t>Pasg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B117FBA-8FFC-43BB-93B5-B209D4A3A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95131" y="2740674"/>
            <a:ext cx="1141060" cy="126091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8C65B78-AB30-46CF-9C3C-0A006C4C1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19099" y="4390687"/>
            <a:ext cx="1270789" cy="1270789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1B0C23-3B13-4836-86BD-B63A6504DA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84" y="6193816"/>
            <a:ext cx="2417975" cy="537957"/>
          </a:xfrm>
          <a:prstGeom prst="rect">
            <a:avLst/>
          </a:prstGeom>
        </p:spPr>
      </p:pic>
      <p:pic>
        <p:nvPicPr>
          <p:cNvPr id="23" name="Picture 22" descr="Fireworks over a body of water&#10;&#10;Description automatically generated">
            <a:extLst>
              <a:ext uri="{FF2B5EF4-FFF2-40B4-BE49-F238E27FC236}">
                <a16:creationId xmlns:a16="http://schemas.microsoft.com/office/drawing/2014/main" id="{A6A21FEA-8635-4E93-93A9-6A49A0CFBB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014393" y="5899451"/>
            <a:ext cx="1329784" cy="901760"/>
          </a:xfrm>
          <a:prstGeom prst="rect">
            <a:avLst/>
          </a:prstGeom>
        </p:spPr>
      </p:pic>
      <p:pic>
        <p:nvPicPr>
          <p:cNvPr id="29" name="Picture 28" descr="A picture containing cup, lamp, table, orange&#10;&#10;Description automatically generated">
            <a:extLst>
              <a:ext uri="{FF2B5EF4-FFF2-40B4-BE49-F238E27FC236}">
                <a16:creationId xmlns:a16="http://schemas.microsoft.com/office/drawing/2014/main" id="{CD10D347-C4C7-45AB-AEF3-5D64E9B9C6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7525167" y="4754237"/>
            <a:ext cx="1099142" cy="1107241"/>
          </a:xfrm>
          <a:prstGeom prst="rect">
            <a:avLst/>
          </a:prstGeom>
        </p:spPr>
      </p:pic>
      <p:pic>
        <p:nvPicPr>
          <p:cNvPr id="34" name="Picture 33" descr="A close up of a flower&#10;&#10;Description automatically generated">
            <a:extLst>
              <a:ext uri="{FF2B5EF4-FFF2-40B4-BE49-F238E27FC236}">
                <a16:creationId xmlns:a16="http://schemas.microsoft.com/office/drawing/2014/main" id="{F9CD57A0-6D74-484A-9BA4-86DFB51B5E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7695196" y="2591595"/>
            <a:ext cx="1257325" cy="1885398"/>
          </a:xfrm>
          <a:prstGeom prst="rect">
            <a:avLst/>
          </a:prstGeom>
        </p:spPr>
      </p:pic>
      <p:pic>
        <p:nvPicPr>
          <p:cNvPr id="37" name="Picture 36" descr="A picture containing food&#10;&#10;Description automatically generated">
            <a:extLst>
              <a:ext uri="{FF2B5EF4-FFF2-40B4-BE49-F238E27FC236}">
                <a16:creationId xmlns:a16="http://schemas.microsoft.com/office/drawing/2014/main" id="{0D114450-7F8D-4B7E-8F32-FB8789B6D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7746336" y="672511"/>
            <a:ext cx="1083148" cy="1083148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F5EC13CA-EA68-4E27-9C92-2E711F7282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4608096" y="4110707"/>
            <a:ext cx="339280" cy="37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0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ACHOS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55" y="1188402"/>
            <a:ext cx="7219899" cy="41938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294519" y="2885188"/>
            <a:ext cx="1194673" cy="23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70215" y="2838890"/>
            <a:ext cx="1271151" cy="269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9359" y="3108879"/>
            <a:ext cx="33313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mae’n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amser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caledrwydd</a:t>
            </a:r>
            <a:endParaRPr lang="en-US" sz="28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000" dirty="0">
              <a:latin typeface="Calibri"/>
              <a:ea typeface="ＭＳ Ｐゴシック"/>
            </a:endParaRPr>
          </a:p>
          <a:p>
            <a:pPr algn="ctr" eaLnBrk="1" hangingPunct="1"/>
            <a:r>
              <a:rPr lang="en-US" sz="2000" dirty="0">
                <a:latin typeface="Calibri"/>
                <a:ea typeface="ＭＳ Ｐゴシック"/>
              </a:rPr>
              <a:t>it’s a difficult time</a:t>
            </a:r>
            <a:endParaRPr lang="en-US" sz="2000" dirty="0"/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5444652" y="3032365"/>
            <a:ext cx="4145596" cy="22960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mae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ofn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arna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arno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fe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arni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hi</a:t>
            </a:r>
          </a:p>
          <a:p>
            <a:pPr marL="0" indent="0" algn="ctr">
              <a:buNone/>
            </a:pPr>
            <a:endParaRPr lang="en-US" sz="200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000">
                <a:latin typeface="Calibri"/>
                <a:cs typeface="Calibri"/>
              </a:rPr>
              <a:t>I’m</a:t>
            </a:r>
            <a:r>
              <a:rPr lang="en-US" sz="2000" dirty="0">
                <a:latin typeface="Calibri"/>
                <a:cs typeface="Calibri"/>
              </a:rPr>
              <a:t>/He’s/She’s scared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783" y="3032365"/>
            <a:ext cx="279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</a:rPr>
              <a:t>achos</a:t>
            </a:r>
            <a:r>
              <a:rPr lang="en-US" sz="4000" b="1" dirty="0">
                <a:solidFill>
                  <a:srgbClr val="7030A0"/>
                </a:solidFill>
              </a:rPr>
              <a:t> …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EEC23C0-811E-4CB2-BE6C-99273F1D2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320696" y="3669960"/>
            <a:ext cx="818520" cy="9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99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4f10a8-045a-4ff4-8ba8-f92582185811" xsi:nil="true"/>
    <lcf76f155ced4ddcb4097134ff3c332f xmlns="6977e3a8-1e28-44e9-a10a-9999e2d0ef4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86C5500ED1244AF830B3E98236792" ma:contentTypeVersion="13" ma:contentTypeDescription="Create a new document." ma:contentTypeScope="" ma:versionID="9a55d5e94be654b3d3851f88f07e1108">
  <xsd:schema xmlns:xsd="http://www.w3.org/2001/XMLSchema" xmlns:xs="http://www.w3.org/2001/XMLSchema" xmlns:p="http://schemas.microsoft.com/office/2006/metadata/properties" xmlns:ns2="6977e3a8-1e28-44e9-a10a-9999e2d0ef48" xmlns:ns3="0b4f10a8-045a-4ff4-8ba8-f92582185811" targetNamespace="http://schemas.microsoft.com/office/2006/metadata/properties" ma:root="true" ma:fieldsID="31507130400d8986675285dfbe5eb9c0" ns2:_="" ns3:_="">
    <xsd:import namespace="6977e3a8-1e28-44e9-a10a-9999e2d0ef48"/>
    <xsd:import namespace="0b4f10a8-045a-4ff4-8ba8-f92582185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7e3a8-1e28-44e9-a10a-9999e2d0ef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8eb062c-d763-48f9-a1b1-826b13cff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f10a8-045a-4ff4-8ba8-f9258218581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b201b37-a57d-466a-9fb2-39fa254c48ea}" ma:internalName="TaxCatchAll" ma:showField="CatchAllData" ma:web="0b4f10a8-045a-4ff4-8ba8-f925821858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110660-77A5-48EC-90C4-A5A151221C0F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6977e3a8-1e28-44e9-a10a-9999e2d0ef48"/>
    <ds:schemaRef ds:uri="0b4f10a8-045a-4ff4-8ba8-f92582185811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9D112B-87AE-41EB-A686-D38A4B8851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3484B5-8393-4DFD-B5BC-CBAC51084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77e3a8-1e28-44e9-a10a-9999e2d0ef48"/>
    <ds:schemaRef ds:uri="0b4f10a8-045a-4ff4-8ba8-f92582185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122</Words>
  <Application>Microsoft Office PowerPoint</Application>
  <PresentationFormat>On-screen Show (4:3)</PresentationFormat>
  <Paragraphs>125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Comic Sans MS</vt:lpstr>
      <vt:lpstr>Office Theme</vt:lpstr>
      <vt:lpstr>Cymraeg  </vt:lpstr>
      <vt:lpstr>PowerPoint Presentation</vt:lpstr>
      <vt:lpstr>Wythnos 3  Digwyddiadau Events</vt:lpstr>
      <vt:lpstr>GEIRFA</vt:lpstr>
      <vt:lpstr>GÊM</vt:lpstr>
      <vt:lpstr>CWESTIWN AC ATEB</vt:lpstr>
      <vt:lpstr>ACHOS …</vt:lpstr>
      <vt:lpstr>CWESTIWN AC ATEB</vt:lpstr>
      <vt:lpstr>ACHOS …</vt:lpstr>
      <vt:lpstr>BERF: DATHLU</vt:lpstr>
      <vt:lpstr>GÊM</vt:lpstr>
      <vt:lpstr>DECHRAU BRAWDDEG</vt:lpstr>
      <vt:lpstr>GÊM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Blwyddyn 1 a 2 Drilio:  Dyma Fi</dc:title>
  <dc:creator>Gemma Mabbett</dc:creator>
  <cp:lastModifiedBy>Clare Brown</cp:lastModifiedBy>
  <cp:revision>1987</cp:revision>
  <dcterms:created xsi:type="dcterms:W3CDTF">2018-10-15T10:29:36Z</dcterms:created>
  <dcterms:modified xsi:type="dcterms:W3CDTF">2024-10-16T11:36:53Z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0x01010027B86C5500ED1244AF830B3E98236792</vt:lpwstr>
  </property>
  <property fmtid="{D5CDD505-2E9C-101B-9397-08002B2CF9AE}" pid="3" name="Order">
    <vt:r8>3034900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