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79" r:id="rId10"/>
    <p:sldId id="268" r:id="rId11"/>
    <p:sldId id="269" r:id="rId12"/>
    <p:sldId id="280" r:id="rId13"/>
    <p:sldId id="271" r:id="rId14"/>
    <p:sldId id="272" r:id="rId15"/>
    <p:sldId id="273" r:id="rId16"/>
    <p:sldId id="281" r:id="rId17"/>
    <p:sldId id="274" r:id="rId18"/>
    <p:sldId id="275" r:id="rId19"/>
    <p:sldId id="276" r:id="rId20"/>
    <p:sldId id="277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E7"/>
    <a:srgbClr val="51B7E7"/>
    <a:srgbClr val="B378B5"/>
    <a:srgbClr val="AFD233"/>
    <a:srgbClr val="F8931C"/>
    <a:srgbClr val="58C1B8"/>
    <a:srgbClr val="EE684B"/>
    <a:srgbClr val="002B61"/>
    <a:srgbClr val="EE787E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7D7D0-DC87-49F6-BBCA-6C8F08C1677B}" v="1" dt="2024-07-30T10:11:44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27"/>
  </p:normalViewPr>
  <p:slideViewPr>
    <p:cSldViewPr snapToGrid="0">
      <p:cViewPr varScale="1">
        <p:scale>
          <a:sx n="69" d="100"/>
          <a:sy n="69" d="100"/>
        </p:scale>
        <p:origin x="1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93739503-e554-47e8-ab35-bcf89cedf0fb" providerId="ADAL" clId="{9897D7D0-DC87-49F6-BBCA-6C8F08C1677B}"/>
    <pc:docChg chg="delSld">
      <pc:chgData name="Zenab Mahmood" userId="93739503-e554-47e8-ab35-bcf89cedf0fb" providerId="ADAL" clId="{9897D7D0-DC87-49F6-BBCA-6C8F08C1677B}" dt="2024-07-30T10:11:38.486" v="4" actId="2696"/>
      <pc:docMkLst>
        <pc:docMk/>
      </pc:docMkLst>
      <pc:sldChg chg="del">
        <pc:chgData name="Zenab Mahmood" userId="93739503-e554-47e8-ab35-bcf89cedf0fb" providerId="ADAL" clId="{9897D7D0-DC87-49F6-BBCA-6C8F08C1677B}" dt="2024-07-30T10:11:38.486" v="4" actId="2696"/>
        <pc:sldMkLst>
          <pc:docMk/>
          <pc:sldMk cId="1026573190" sldId="260"/>
        </pc:sldMkLst>
      </pc:sldChg>
      <pc:sldChg chg="del">
        <pc:chgData name="Zenab Mahmood" userId="93739503-e554-47e8-ab35-bcf89cedf0fb" providerId="ADAL" clId="{9897D7D0-DC87-49F6-BBCA-6C8F08C1677B}" dt="2024-07-30T10:11:37.108" v="3" actId="2696"/>
        <pc:sldMkLst>
          <pc:docMk/>
          <pc:sldMk cId="3947130633" sldId="261"/>
        </pc:sldMkLst>
      </pc:sldChg>
      <pc:sldChg chg="del">
        <pc:chgData name="Zenab Mahmood" userId="93739503-e554-47e8-ab35-bcf89cedf0fb" providerId="ADAL" clId="{9897D7D0-DC87-49F6-BBCA-6C8F08C1677B}" dt="2024-07-30T10:11:35.629" v="2" actId="2696"/>
        <pc:sldMkLst>
          <pc:docMk/>
          <pc:sldMk cId="222685614" sldId="262"/>
        </pc:sldMkLst>
      </pc:sldChg>
      <pc:sldChg chg="del">
        <pc:chgData name="Zenab Mahmood" userId="93739503-e554-47e8-ab35-bcf89cedf0fb" providerId="ADAL" clId="{9897D7D0-DC87-49F6-BBCA-6C8F08C1677B}" dt="2024-07-30T10:11:32.678" v="0" actId="2696"/>
        <pc:sldMkLst>
          <pc:docMk/>
          <pc:sldMk cId="2873217930" sldId="263"/>
        </pc:sldMkLst>
      </pc:sldChg>
      <pc:sldChg chg="del">
        <pc:chgData name="Zenab Mahmood" userId="93739503-e554-47e8-ab35-bcf89cedf0fb" providerId="ADAL" clId="{9897D7D0-DC87-49F6-BBCA-6C8F08C1677B}" dt="2024-07-30T10:11:34.302" v="1" actId="2696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006909-9AC5-FA77-C0F1-8FB8E27CE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7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6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5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png"/><Relationship Id="rId3" Type="http://schemas.openxmlformats.org/officeDocument/2006/relationships/image" Target="../media/image72.png"/><Relationship Id="rId7" Type="http://schemas.openxmlformats.org/officeDocument/2006/relationships/image" Target="../media/image78.png"/><Relationship Id="rId12" Type="http://schemas.openxmlformats.org/officeDocument/2006/relationships/image" Target="../media/image6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6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73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33249A-6594-893D-8649-C51369C44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4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89597-A3D5-BAAF-86A6-101A20727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09" y="1287367"/>
            <a:ext cx="912133" cy="1138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FC7BFE-C47B-0C2B-98D0-1D9E17501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1509922" y="1225489"/>
            <a:ext cx="912133" cy="1138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23FC8C-8C22-73AD-1761-FBB104256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1168908" y="1814835"/>
            <a:ext cx="912133" cy="1138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8479E2-2500-3274-E78E-71FBE996D9C1}"/>
              </a:ext>
            </a:extLst>
          </p:cNvPr>
          <p:cNvSpPr txBox="1"/>
          <p:nvPr/>
        </p:nvSpPr>
        <p:spPr>
          <a:xfrm>
            <a:off x="901832" y="554646"/>
            <a:ext cx="729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 is making a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triangle pattern using straws.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EFDA4-F927-9254-7428-5E41A97A3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17" y="1287368"/>
            <a:ext cx="912133" cy="1138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3F77B3-E73C-452B-62A7-2873D09E28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3441530" y="1225490"/>
            <a:ext cx="912133" cy="1138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C9205B-8E13-FEA2-5C03-5C6502695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3100516" y="1814836"/>
            <a:ext cx="912133" cy="1138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078B19-CE72-734E-95E4-A77A487A9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57" y="1225488"/>
            <a:ext cx="912133" cy="1138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BE17B0-DD68-8F23-0B97-DEFB0D20D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1848">
            <a:off x="3757052" y="696963"/>
            <a:ext cx="912133" cy="1138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440E2A-94D7-C9E3-3E8D-0F8653E2A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31" y="1393606"/>
            <a:ext cx="912133" cy="1138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BE795-59A3-1DD5-F811-D8AE05DA3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6052244" y="1331728"/>
            <a:ext cx="912133" cy="11385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59567B-67BE-D12E-9866-50AF86A15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5711230" y="1921074"/>
            <a:ext cx="912133" cy="11385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873647-0DDE-B3D9-C3EA-A4B9D6994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71" y="1331726"/>
            <a:ext cx="912133" cy="11385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F263E2-6EC3-E8C5-1ECB-2737DD56C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1848">
            <a:off x="6368657" y="824340"/>
            <a:ext cx="912133" cy="11385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7CF1B1-1E37-2FFF-9CF1-6CBCD641D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7012818" y="1949612"/>
            <a:ext cx="912133" cy="11385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76A2C4-C714-78A1-5657-89F97E217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93533">
            <a:off x="7415881" y="1346745"/>
            <a:ext cx="906943" cy="1132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082070F0-CB6F-B473-2549-CB361310F2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7294983"/>
                  </p:ext>
                </p:extLst>
              </p:nvPr>
            </p:nvGraphicFramePr>
            <p:xfrm>
              <a:off x="1069208" y="3338781"/>
              <a:ext cx="6722116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377">
                      <a:extLst>
                        <a:ext uri="{9D8B030D-6E8A-4147-A177-3AD203B41FA5}">
                          <a16:colId xmlns:a16="http://schemas.microsoft.com/office/drawing/2014/main" val="626620330"/>
                        </a:ext>
                      </a:extLst>
                    </a:gridCol>
                    <a:gridCol w="727733">
                      <a:extLst>
                        <a:ext uri="{9D8B030D-6E8A-4147-A177-3AD203B41FA5}">
                          <a16:colId xmlns:a16="http://schemas.microsoft.com/office/drawing/2014/main" val="2854898990"/>
                        </a:ext>
                      </a:extLst>
                    </a:gridCol>
                    <a:gridCol w="801200">
                      <a:extLst>
                        <a:ext uri="{9D8B030D-6E8A-4147-A177-3AD203B41FA5}">
                          <a16:colId xmlns:a16="http://schemas.microsoft.com/office/drawing/2014/main" val="3976030021"/>
                        </a:ext>
                      </a:extLst>
                    </a:gridCol>
                    <a:gridCol w="789754">
                      <a:extLst>
                        <a:ext uri="{9D8B030D-6E8A-4147-A177-3AD203B41FA5}">
                          <a16:colId xmlns:a16="http://schemas.microsoft.com/office/drawing/2014/main" val="2893177209"/>
                        </a:ext>
                      </a:extLst>
                    </a:gridCol>
                    <a:gridCol w="709635">
                      <a:extLst>
                        <a:ext uri="{9D8B030D-6E8A-4147-A177-3AD203B41FA5}">
                          <a16:colId xmlns:a16="http://schemas.microsoft.com/office/drawing/2014/main" val="3433778355"/>
                        </a:ext>
                      </a:extLst>
                    </a:gridCol>
                    <a:gridCol w="755417">
                      <a:extLst>
                        <a:ext uri="{9D8B030D-6E8A-4147-A177-3AD203B41FA5}">
                          <a16:colId xmlns:a16="http://schemas.microsoft.com/office/drawing/2014/main" val="34269760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Number triangles 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2715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Number of straws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73282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082070F0-CB6F-B473-2549-CB361310F2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7294983"/>
                  </p:ext>
                </p:extLst>
              </p:nvPr>
            </p:nvGraphicFramePr>
            <p:xfrm>
              <a:off x="1069208" y="3338781"/>
              <a:ext cx="6722116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377">
                      <a:extLst>
                        <a:ext uri="{9D8B030D-6E8A-4147-A177-3AD203B41FA5}">
                          <a16:colId xmlns:a16="http://schemas.microsoft.com/office/drawing/2014/main" val="626620330"/>
                        </a:ext>
                      </a:extLst>
                    </a:gridCol>
                    <a:gridCol w="727733">
                      <a:extLst>
                        <a:ext uri="{9D8B030D-6E8A-4147-A177-3AD203B41FA5}">
                          <a16:colId xmlns:a16="http://schemas.microsoft.com/office/drawing/2014/main" val="2854898990"/>
                        </a:ext>
                      </a:extLst>
                    </a:gridCol>
                    <a:gridCol w="801200">
                      <a:extLst>
                        <a:ext uri="{9D8B030D-6E8A-4147-A177-3AD203B41FA5}">
                          <a16:colId xmlns:a16="http://schemas.microsoft.com/office/drawing/2014/main" val="3976030021"/>
                        </a:ext>
                      </a:extLst>
                    </a:gridCol>
                    <a:gridCol w="789754">
                      <a:extLst>
                        <a:ext uri="{9D8B030D-6E8A-4147-A177-3AD203B41FA5}">
                          <a16:colId xmlns:a16="http://schemas.microsoft.com/office/drawing/2014/main" val="2893177209"/>
                        </a:ext>
                      </a:extLst>
                    </a:gridCol>
                    <a:gridCol w="709635">
                      <a:extLst>
                        <a:ext uri="{9D8B030D-6E8A-4147-A177-3AD203B41FA5}">
                          <a16:colId xmlns:a16="http://schemas.microsoft.com/office/drawing/2014/main" val="3433778355"/>
                        </a:ext>
                      </a:extLst>
                    </a:gridCol>
                    <a:gridCol w="755417">
                      <a:extLst>
                        <a:ext uri="{9D8B030D-6E8A-4147-A177-3AD203B41FA5}">
                          <a16:colId xmlns:a16="http://schemas.microsoft.com/office/drawing/2014/main" val="342697608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7" t="-9211" r="-128986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27151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7" t="-110667" r="-12898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73282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AADB099-3CA0-DD0C-6CAE-65E9E03C1B26}"/>
              </a:ext>
            </a:extLst>
          </p:cNvPr>
          <p:cNvSpPr txBox="1"/>
          <p:nvPr/>
        </p:nvSpPr>
        <p:spPr>
          <a:xfrm>
            <a:off x="4195134" y="3789387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3E5A1F-B3B1-9DCD-3663-E452785016B8}"/>
              </a:ext>
            </a:extLst>
          </p:cNvPr>
          <p:cNvSpPr txBox="1"/>
          <p:nvPr/>
        </p:nvSpPr>
        <p:spPr>
          <a:xfrm>
            <a:off x="4944921" y="3789387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E9A425-13E0-2422-602B-A5AF11703EF2}"/>
              </a:ext>
            </a:extLst>
          </p:cNvPr>
          <p:cNvSpPr txBox="1"/>
          <p:nvPr/>
        </p:nvSpPr>
        <p:spPr>
          <a:xfrm>
            <a:off x="5758097" y="3789387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5DA39E-F4FB-81C3-5D8E-52D773BA23CB}"/>
              </a:ext>
            </a:extLst>
          </p:cNvPr>
          <p:cNvSpPr txBox="1"/>
          <p:nvPr/>
        </p:nvSpPr>
        <p:spPr>
          <a:xfrm>
            <a:off x="6508310" y="3789387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88CC64-B353-9DD1-6310-7A5B8EA76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803" y="5277506"/>
            <a:ext cx="747045" cy="7470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C6368B-7DFE-8C54-1F6D-2E5142563E6B}"/>
              </a:ext>
            </a:extLst>
          </p:cNvPr>
          <p:cNvSpPr txBox="1"/>
          <p:nvPr/>
        </p:nvSpPr>
        <p:spPr>
          <a:xfrm>
            <a:off x="5720647" y="542019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B51B8F-A70F-EC08-9F17-E08EECBB7D17}"/>
              </a:ext>
            </a:extLst>
          </p:cNvPr>
          <p:cNvSpPr txBox="1"/>
          <p:nvPr/>
        </p:nvSpPr>
        <p:spPr>
          <a:xfrm>
            <a:off x="693294" y="4623774"/>
            <a:ext cx="729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create a formula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describes the pattern?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6AAA5DB-15DB-2A9E-AE98-5D1DCA573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7473" y="446023"/>
            <a:ext cx="922613" cy="7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C65A638-177B-875C-3D9E-F05C2574F6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1587458"/>
                  </p:ext>
                </p:extLst>
              </p:nvPr>
            </p:nvGraphicFramePr>
            <p:xfrm>
              <a:off x="1069208" y="334776"/>
              <a:ext cx="6722116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377">
                      <a:extLst>
                        <a:ext uri="{9D8B030D-6E8A-4147-A177-3AD203B41FA5}">
                          <a16:colId xmlns:a16="http://schemas.microsoft.com/office/drawing/2014/main" val="626620330"/>
                        </a:ext>
                      </a:extLst>
                    </a:gridCol>
                    <a:gridCol w="727733">
                      <a:extLst>
                        <a:ext uri="{9D8B030D-6E8A-4147-A177-3AD203B41FA5}">
                          <a16:colId xmlns:a16="http://schemas.microsoft.com/office/drawing/2014/main" val="2854898990"/>
                        </a:ext>
                      </a:extLst>
                    </a:gridCol>
                    <a:gridCol w="801200">
                      <a:extLst>
                        <a:ext uri="{9D8B030D-6E8A-4147-A177-3AD203B41FA5}">
                          <a16:colId xmlns:a16="http://schemas.microsoft.com/office/drawing/2014/main" val="3976030021"/>
                        </a:ext>
                      </a:extLst>
                    </a:gridCol>
                    <a:gridCol w="789754">
                      <a:extLst>
                        <a:ext uri="{9D8B030D-6E8A-4147-A177-3AD203B41FA5}">
                          <a16:colId xmlns:a16="http://schemas.microsoft.com/office/drawing/2014/main" val="2893177209"/>
                        </a:ext>
                      </a:extLst>
                    </a:gridCol>
                    <a:gridCol w="709635">
                      <a:extLst>
                        <a:ext uri="{9D8B030D-6E8A-4147-A177-3AD203B41FA5}">
                          <a16:colId xmlns:a16="http://schemas.microsoft.com/office/drawing/2014/main" val="3433778355"/>
                        </a:ext>
                      </a:extLst>
                    </a:gridCol>
                    <a:gridCol w="755417">
                      <a:extLst>
                        <a:ext uri="{9D8B030D-6E8A-4147-A177-3AD203B41FA5}">
                          <a16:colId xmlns:a16="http://schemas.microsoft.com/office/drawing/2014/main" val="34269760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Number triangles 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2715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Number of straws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73282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C65A638-177B-875C-3D9E-F05C2574F6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1587458"/>
                  </p:ext>
                </p:extLst>
              </p:nvPr>
            </p:nvGraphicFramePr>
            <p:xfrm>
              <a:off x="1069208" y="334776"/>
              <a:ext cx="6722116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377">
                      <a:extLst>
                        <a:ext uri="{9D8B030D-6E8A-4147-A177-3AD203B41FA5}">
                          <a16:colId xmlns:a16="http://schemas.microsoft.com/office/drawing/2014/main" val="626620330"/>
                        </a:ext>
                      </a:extLst>
                    </a:gridCol>
                    <a:gridCol w="727733">
                      <a:extLst>
                        <a:ext uri="{9D8B030D-6E8A-4147-A177-3AD203B41FA5}">
                          <a16:colId xmlns:a16="http://schemas.microsoft.com/office/drawing/2014/main" val="2854898990"/>
                        </a:ext>
                      </a:extLst>
                    </a:gridCol>
                    <a:gridCol w="801200">
                      <a:extLst>
                        <a:ext uri="{9D8B030D-6E8A-4147-A177-3AD203B41FA5}">
                          <a16:colId xmlns:a16="http://schemas.microsoft.com/office/drawing/2014/main" val="3976030021"/>
                        </a:ext>
                      </a:extLst>
                    </a:gridCol>
                    <a:gridCol w="789754">
                      <a:extLst>
                        <a:ext uri="{9D8B030D-6E8A-4147-A177-3AD203B41FA5}">
                          <a16:colId xmlns:a16="http://schemas.microsoft.com/office/drawing/2014/main" val="2893177209"/>
                        </a:ext>
                      </a:extLst>
                    </a:gridCol>
                    <a:gridCol w="709635">
                      <a:extLst>
                        <a:ext uri="{9D8B030D-6E8A-4147-A177-3AD203B41FA5}">
                          <a16:colId xmlns:a16="http://schemas.microsoft.com/office/drawing/2014/main" val="3433778355"/>
                        </a:ext>
                      </a:extLst>
                    </a:gridCol>
                    <a:gridCol w="755417">
                      <a:extLst>
                        <a:ext uri="{9D8B030D-6E8A-4147-A177-3AD203B41FA5}">
                          <a16:colId xmlns:a16="http://schemas.microsoft.com/office/drawing/2014/main" val="342697608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7" t="-9211" r="-128986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27151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7" t="-110667" r="-12898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73282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54C789B-51D8-6394-EE30-AE8F0C85A7CC}"/>
              </a:ext>
            </a:extLst>
          </p:cNvPr>
          <p:cNvSpPr txBox="1"/>
          <p:nvPr/>
        </p:nvSpPr>
        <p:spPr>
          <a:xfrm>
            <a:off x="4195134" y="785382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8E506-BC6A-1AF0-7493-A2EC3DE2A271}"/>
              </a:ext>
            </a:extLst>
          </p:cNvPr>
          <p:cNvSpPr txBox="1"/>
          <p:nvPr/>
        </p:nvSpPr>
        <p:spPr>
          <a:xfrm>
            <a:off x="4944921" y="785382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153A9-47EB-9001-93CC-AC6CED76F71C}"/>
              </a:ext>
            </a:extLst>
          </p:cNvPr>
          <p:cNvSpPr txBox="1"/>
          <p:nvPr/>
        </p:nvSpPr>
        <p:spPr>
          <a:xfrm>
            <a:off x="5758097" y="785382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D1C87-75B7-6AE2-5797-C398650B9120}"/>
              </a:ext>
            </a:extLst>
          </p:cNvPr>
          <p:cNvSpPr txBox="1"/>
          <p:nvPr/>
        </p:nvSpPr>
        <p:spPr>
          <a:xfrm>
            <a:off x="6508310" y="785382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7" name="Down Arrow 8">
            <a:extLst>
              <a:ext uri="{FF2B5EF4-FFF2-40B4-BE49-F238E27FC236}">
                <a16:creationId xmlns:a16="http://schemas.microsoft.com/office/drawing/2014/main" id="{314B6301-2D64-EAD4-A7FF-497D2A046824}"/>
              </a:ext>
            </a:extLst>
          </p:cNvPr>
          <p:cNvSpPr/>
          <p:nvPr/>
        </p:nvSpPr>
        <p:spPr>
          <a:xfrm rot="16200000">
            <a:off x="3286818" y="1850323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8" name="Down Arrow 9">
            <a:extLst>
              <a:ext uri="{FF2B5EF4-FFF2-40B4-BE49-F238E27FC236}">
                <a16:creationId xmlns:a16="http://schemas.microsoft.com/office/drawing/2014/main" id="{664B2AD5-9FB0-CA2C-B112-D0E1D2DF9A34}"/>
              </a:ext>
            </a:extLst>
          </p:cNvPr>
          <p:cNvSpPr/>
          <p:nvPr/>
        </p:nvSpPr>
        <p:spPr>
          <a:xfrm rot="16200000">
            <a:off x="5274587" y="1850323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63D0B8-13B8-2BA1-E947-CA805A82DB0B}"/>
              </a:ext>
            </a:extLst>
          </p:cNvPr>
          <p:cNvSpPr txBox="1"/>
          <p:nvPr/>
        </p:nvSpPr>
        <p:spPr>
          <a:xfrm>
            <a:off x="2162036" y="184488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552F77-26B0-B6D8-E2B3-B3EA3DE0D049}"/>
              </a:ext>
            </a:extLst>
          </p:cNvPr>
          <p:cNvSpPr txBox="1"/>
          <p:nvPr/>
        </p:nvSpPr>
        <p:spPr>
          <a:xfrm>
            <a:off x="5938469" y="1844880"/>
            <a:ext cx="10401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sp>
        <p:nvSpPr>
          <p:cNvPr id="11" name="Down Arrow 12">
            <a:extLst>
              <a:ext uri="{FF2B5EF4-FFF2-40B4-BE49-F238E27FC236}">
                <a16:creationId xmlns:a16="http://schemas.microsoft.com/office/drawing/2014/main" id="{AF304172-88B0-1334-C2F0-92DD3DA9A3B0}"/>
              </a:ext>
            </a:extLst>
          </p:cNvPr>
          <p:cNvSpPr/>
          <p:nvPr/>
        </p:nvSpPr>
        <p:spPr>
          <a:xfrm rot="16200000">
            <a:off x="3339359" y="2744427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2" name="Down Arrow 13">
            <a:extLst>
              <a:ext uri="{FF2B5EF4-FFF2-40B4-BE49-F238E27FC236}">
                <a16:creationId xmlns:a16="http://schemas.microsoft.com/office/drawing/2014/main" id="{21690698-25E4-7174-6E50-F9778263C8D9}"/>
              </a:ext>
            </a:extLst>
          </p:cNvPr>
          <p:cNvSpPr/>
          <p:nvPr/>
        </p:nvSpPr>
        <p:spPr>
          <a:xfrm rot="16200000">
            <a:off x="5327128" y="2744427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9ABF3-A650-576D-7667-3BC2ACB45E8C}"/>
              </a:ext>
            </a:extLst>
          </p:cNvPr>
          <p:cNvSpPr txBox="1"/>
          <p:nvPr/>
        </p:nvSpPr>
        <p:spPr>
          <a:xfrm>
            <a:off x="2162036" y="254735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F33F6-B360-4B43-18ED-97161A93F598}"/>
              </a:ext>
            </a:extLst>
          </p:cNvPr>
          <p:cNvSpPr txBox="1"/>
          <p:nvPr/>
        </p:nvSpPr>
        <p:spPr>
          <a:xfrm>
            <a:off x="4080014" y="2738984"/>
            <a:ext cx="92577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0A8D94-C0A0-E059-20B3-68BFF6FBC0E8}"/>
              </a:ext>
            </a:extLst>
          </p:cNvPr>
          <p:cNvSpPr txBox="1"/>
          <p:nvPr/>
        </p:nvSpPr>
        <p:spPr>
          <a:xfrm>
            <a:off x="5961844" y="2738984"/>
            <a:ext cx="10088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2E5801-9DAF-8F9C-1EF7-5E1E378A7267}"/>
              </a:ext>
            </a:extLst>
          </p:cNvPr>
          <p:cNvSpPr txBox="1"/>
          <p:nvPr/>
        </p:nvSpPr>
        <p:spPr>
          <a:xfrm>
            <a:off x="4054947" y="1844880"/>
            <a:ext cx="92577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17" name="Down Arrow 18">
            <a:extLst>
              <a:ext uri="{FF2B5EF4-FFF2-40B4-BE49-F238E27FC236}">
                <a16:creationId xmlns:a16="http://schemas.microsoft.com/office/drawing/2014/main" id="{C3C294F8-3C86-59F8-A6F7-F09DE2DFB7AF}"/>
              </a:ext>
            </a:extLst>
          </p:cNvPr>
          <p:cNvSpPr/>
          <p:nvPr/>
        </p:nvSpPr>
        <p:spPr>
          <a:xfrm rot="16200000">
            <a:off x="3310194" y="386659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8" name="Down Arrow 19">
            <a:extLst>
              <a:ext uri="{FF2B5EF4-FFF2-40B4-BE49-F238E27FC236}">
                <a16:creationId xmlns:a16="http://schemas.microsoft.com/office/drawing/2014/main" id="{918CDC9E-8B4B-1BCA-14BC-2A8F2F1D0111}"/>
              </a:ext>
            </a:extLst>
          </p:cNvPr>
          <p:cNvSpPr/>
          <p:nvPr/>
        </p:nvSpPr>
        <p:spPr>
          <a:xfrm rot="16200000">
            <a:off x="5297963" y="386659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93056A-1139-32BC-A170-8EDE5EC093F2}"/>
              </a:ext>
            </a:extLst>
          </p:cNvPr>
          <p:cNvSpPr txBox="1"/>
          <p:nvPr/>
        </p:nvSpPr>
        <p:spPr>
          <a:xfrm>
            <a:off x="2162036" y="386428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6FE87B-BE34-553D-A9B4-54B419F75BB1}"/>
              </a:ext>
            </a:extLst>
          </p:cNvPr>
          <p:cNvSpPr txBox="1"/>
          <p:nvPr/>
        </p:nvSpPr>
        <p:spPr>
          <a:xfrm>
            <a:off x="5961845" y="381592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7</a:t>
            </a:r>
          </a:p>
        </p:txBody>
      </p:sp>
      <p:sp>
        <p:nvSpPr>
          <p:cNvPr id="21" name="Down Arrow 22">
            <a:extLst>
              <a:ext uri="{FF2B5EF4-FFF2-40B4-BE49-F238E27FC236}">
                <a16:creationId xmlns:a16="http://schemas.microsoft.com/office/drawing/2014/main" id="{70175C38-4826-0C0E-1C5C-3B5301D4519A}"/>
              </a:ext>
            </a:extLst>
          </p:cNvPr>
          <p:cNvSpPr/>
          <p:nvPr/>
        </p:nvSpPr>
        <p:spPr>
          <a:xfrm rot="16200000">
            <a:off x="3336415" y="516995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2" name="Down Arrow 23">
            <a:extLst>
              <a:ext uri="{FF2B5EF4-FFF2-40B4-BE49-F238E27FC236}">
                <a16:creationId xmlns:a16="http://schemas.microsoft.com/office/drawing/2014/main" id="{4E88275F-503F-59FC-A9FE-C4D1A1F35F82}"/>
              </a:ext>
            </a:extLst>
          </p:cNvPr>
          <p:cNvSpPr/>
          <p:nvPr/>
        </p:nvSpPr>
        <p:spPr>
          <a:xfrm rot="16200000">
            <a:off x="5324184" y="516995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FD0AB-2AB1-2288-9159-C903C5972097}"/>
              </a:ext>
            </a:extLst>
          </p:cNvPr>
          <p:cNvSpPr txBox="1"/>
          <p:nvPr/>
        </p:nvSpPr>
        <p:spPr>
          <a:xfrm>
            <a:off x="2163346" y="4747483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F63152-94B4-5E55-2D5A-A5C87AC4D4D8}"/>
              </a:ext>
            </a:extLst>
          </p:cNvPr>
          <p:cNvSpPr txBox="1"/>
          <p:nvPr/>
        </p:nvSpPr>
        <p:spPr>
          <a:xfrm>
            <a:off x="4077070" y="5164511"/>
            <a:ext cx="92577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7A3154-D84E-8463-8EE2-69362022E96B}"/>
              </a:ext>
            </a:extLst>
          </p:cNvPr>
          <p:cNvSpPr txBox="1"/>
          <p:nvPr/>
        </p:nvSpPr>
        <p:spPr>
          <a:xfrm>
            <a:off x="5950817" y="4733624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B3E7BF-4406-3BB9-0E0D-299DDEC36E10}"/>
              </a:ext>
            </a:extLst>
          </p:cNvPr>
          <p:cNvSpPr txBox="1"/>
          <p:nvPr/>
        </p:nvSpPr>
        <p:spPr>
          <a:xfrm>
            <a:off x="4078323" y="3861147"/>
            <a:ext cx="92577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6F8513-CCA4-5520-FE82-BA9368A5354B}"/>
              </a:ext>
            </a:extLst>
          </p:cNvPr>
          <p:cNvSpPr txBox="1"/>
          <p:nvPr/>
        </p:nvSpPr>
        <p:spPr>
          <a:xfrm>
            <a:off x="2162036" y="1844880"/>
            <a:ext cx="666206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2C17BE-32BF-427C-3263-FE9DB9FEDD5A}"/>
              </a:ext>
            </a:extLst>
          </p:cNvPr>
          <p:cNvSpPr txBox="1"/>
          <p:nvPr/>
        </p:nvSpPr>
        <p:spPr>
          <a:xfrm>
            <a:off x="5938469" y="1844880"/>
            <a:ext cx="1040104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3E00BE-FAD6-D5BF-1530-AB8D4962D785}"/>
              </a:ext>
            </a:extLst>
          </p:cNvPr>
          <p:cNvSpPr txBox="1"/>
          <p:nvPr/>
        </p:nvSpPr>
        <p:spPr>
          <a:xfrm>
            <a:off x="2162036" y="2523541"/>
            <a:ext cx="666206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9F8F0D-C197-F3D3-85EA-64B921780519}"/>
              </a:ext>
            </a:extLst>
          </p:cNvPr>
          <p:cNvSpPr txBox="1"/>
          <p:nvPr/>
        </p:nvSpPr>
        <p:spPr>
          <a:xfrm>
            <a:off x="5961845" y="2523541"/>
            <a:ext cx="1016728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31D0D9-A34F-CB48-4DF5-AA7DDB1DAE7B}"/>
              </a:ext>
            </a:extLst>
          </p:cNvPr>
          <p:cNvSpPr txBox="1"/>
          <p:nvPr/>
        </p:nvSpPr>
        <p:spPr>
          <a:xfrm>
            <a:off x="2162036" y="3645704"/>
            <a:ext cx="666206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1783CF-7E1D-78EB-9F52-7EE3966D3ACA}"/>
              </a:ext>
            </a:extLst>
          </p:cNvPr>
          <p:cNvSpPr txBox="1"/>
          <p:nvPr/>
        </p:nvSpPr>
        <p:spPr>
          <a:xfrm>
            <a:off x="5961845" y="3645704"/>
            <a:ext cx="1016728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1B9540-2FCC-62FF-65D0-852C418BF703}"/>
              </a:ext>
            </a:extLst>
          </p:cNvPr>
          <p:cNvSpPr txBox="1"/>
          <p:nvPr/>
        </p:nvSpPr>
        <p:spPr>
          <a:xfrm>
            <a:off x="2162036" y="4733624"/>
            <a:ext cx="666206" cy="13849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3D045D-E184-68BD-1097-004D6AB6C1F6}"/>
              </a:ext>
            </a:extLst>
          </p:cNvPr>
          <p:cNvSpPr txBox="1"/>
          <p:nvPr/>
        </p:nvSpPr>
        <p:spPr>
          <a:xfrm>
            <a:off x="5950817" y="4733624"/>
            <a:ext cx="1027756" cy="13849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B51C5D2-A84F-F5BE-291B-990FFF662764}"/>
              </a:ext>
            </a:extLst>
          </p:cNvPr>
          <p:cNvSpPr/>
          <p:nvPr/>
        </p:nvSpPr>
        <p:spPr>
          <a:xfrm>
            <a:off x="2238561" y="2076055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786E510-4F91-E059-1B15-5EF59F80CC35}"/>
              </a:ext>
            </a:extLst>
          </p:cNvPr>
          <p:cNvSpPr/>
          <p:nvPr/>
        </p:nvSpPr>
        <p:spPr>
          <a:xfrm>
            <a:off x="6031848" y="2024286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7EFC2EE-D46C-3B55-32E3-CB57310D5CFC}"/>
              </a:ext>
            </a:extLst>
          </p:cNvPr>
          <p:cNvSpPr/>
          <p:nvPr/>
        </p:nvSpPr>
        <p:spPr>
          <a:xfrm>
            <a:off x="6346378" y="2024286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77D3B9-3A3B-FB0A-0A0E-D060208A64FB}"/>
              </a:ext>
            </a:extLst>
          </p:cNvPr>
          <p:cNvSpPr/>
          <p:nvPr/>
        </p:nvSpPr>
        <p:spPr>
          <a:xfrm>
            <a:off x="6660223" y="2024286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513A35D-8940-4DD2-465B-D0A26F10463E}"/>
              </a:ext>
            </a:extLst>
          </p:cNvPr>
          <p:cNvSpPr/>
          <p:nvPr/>
        </p:nvSpPr>
        <p:spPr>
          <a:xfrm>
            <a:off x="2238409" y="3028463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F1A8E7C-3F65-13A9-17D3-EA1965138DAF}"/>
              </a:ext>
            </a:extLst>
          </p:cNvPr>
          <p:cNvSpPr/>
          <p:nvPr/>
        </p:nvSpPr>
        <p:spPr>
          <a:xfrm>
            <a:off x="2238409" y="2720733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FD55FFD-8574-4A5B-D400-89465F714D31}"/>
              </a:ext>
            </a:extLst>
          </p:cNvPr>
          <p:cNvSpPr/>
          <p:nvPr/>
        </p:nvSpPr>
        <p:spPr>
          <a:xfrm>
            <a:off x="6031848" y="3064833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C07BC3D-E0C3-7F7A-84F5-392A1091267C}"/>
              </a:ext>
            </a:extLst>
          </p:cNvPr>
          <p:cNvSpPr/>
          <p:nvPr/>
        </p:nvSpPr>
        <p:spPr>
          <a:xfrm>
            <a:off x="6031848" y="2755798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1B0FB89-347D-CA3B-4B32-C99F87267663}"/>
              </a:ext>
            </a:extLst>
          </p:cNvPr>
          <p:cNvSpPr/>
          <p:nvPr/>
        </p:nvSpPr>
        <p:spPr>
          <a:xfrm>
            <a:off x="6346378" y="3064833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6509653-74E7-C56B-849A-E2E888012AFC}"/>
              </a:ext>
            </a:extLst>
          </p:cNvPr>
          <p:cNvSpPr/>
          <p:nvPr/>
        </p:nvSpPr>
        <p:spPr>
          <a:xfrm>
            <a:off x="6346378" y="2755798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31C448D-050A-6DCD-6432-CF3D17D71629}"/>
              </a:ext>
            </a:extLst>
          </p:cNvPr>
          <p:cNvSpPr/>
          <p:nvPr/>
        </p:nvSpPr>
        <p:spPr>
          <a:xfrm>
            <a:off x="6660223" y="3064833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1A39B56-9A41-D666-394E-09089E3E2F32}"/>
              </a:ext>
            </a:extLst>
          </p:cNvPr>
          <p:cNvSpPr/>
          <p:nvPr/>
        </p:nvSpPr>
        <p:spPr>
          <a:xfrm>
            <a:off x="2244710" y="4289726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629825A-F43F-8945-8DB8-9A82DE21D12A}"/>
              </a:ext>
            </a:extLst>
          </p:cNvPr>
          <p:cNvSpPr/>
          <p:nvPr/>
        </p:nvSpPr>
        <p:spPr>
          <a:xfrm>
            <a:off x="2244710" y="3981996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35215ED-D388-F936-DFD5-CF072E220A58}"/>
              </a:ext>
            </a:extLst>
          </p:cNvPr>
          <p:cNvSpPr/>
          <p:nvPr/>
        </p:nvSpPr>
        <p:spPr>
          <a:xfrm>
            <a:off x="6031848" y="4307223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F768C4A-3CB4-3DA7-FDB6-229FCAA2CF74}"/>
              </a:ext>
            </a:extLst>
          </p:cNvPr>
          <p:cNvSpPr/>
          <p:nvPr/>
        </p:nvSpPr>
        <p:spPr>
          <a:xfrm>
            <a:off x="6031848" y="3998188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C696A26-472E-C147-75CE-2DE6788E9437}"/>
              </a:ext>
            </a:extLst>
          </p:cNvPr>
          <p:cNvSpPr/>
          <p:nvPr/>
        </p:nvSpPr>
        <p:spPr>
          <a:xfrm>
            <a:off x="6346378" y="4307223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A04226C-1FED-72F3-075F-D17221DDE9DE}"/>
              </a:ext>
            </a:extLst>
          </p:cNvPr>
          <p:cNvSpPr/>
          <p:nvPr/>
        </p:nvSpPr>
        <p:spPr>
          <a:xfrm>
            <a:off x="6031848" y="3682663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482555F-489D-44B9-0A57-A99D128B1D94}"/>
              </a:ext>
            </a:extLst>
          </p:cNvPr>
          <p:cNvSpPr/>
          <p:nvPr/>
        </p:nvSpPr>
        <p:spPr>
          <a:xfrm>
            <a:off x="6660223" y="4307223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3BBFE3D-F561-E844-8367-7BC86B0ED1B6}"/>
              </a:ext>
            </a:extLst>
          </p:cNvPr>
          <p:cNvSpPr/>
          <p:nvPr/>
        </p:nvSpPr>
        <p:spPr>
          <a:xfrm>
            <a:off x="2244710" y="3674266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9E2A0C1-43E3-A055-B9B9-FBB8A64DFE85}"/>
              </a:ext>
            </a:extLst>
          </p:cNvPr>
          <p:cNvSpPr/>
          <p:nvPr/>
        </p:nvSpPr>
        <p:spPr>
          <a:xfrm>
            <a:off x="6346378" y="3998188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69059CD-6A12-3C8B-44DE-1893B56D9424}"/>
              </a:ext>
            </a:extLst>
          </p:cNvPr>
          <p:cNvSpPr/>
          <p:nvPr/>
        </p:nvSpPr>
        <p:spPr>
          <a:xfrm>
            <a:off x="6346378" y="3682663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389621A-6108-6813-3C18-EA95C8B6AC0A}"/>
              </a:ext>
            </a:extLst>
          </p:cNvPr>
          <p:cNvSpPr/>
          <p:nvPr/>
        </p:nvSpPr>
        <p:spPr>
          <a:xfrm>
            <a:off x="2227371" y="5755078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B3A624A-0EC4-4051-4E54-896D679B070F}"/>
              </a:ext>
            </a:extLst>
          </p:cNvPr>
          <p:cNvSpPr/>
          <p:nvPr/>
        </p:nvSpPr>
        <p:spPr>
          <a:xfrm>
            <a:off x="2227371" y="5447348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1E8709B-97C1-5F00-DCD3-2F9A93E1F76F}"/>
              </a:ext>
            </a:extLst>
          </p:cNvPr>
          <p:cNvSpPr/>
          <p:nvPr/>
        </p:nvSpPr>
        <p:spPr>
          <a:xfrm>
            <a:off x="6031848" y="5775122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5DD6EDD-89F9-D887-CE2E-7925A69B76C8}"/>
              </a:ext>
            </a:extLst>
          </p:cNvPr>
          <p:cNvSpPr/>
          <p:nvPr/>
        </p:nvSpPr>
        <p:spPr>
          <a:xfrm>
            <a:off x="6031848" y="5466087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78F23F0-F0C6-8262-A29E-24FE477800E5}"/>
              </a:ext>
            </a:extLst>
          </p:cNvPr>
          <p:cNvSpPr/>
          <p:nvPr/>
        </p:nvSpPr>
        <p:spPr>
          <a:xfrm>
            <a:off x="6346378" y="5775122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4EAA028-5FBF-6074-FD64-CD8C9BE81C47}"/>
              </a:ext>
            </a:extLst>
          </p:cNvPr>
          <p:cNvSpPr/>
          <p:nvPr/>
        </p:nvSpPr>
        <p:spPr>
          <a:xfrm>
            <a:off x="6031848" y="5150562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5D7F63E-7A04-64D3-675D-810361C31DDA}"/>
              </a:ext>
            </a:extLst>
          </p:cNvPr>
          <p:cNvSpPr/>
          <p:nvPr/>
        </p:nvSpPr>
        <p:spPr>
          <a:xfrm>
            <a:off x="6660223" y="5775122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18ED2FA-55A5-8B64-AF4D-FB92E0BB6471}"/>
              </a:ext>
            </a:extLst>
          </p:cNvPr>
          <p:cNvSpPr/>
          <p:nvPr/>
        </p:nvSpPr>
        <p:spPr>
          <a:xfrm>
            <a:off x="2227371" y="5139618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7BBC192-F3A9-58FE-C394-7647FB8130E3}"/>
              </a:ext>
            </a:extLst>
          </p:cNvPr>
          <p:cNvSpPr/>
          <p:nvPr/>
        </p:nvSpPr>
        <p:spPr>
          <a:xfrm>
            <a:off x="6346378" y="5466087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3331260-2FF7-DB37-BE49-E15BEE45295C}"/>
              </a:ext>
            </a:extLst>
          </p:cNvPr>
          <p:cNvSpPr/>
          <p:nvPr/>
        </p:nvSpPr>
        <p:spPr>
          <a:xfrm>
            <a:off x="6346378" y="5150562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641A2EA-A5C4-4B9A-28C4-B8C54431E249}"/>
              </a:ext>
            </a:extLst>
          </p:cNvPr>
          <p:cNvSpPr/>
          <p:nvPr/>
        </p:nvSpPr>
        <p:spPr>
          <a:xfrm>
            <a:off x="2227371" y="4843544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542173-04C9-E621-D04D-7362FBFBA0E9}"/>
              </a:ext>
            </a:extLst>
          </p:cNvPr>
          <p:cNvSpPr/>
          <p:nvPr/>
        </p:nvSpPr>
        <p:spPr>
          <a:xfrm>
            <a:off x="6031848" y="4854493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564AB1B-6250-BA59-CCA1-33A082E5DCA7}"/>
              </a:ext>
            </a:extLst>
          </p:cNvPr>
          <p:cNvSpPr/>
          <p:nvPr/>
        </p:nvSpPr>
        <p:spPr>
          <a:xfrm>
            <a:off x="6346378" y="4854493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ounded Rectangle 70">
            <a:extLst>
              <a:ext uri="{FF2B5EF4-FFF2-40B4-BE49-F238E27FC236}">
                <a16:creationId xmlns:a16="http://schemas.microsoft.com/office/drawing/2014/main" id="{A387A8A5-3FF4-29B3-1B45-A145C61EC80D}"/>
              </a:ext>
            </a:extLst>
          </p:cNvPr>
          <p:cNvSpPr/>
          <p:nvPr/>
        </p:nvSpPr>
        <p:spPr>
          <a:xfrm>
            <a:off x="2194694" y="2032090"/>
            <a:ext cx="329407" cy="333110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ounded Rectangle 71">
            <a:extLst>
              <a:ext uri="{FF2B5EF4-FFF2-40B4-BE49-F238E27FC236}">
                <a16:creationId xmlns:a16="http://schemas.microsoft.com/office/drawing/2014/main" id="{A4AC0860-5772-EA3A-DF4A-19676F76C2ED}"/>
              </a:ext>
            </a:extLst>
          </p:cNvPr>
          <p:cNvSpPr/>
          <p:nvPr/>
        </p:nvSpPr>
        <p:spPr>
          <a:xfrm>
            <a:off x="6000360" y="1989129"/>
            <a:ext cx="620538" cy="333110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ounded Rectangle 72">
            <a:extLst>
              <a:ext uri="{FF2B5EF4-FFF2-40B4-BE49-F238E27FC236}">
                <a16:creationId xmlns:a16="http://schemas.microsoft.com/office/drawing/2014/main" id="{10650DFC-82A2-7780-50A0-8C875E78178C}"/>
              </a:ext>
            </a:extLst>
          </p:cNvPr>
          <p:cNvSpPr/>
          <p:nvPr/>
        </p:nvSpPr>
        <p:spPr>
          <a:xfrm>
            <a:off x="2205202" y="2693698"/>
            <a:ext cx="329407" cy="624412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ounded Rectangle 73">
            <a:extLst>
              <a:ext uri="{FF2B5EF4-FFF2-40B4-BE49-F238E27FC236}">
                <a16:creationId xmlns:a16="http://schemas.microsoft.com/office/drawing/2014/main" id="{98E09090-4E0C-5A57-5C23-26CD933F0A85}"/>
              </a:ext>
            </a:extLst>
          </p:cNvPr>
          <p:cNvSpPr/>
          <p:nvPr/>
        </p:nvSpPr>
        <p:spPr>
          <a:xfrm>
            <a:off x="5987723" y="2713996"/>
            <a:ext cx="655568" cy="634745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ounded Rectangle 74">
            <a:extLst>
              <a:ext uri="{FF2B5EF4-FFF2-40B4-BE49-F238E27FC236}">
                <a16:creationId xmlns:a16="http://schemas.microsoft.com/office/drawing/2014/main" id="{4DF9799C-FA89-8EC1-2FAE-6B56D8492FDE}"/>
              </a:ext>
            </a:extLst>
          </p:cNvPr>
          <p:cNvSpPr/>
          <p:nvPr/>
        </p:nvSpPr>
        <p:spPr>
          <a:xfrm>
            <a:off x="2203098" y="3658676"/>
            <a:ext cx="329407" cy="913577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ounded Rectangle 75">
            <a:extLst>
              <a:ext uri="{FF2B5EF4-FFF2-40B4-BE49-F238E27FC236}">
                <a16:creationId xmlns:a16="http://schemas.microsoft.com/office/drawing/2014/main" id="{B335EDFA-D225-D66B-4078-14EA47BA456D}"/>
              </a:ext>
            </a:extLst>
          </p:cNvPr>
          <p:cNvSpPr/>
          <p:nvPr/>
        </p:nvSpPr>
        <p:spPr>
          <a:xfrm>
            <a:off x="6005173" y="3664491"/>
            <a:ext cx="655050" cy="913577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ounded Rectangle 76">
            <a:extLst>
              <a:ext uri="{FF2B5EF4-FFF2-40B4-BE49-F238E27FC236}">
                <a16:creationId xmlns:a16="http://schemas.microsoft.com/office/drawing/2014/main" id="{6B8F3835-4CF3-47B7-9A22-C9D42CD8554D}"/>
              </a:ext>
            </a:extLst>
          </p:cNvPr>
          <p:cNvSpPr/>
          <p:nvPr/>
        </p:nvSpPr>
        <p:spPr>
          <a:xfrm>
            <a:off x="2200923" y="4795824"/>
            <a:ext cx="329407" cy="1241782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ounded Rectangle 77">
            <a:extLst>
              <a:ext uri="{FF2B5EF4-FFF2-40B4-BE49-F238E27FC236}">
                <a16:creationId xmlns:a16="http://schemas.microsoft.com/office/drawing/2014/main" id="{0C055CCB-5B63-0CF9-B073-A6B84927EF6D}"/>
              </a:ext>
            </a:extLst>
          </p:cNvPr>
          <p:cNvSpPr/>
          <p:nvPr/>
        </p:nvSpPr>
        <p:spPr>
          <a:xfrm>
            <a:off x="5993948" y="4815336"/>
            <a:ext cx="649343" cy="1241782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3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5">
            <a:extLst>
              <a:ext uri="{FF2B5EF4-FFF2-40B4-BE49-F238E27FC236}">
                <a16:creationId xmlns:a16="http://schemas.microsoft.com/office/drawing/2014/main" id="{F3EB7B56-77A9-7BC7-A159-56988F270F15}"/>
              </a:ext>
            </a:extLst>
          </p:cNvPr>
          <p:cNvSpPr/>
          <p:nvPr/>
        </p:nvSpPr>
        <p:spPr>
          <a:xfrm rot="16200000">
            <a:off x="4042409" y="2303462"/>
            <a:ext cx="327477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1DEA0BF-7318-4EA8-FE87-7FD0B7917A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7535052"/>
                  </p:ext>
                </p:extLst>
              </p:nvPr>
            </p:nvGraphicFramePr>
            <p:xfrm>
              <a:off x="1069208" y="334776"/>
              <a:ext cx="6722116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377">
                      <a:extLst>
                        <a:ext uri="{9D8B030D-6E8A-4147-A177-3AD203B41FA5}">
                          <a16:colId xmlns:a16="http://schemas.microsoft.com/office/drawing/2014/main" val="626620330"/>
                        </a:ext>
                      </a:extLst>
                    </a:gridCol>
                    <a:gridCol w="727733">
                      <a:extLst>
                        <a:ext uri="{9D8B030D-6E8A-4147-A177-3AD203B41FA5}">
                          <a16:colId xmlns:a16="http://schemas.microsoft.com/office/drawing/2014/main" val="2854898990"/>
                        </a:ext>
                      </a:extLst>
                    </a:gridCol>
                    <a:gridCol w="801200">
                      <a:extLst>
                        <a:ext uri="{9D8B030D-6E8A-4147-A177-3AD203B41FA5}">
                          <a16:colId xmlns:a16="http://schemas.microsoft.com/office/drawing/2014/main" val="3976030021"/>
                        </a:ext>
                      </a:extLst>
                    </a:gridCol>
                    <a:gridCol w="789754">
                      <a:extLst>
                        <a:ext uri="{9D8B030D-6E8A-4147-A177-3AD203B41FA5}">
                          <a16:colId xmlns:a16="http://schemas.microsoft.com/office/drawing/2014/main" val="2893177209"/>
                        </a:ext>
                      </a:extLst>
                    </a:gridCol>
                    <a:gridCol w="709635">
                      <a:extLst>
                        <a:ext uri="{9D8B030D-6E8A-4147-A177-3AD203B41FA5}">
                          <a16:colId xmlns:a16="http://schemas.microsoft.com/office/drawing/2014/main" val="3433778355"/>
                        </a:ext>
                      </a:extLst>
                    </a:gridCol>
                    <a:gridCol w="755417">
                      <a:extLst>
                        <a:ext uri="{9D8B030D-6E8A-4147-A177-3AD203B41FA5}">
                          <a16:colId xmlns:a16="http://schemas.microsoft.com/office/drawing/2014/main" val="34269760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Number triangles 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2715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Number of straws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73282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1DEA0BF-7318-4EA8-FE87-7FD0B7917A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7535052"/>
                  </p:ext>
                </p:extLst>
              </p:nvPr>
            </p:nvGraphicFramePr>
            <p:xfrm>
              <a:off x="1069208" y="334776"/>
              <a:ext cx="6722116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377">
                      <a:extLst>
                        <a:ext uri="{9D8B030D-6E8A-4147-A177-3AD203B41FA5}">
                          <a16:colId xmlns:a16="http://schemas.microsoft.com/office/drawing/2014/main" val="626620330"/>
                        </a:ext>
                      </a:extLst>
                    </a:gridCol>
                    <a:gridCol w="727733">
                      <a:extLst>
                        <a:ext uri="{9D8B030D-6E8A-4147-A177-3AD203B41FA5}">
                          <a16:colId xmlns:a16="http://schemas.microsoft.com/office/drawing/2014/main" val="2854898990"/>
                        </a:ext>
                      </a:extLst>
                    </a:gridCol>
                    <a:gridCol w="801200">
                      <a:extLst>
                        <a:ext uri="{9D8B030D-6E8A-4147-A177-3AD203B41FA5}">
                          <a16:colId xmlns:a16="http://schemas.microsoft.com/office/drawing/2014/main" val="3976030021"/>
                        </a:ext>
                      </a:extLst>
                    </a:gridCol>
                    <a:gridCol w="789754">
                      <a:extLst>
                        <a:ext uri="{9D8B030D-6E8A-4147-A177-3AD203B41FA5}">
                          <a16:colId xmlns:a16="http://schemas.microsoft.com/office/drawing/2014/main" val="2893177209"/>
                        </a:ext>
                      </a:extLst>
                    </a:gridCol>
                    <a:gridCol w="709635">
                      <a:extLst>
                        <a:ext uri="{9D8B030D-6E8A-4147-A177-3AD203B41FA5}">
                          <a16:colId xmlns:a16="http://schemas.microsoft.com/office/drawing/2014/main" val="3433778355"/>
                        </a:ext>
                      </a:extLst>
                    </a:gridCol>
                    <a:gridCol w="755417">
                      <a:extLst>
                        <a:ext uri="{9D8B030D-6E8A-4147-A177-3AD203B41FA5}">
                          <a16:colId xmlns:a16="http://schemas.microsoft.com/office/drawing/2014/main" val="342697608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7" t="-9211" r="-128986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27151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7" t="-110667" r="-12898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73282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41065E6-5CBC-EF09-1D8A-B9686D817710}"/>
              </a:ext>
            </a:extLst>
          </p:cNvPr>
          <p:cNvSpPr txBox="1"/>
          <p:nvPr/>
        </p:nvSpPr>
        <p:spPr>
          <a:xfrm>
            <a:off x="4195134" y="783782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F06E1-8790-A349-602E-F83BD7A1107C}"/>
              </a:ext>
            </a:extLst>
          </p:cNvPr>
          <p:cNvSpPr txBox="1"/>
          <p:nvPr/>
        </p:nvSpPr>
        <p:spPr>
          <a:xfrm>
            <a:off x="4944921" y="783782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F954F-7D6A-D637-960A-4782960698FB}"/>
              </a:ext>
            </a:extLst>
          </p:cNvPr>
          <p:cNvSpPr txBox="1"/>
          <p:nvPr/>
        </p:nvSpPr>
        <p:spPr>
          <a:xfrm>
            <a:off x="5758097" y="783782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EA9C6-67CB-3CD3-6955-73581647A743}"/>
              </a:ext>
            </a:extLst>
          </p:cNvPr>
          <p:cNvSpPr txBox="1"/>
          <p:nvPr/>
        </p:nvSpPr>
        <p:spPr>
          <a:xfrm>
            <a:off x="6508310" y="783782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8" name="Down Arrow 11">
            <a:extLst>
              <a:ext uri="{FF2B5EF4-FFF2-40B4-BE49-F238E27FC236}">
                <a16:creationId xmlns:a16="http://schemas.microsoft.com/office/drawing/2014/main" id="{460E8C63-C093-1C58-A940-56817C8426F4}"/>
              </a:ext>
            </a:extLst>
          </p:cNvPr>
          <p:cNvSpPr/>
          <p:nvPr/>
        </p:nvSpPr>
        <p:spPr>
          <a:xfrm rot="16200000">
            <a:off x="2603396" y="2303462"/>
            <a:ext cx="327477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9" name="Down Arrow 12">
            <a:extLst>
              <a:ext uri="{FF2B5EF4-FFF2-40B4-BE49-F238E27FC236}">
                <a16:creationId xmlns:a16="http://schemas.microsoft.com/office/drawing/2014/main" id="{C26B52A0-4FC8-D254-C10E-996E45E68875}"/>
              </a:ext>
            </a:extLst>
          </p:cNvPr>
          <p:cNvSpPr/>
          <p:nvPr/>
        </p:nvSpPr>
        <p:spPr>
          <a:xfrm rot="16200000">
            <a:off x="5876995" y="2303462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B2E63-E940-96FF-24F9-A92B26D99899}"/>
              </a:ext>
            </a:extLst>
          </p:cNvPr>
          <p:cNvSpPr txBox="1"/>
          <p:nvPr/>
        </p:nvSpPr>
        <p:spPr>
          <a:xfrm>
            <a:off x="1663993" y="2298019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712E0-8C9B-F360-033B-C54A25160AD8}"/>
              </a:ext>
            </a:extLst>
          </p:cNvPr>
          <p:cNvSpPr txBox="1"/>
          <p:nvPr/>
        </p:nvSpPr>
        <p:spPr>
          <a:xfrm>
            <a:off x="6469157" y="2298019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98960-5E3D-CF19-E35D-48BC05120AB4}"/>
              </a:ext>
            </a:extLst>
          </p:cNvPr>
          <p:cNvSpPr txBox="1"/>
          <p:nvPr/>
        </p:nvSpPr>
        <p:spPr>
          <a:xfrm>
            <a:off x="3130782" y="2285064"/>
            <a:ext cx="736998" cy="5491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68201-E7DB-3C5A-5D5D-60CAEA60DCDF}"/>
              </a:ext>
            </a:extLst>
          </p:cNvPr>
          <p:cNvSpPr txBox="1"/>
          <p:nvPr/>
        </p:nvSpPr>
        <p:spPr>
          <a:xfrm>
            <a:off x="1663993" y="2298019"/>
            <a:ext cx="666206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14484-C27B-AE6D-3E90-5B9274F1F16C}"/>
              </a:ext>
            </a:extLst>
          </p:cNvPr>
          <p:cNvSpPr txBox="1"/>
          <p:nvPr/>
        </p:nvSpPr>
        <p:spPr>
          <a:xfrm>
            <a:off x="6469157" y="2298019"/>
            <a:ext cx="1040104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FB4BEF-F75E-12F1-3C8E-98303A70C2A2}"/>
              </a:ext>
            </a:extLst>
          </p:cNvPr>
          <p:cNvSpPr txBox="1"/>
          <p:nvPr/>
        </p:nvSpPr>
        <p:spPr>
          <a:xfrm>
            <a:off x="4545204" y="2298019"/>
            <a:ext cx="117599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69E8C8-B65F-9D04-363B-AD6FCAFDFA1D}"/>
                  </a:ext>
                </a:extLst>
              </p:cNvPr>
              <p:cNvSpPr txBox="1"/>
              <p:nvPr/>
            </p:nvSpPr>
            <p:spPr>
              <a:xfrm>
                <a:off x="3202654" y="1802805"/>
                <a:ext cx="621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2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69E8C8-B65F-9D04-363B-AD6FCAFDF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654" y="1802805"/>
                <a:ext cx="621988" cy="461665"/>
              </a:xfrm>
              <a:prstGeom prst="rect">
                <a:avLst/>
              </a:prstGeom>
              <a:blipFill>
                <a:blip r:embed="rId3"/>
                <a:stretch>
                  <a:fillRect t="-10667" r="-490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3D8182-902C-7FF8-5A20-E4BCDE1B9B53}"/>
                  </a:ext>
                </a:extLst>
              </p:cNvPr>
              <p:cNvSpPr txBox="1"/>
              <p:nvPr/>
            </p:nvSpPr>
            <p:spPr>
              <a:xfrm>
                <a:off x="4709600" y="1782984"/>
                <a:ext cx="788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1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3D8182-902C-7FF8-5A20-E4BCDE1B9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00" y="1782984"/>
                <a:ext cx="788117" cy="461665"/>
              </a:xfrm>
              <a:prstGeom prst="rect">
                <a:avLst/>
              </a:prstGeom>
              <a:blipFill>
                <a:blip r:embed="rId4"/>
                <a:stretch>
                  <a:fillRect l="-77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56D8C0A9-BF20-DF83-BB4E-65D8D315CC3D}"/>
              </a:ext>
            </a:extLst>
          </p:cNvPr>
          <p:cNvSpPr/>
          <p:nvPr/>
        </p:nvSpPr>
        <p:spPr>
          <a:xfrm>
            <a:off x="1740518" y="2436537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3FFBFA-9603-ED9E-5629-6D74947F566C}"/>
              </a:ext>
            </a:extLst>
          </p:cNvPr>
          <p:cNvSpPr/>
          <p:nvPr/>
        </p:nvSpPr>
        <p:spPr>
          <a:xfrm>
            <a:off x="1740518" y="2436537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3009E3-D713-C792-9EBC-6D19B207ED25}"/>
              </a:ext>
            </a:extLst>
          </p:cNvPr>
          <p:cNvSpPr/>
          <p:nvPr/>
        </p:nvSpPr>
        <p:spPr>
          <a:xfrm>
            <a:off x="3528530" y="2445997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3F2EDF-1040-4C0C-6FB3-BF9722DCA769}"/>
              </a:ext>
            </a:extLst>
          </p:cNvPr>
          <p:cNvSpPr/>
          <p:nvPr/>
        </p:nvSpPr>
        <p:spPr>
          <a:xfrm>
            <a:off x="5327778" y="2445997"/>
            <a:ext cx="246184" cy="246184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0C9A0-FCE0-19E3-A88C-43441874CBF4}"/>
              </a:ext>
            </a:extLst>
          </p:cNvPr>
          <p:cNvSpPr/>
          <p:nvPr/>
        </p:nvSpPr>
        <p:spPr>
          <a:xfrm>
            <a:off x="6586951" y="2473833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9314E0-7E9D-E152-A537-2AE72B5C1A04}"/>
              </a:ext>
            </a:extLst>
          </p:cNvPr>
          <p:cNvSpPr/>
          <p:nvPr/>
        </p:nvSpPr>
        <p:spPr>
          <a:xfrm>
            <a:off x="6889414" y="2468455"/>
            <a:ext cx="246184" cy="24618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03A893-467F-7243-E01D-F772E6E80FC1}"/>
              </a:ext>
            </a:extLst>
          </p:cNvPr>
          <p:cNvSpPr/>
          <p:nvPr/>
        </p:nvSpPr>
        <p:spPr>
          <a:xfrm>
            <a:off x="7203259" y="2473833"/>
            <a:ext cx="246184" cy="246184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B6BFE5-D022-81F4-1479-A8B946BA08BA}"/>
              </a:ext>
            </a:extLst>
          </p:cNvPr>
          <p:cNvSpPr txBox="1"/>
          <p:nvPr/>
        </p:nvSpPr>
        <p:spPr>
          <a:xfrm>
            <a:off x="1653514" y="3178271"/>
            <a:ext cx="666206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26" name="Down Arrow 29">
            <a:extLst>
              <a:ext uri="{FF2B5EF4-FFF2-40B4-BE49-F238E27FC236}">
                <a16:creationId xmlns:a16="http://schemas.microsoft.com/office/drawing/2014/main" id="{75FD4562-A80F-0844-FC25-84A420975EB4}"/>
              </a:ext>
            </a:extLst>
          </p:cNvPr>
          <p:cNvSpPr/>
          <p:nvPr/>
        </p:nvSpPr>
        <p:spPr>
          <a:xfrm rot="16200000">
            <a:off x="4042409" y="3183714"/>
            <a:ext cx="327477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7" name="Down Arrow 30">
            <a:extLst>
              <a:ext uri="{FF2B5EF4-FFF2-40B4-BE49-F238E27FC236}">
                <a16:creationId xmlns:a16="http://schemas.microsoft.com/office/drawing/2014/main" id="{3B757BEE-64FA-F1F3-9799-170FED4FDAB6}"/>
              </a:ext>
            </a:extLst>
          </p:cNvPr>
          <p:cNvSpPr/>
          <p:nvPr/>
        </p:nvSpPr>
        <p:spPr>
          <a:xfrm rot="16200000">
            <a:off x="2603396" y="3183714"/>
            <a:ext cx="327477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8" name="Down Arrow 31">
            <a:extLst>
              <a:ext uri="{FF2B5EF4-FFF2-40B4-BE49-F238E27FC236}">
                <a16:creationId xmlns:a16="http://schemas.microsoft.com/office/drawing/2014/main" id="{9666AC21-F281-C020-012A-E96E85179DED}"/>
              </a:ext>
            </a:extLst>
          </p:cNvPr>
          <p:cNvSpPr/>
          <p:nvPr/>
        </p:nvSpPr>
        <p:spPr>
          <a:xfrm rot="16200000">
            <a:off x="5876995" y="318371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450902-7347-80FA-538B-BFCA207329E9}"/>
              </a:ext>
            </a:extLst>
          </p:cNvPr>
          <p:cNvSpPr txBox="1"/>
          <p:nvPr/>
        </p:nvSpPr>
        <p:spPr>
          <a:xfrm>
            <a:off x="3130782" y="3178271"/>
            <a:ext cx="73699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76718F-8236-004B-1C43-200E6208C959}"/>
                  </a:ext>
                </a:extLst>
              </p:cNvPr>
              <p:cNvSpPr txBox="1"/>
              <p:nvPr/>
            </p:nvSpPr>
            <p:spPr>
              <a:xfrm>
                <a:off x="4545204" y="3178271"/>
                <a:ext cx="1175990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76718F-8236-004B-1C43-200E6208C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204" y="3178271"/>
                <a:ext cx="1175990" cy="523220"/>
              </a:xfrm>
              <a:prstGeom prst="rect">
                <a:avLst/>
              </a:prstGeom>
              <a:blipFill>
                <a:blip r:embed="rId5"/>
                <a:stretch>
                  <a:fillRect l="-1531" t="-8989" b="-2921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3B3C8E2-E99C-75F2-2422-D264B1719D18}"/>
              </a:ext>
            </a:extLst>
          </p:cNvPr>
          <p:cNvSpPr txBox="1"/>
          <p:nvPr/>
        </p:nvSpPr>
        <p:spPr>
          <a:xfrm>
            <a:off x="6492454" y="3178271"/>
            <a:ext cx="1040104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727AA4-609C-A71D-F6B6-3A57447C5CD1}"/>
                  </a:ext>
                </a:extLst>
              </p:cNvPr>
              <p:cNvSpPr txBox="1"/>
              <p:nvPr/>
            </p:nvSpPr>
            <p:spPr>
              <a:xfrm>
                <a:off x="3310646" y="5296631"/>
                <a:ext cx="1059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727AA4-609C-A71D-F6B6-3A57447C5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646" y="5296631"/>
                <a:ext cx="105967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5E2D6458-B761-A624-00F6-DBA92AB47607}"/>
              </a:ext>
            </a:extLst>
          </p:cNvPr>
          <p:cNvSpPr txBox="1"/>
          <p:nvPr/>
        </p:nvSpPr>
        <p:spPr>
          <a:xfrm>
            <a:off x="1669370" y="3803477"/>
            <a:ext cx="666206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sp>
        <p:nvSpPr>
          <p:cNvPr id="34" name="Down Arrow 37">
            <a:extLst>
              <a:ext uri="{FF2B5EF4-FFF2-40B4-BE49-F238E27FC236}">
                <a16:creationId xmlns:a16="http://schemas.microsoft.com/office/drawing/2014/main" id="{5C041884-09B9-1E6E-C5CD-0C783DEEFCB3}"/>
              </a:ext>
            </a:extLst>
          </p:cNvPr>
          <p:cNvSpPr/>
          <p:nvPr/>
        </p:nvSpPr>
        <p:spPr>
          <a:xfrm rot="16200000">
            <a:off x="4058265" y="3808920"/>
            <a:ext cx="327477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5" name="Down Arrow 38">
            <a:extLst>
              <a:ext uri="{FF2B5EF4-FFF2-40B4-BE49-F238E27FC236}">
                <a16:creationId xmlns:a16="http://schemas.microsoft.com/office/drawing/2014/main" id="{21DBFE20-BBB7-BCFE-E057-0CC42F3D525D}"/>
              </a:ext>
            </a:extLst>
          </p:cNvPr>
          <p:cNvSpPr/>
          <p:nvPr/>
        </p:nvSpPr>
        <p:spPr>
          <a:xfrm rot="16200000">
            <a:off x="2619252" y="3808920"/>
            <a:ext cx="327477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6" name="Down Arrow 39">
            <a:extLst>
              <a:ext uri="{FF2B5EF4-FFF2-40B4-BE49-F238E27FC236}">
                <a16:creationId xmlns:a16="http://schemas.microsoft.com/office/drawing/2014/main" id="{AA182DF9-8DCA-C4CF-810E-85AE4DABD818}"/>
              </a:ext>
            </a:extLst>
          </p:cNvPr>
          <p:cNvSpPr/>
          <p:nvPr/>
        </p:nvSpPr>
        <p:spPr>
          <a:xfrm rot="16200000">
            <a:off x="5892851" y="380892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2F1C1E-34C9-531D-31F4-535A59799251}"/>
              </a:ext>
            </a:extLst>
          </p:cNvPr>
          <p:cNvSpPr txBox="1"/>
          <p:nvPr/>
        </p:nvSpPr>
        <p:spPr>
          <a:xfrm>
            <a:off x="3146638" y="3803477"/>
            <a:ext cx="73699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89F6BD6-3B9C-694E-56B2-076B66789742}"/>
                  </a:ext>
                </a:extLst>
              </p:cNvPr>
              <p:cNvSpPr txBox="1"/>
              <p:nvPr/>
            </p:nvSpPr>
            <p:spPr>
              <a:xfrm>
                <a:off x="4561060" y="3803477"/>
                <a:ext cx="1175990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89F6BD6-3B9C-694E-56B2-076B66789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060" y="3803477"/>
                <a:ext cx="1175990" cy="523220"/>
              </a:xfrm>
              <a:prstGeom prst="rect">
                <a:avLst/>
              </a:prstGeom>
              <a:blipFill>
                <a:blip r:embed="rId7"/>
                <a:stretch>
                  <a:fillRect l="-1020" t="-10112" r="-510" b="-2921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BE06A7B-076E-AEB0-5158-A6F5F752BDE2}"/>
              </a:ext>
            </a:extLst>
          </p:cNvPr>
          <p:cNvSpPr txBox="1"/>
          <p:nvPr/>
        </p:nvSpPr>
        <p:spPr>
          <a:xfrm>
            <a:off x="6508310" y="3803477"/>
            <a:ext cx="1040104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828672-6B2F-699D-968A-BA203CDD3D68}"/>
              </a:ext>
            </a:extLst>
          </p:cNvPr>
          <p:cNvSpPr txBox="1"/>
          <p:nvPr/>
        </p:nvSpPr>
        <p:spPr>
          <a:xfrm>
            <a:off x="1664609" y="4430358"/>
            <a:ext cx="666206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41" name="Down Arrow 44">
            <a:extLst>
              <a:ext uri="{FF2B5EF4-FFF2-40B4-BE49-F238E27FC236}">
                <a16:creationId xmlns:a16="http://schemas.microsoft.com/office/drawing/2014/main" id="{4A3E22EA-C268-D87B-B2A9-A5885FD3D853}"/>
              </a:ext>
            </a:extLst>
          </p:cNvPr>
          <p:cNvSpPr/>
          <p:nvPr/>
        </p:nvSpPr>
        <p:spPr>
          <a:xfrm rot="16200000">
            <a:off x="4053504" y="4435801"/>
            <a:ext cx="327477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2" name="Down Arrow 45">
            <a:extLst>
              <a:ext uri="{FF2B5EF4-FFF2-40B4-BE49-F238E27FC236}">
                <a16:creationId xmlns:a16="http://schemas.microsoft.com/office/drawing/2014/main" id="{B54FE14C-7226-1404-194C-851CABA2ACBF}"/>
              </a:ext>
            </a:extLst>
          </p:cNvPr>
          <p:cNvSpPr/>
          <p:nvPr/>
        </p:nvSpPr>
        <p:spPr>
          <a:xfrm rot="16200000">
            <a:off x="2614491" y="4435801"/>
            <a:ext cx="327477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3" name="Down Arrow 46">
            <a:extLst>
              <a:ext uri="{FF2B5EF4-FFF2-40B4-BE49-F238E27FC236}">
                <a16:creationId xmlns:a16="http://schemas.microsoft.com/office/drawing/2014/main" id="{27CD2058-BE0B-89B5-4613-C8E5B5C0935C}"/>
              </a:ext>
            </a:extLst>
          </p:cNvPr>
          <p:cNvSpPr/>
          <p:nvPr/>
        </p:nvSpPr>
        <p:spPr>
          <a:xfrm rot="16200000">
            <a:off x="5888090" y="443580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D48B95-7876-1062-F5A6-0003032C3E03}"/>
              </a:ext>
            </a:extLst>
          </p:cNvPr>
          <p:cNvSpPr txBox="1"/>
          <p:nvPr/>
        </p:nvSpPr>
        <p:spPr>
          <a:xfrm>
            <a:off x="3141877" y="4430358"/>
            <a:ext cx="73699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4AF4E5-D50C-D5A1-2E43-C70E677CA005}"/>
                  </a:ext>
                </a:extLst>
              </p:cNvPr>
              <p:cNvSpPr txBox="1"/>
              <p:nvPr/>
            </p:nvSpPr>
            <p:spPr>
              <a:xfrm>
                <a:off x="4556299" y="4430358"/>
                <a:ext cx="1175990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4AF4E5-D50C-D5A1-2E43-C70E677CA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99" y="4430358"/>
                <a:ext cx="1175990" cy="523220"/>
              </a:xfrm>
              <a:prstGeom prst="rect">
                <a:avLst/>
              </a:prstGeom>
              <a:blipFill>
                <a:blip r:embed="rId8"/>
                <a:stretch>
                  <a:fillRect l="-1020" t="-10112" r="-510" b="-2921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C97D415-AD77-E969-B8EE-3D4E83785FD8}"/>
              </a:ext>
            </a:extLst>
          </p:cNvPr>
          <p:cNvSpPr txBox="1"/>
          <p:nvPr/>
        </p:nvSpPr>
        <p:spPr>
          <a:xfrm>
            <a:off x="6503549" y="4430358"/>
            <a:ext cx="1040104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062CB4E-525B-1462-4AFA-E4D806C14C83}"/>
                  </a:ext>
                </a:extLst>
              </p:cNvPr>
              <p:cNvSpPr txBox="1"/>
              <p:nvPr/>
            </p:nvSpPr>
            <p:spPr>
              <a:xfrm>
                <a:off x="3839188" y="5296631"/>
                <a:ext cx="1059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062CB4E-525B-1462-4AFA-E4D806C1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188" y="5296631"/>
                <a:ext cx="1059672" cy="523220"/>
              </a:xfrm>
              <a:prstGeom prst="rect">
                <a:avLst/>
              </a:prstGeom>
              <a:blipFill>
                <a:blip r:embed="rId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F3EB355-A299-8851-CA91-B8284F606566}"/>
                  </a:ext>
                </a:extLst>
              </p:cNvPr>
              <p:cNvSpPr txBox="1"/>
              <p:nvPr/>
            </p:nvSpPr>
            <p:spPr>
              <a:xfrm>
                <a:off x="4291086" y="5294836"/>
                <a:ext cx="1059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F3EB355-A299-8851-CA91-B8284F606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086" y="5294836"/>
                <a:ext cx="1059672" cy="523220"/>
              </a:xfrm>
              <a:prstGeom prst="rect">
                <a:avLst/>
              </a:prstGeom>
              <a:blipFill>
                <a:blip r:embed="rId10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3183149F-1D58-1454-3550-CAA4C2B3652D}"/>
              </a:ext>
            </a:extLst>
          </p:cNvPr>
          <p:cNvSpPr txBox="1"/>
          <p:nvPr/>
        </p:nvSpPr>
        <p:spPr>
          <a:xfrm>
            <a:off x="7118361" y="783782"/>
            <a:ext cx="71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41</a:t>
            </a:r>
          </a:p>
        </p:txBody>
      </p:sp>
      <p:sp>
        <p:nvSpPr>
          <p:cNvPr id="50" name="Rounded Rectangle 53">
            <a:extLst>
              <a:ext uri="{FF2B5EF4-FFF2-40B4-BE49-F238E27FC236}">
                <a16:creationId xmlns:a16="http://schemas.microsoft.com/office/drawing/2014/main" id="{21B2BEE4-7BE6-7781-04FF-874FB4F7B245}"/>
              </a:ext>
            </a:extLst>
          </p:cNvPr>
          <p:cNvSpPr/>
          <p:nvPr/>
        </p:nvSpPr>
        <p:spPr>
          <a:xfrm>
            <a:off x="7118361" y="346064"/>
            <a:ext cx="566709" cy="41918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9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15833 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93 L 0.15625 -0.000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00046 L 0.31527 0.000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20555 0.0048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23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7 0.00092 L 0.53038 0.00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25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25 -0.00047 L 0.36805 0.0048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6" grpId="0"/>
      <p:bldP spid="16" grpId="1"/>
      <p:bldP spid="17" grpId="0"/>
      <p:bldP spid="17" grpId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1" grpId="0" animBg="1"/>
      <p:bldP spid="21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BCE5AA-5266-99E5-AA60-68B80B410734}"/>
                  </a:ext>
                </a:extLst>
              </p:cNvPr>
              <p:cNvSpPr txBox="1"/>
              <p:nvPr/>
            </p:nvSpPr>
            <p:spPr>
              <a:xfrm>
                <a:off x="835351" y="461469"/>
                <a:ext cx="6888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A babysitter charges 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/>
                  <a:t>) £9 per hour 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400" dirty="0"/>
                  <a:t>) and £3 for travel.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BCE5AA-5266-99E5-AA60-68B80B410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51" y="461469"/>
                <a:ext cx="6888616" cy="830997"/>
              </a:xfrm>
              <a:prstGeom prst="rect">
                <a:avLst/>
              </a:prstGeom>
              <a:blipFill>
                <a:blip r:embed="rId2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0F2BF3F-BE9C-54C0-5296-AA191251B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09" y="461469"/>
            <a:ext cx="1331615" cy="1519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B7CAB-518F-DF35-A4FC-D5DA9C967DEB}"/>
              </a:ext>
            </a:extLst>
          </p:cNvPr>
          <p:cNvSpPr txBox="1"/>
          <p:nvPr/>
        </p:nvSpPr>
        <p:spPr>
          <a:xfrm>
            <a:off x="835351" y="1773928"/>
            <a:ext cx="688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is the correct formula to use to work out the cost of the babysitter?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ABB23-14CC-94F9-848D-74C0FA2A6064}"/>
                  </a:ext>
                </a:extLst>
              </p:cNvPr>
              <p:cNvSpPr txBox="1"/>
              <p:nvPr/>
            </p:nvSpPr>
            <p:spPr>
              <a:xfrm>
                <a:off x="1053714" y="3223694"/>
                <a:ext cx="2371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400" dirty="0"/>
                  <a:t>9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3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ABB23-14CC-94F9-848D-74C0FA2A6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14" y="3223694"/>
                <a:ext cx="2371873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EEE8E8-CABA-96D4-5B0E-739B0AF00DE9}"/>
                  </a:ext>
                </a:extLst>
              </p:cNvPr>
              <p:cNvSpPr txBox="1"/>
              <p:nvPr/>
            </p:nvSpPr>
            <p:spPr>
              <a:xfrm>
                <a:off x="4822770" y="3223694"/>
                <a:ext cx="2371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3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9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EEE8E8-CABA-96D4-5B0E-739B0AF00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770" y="3223694"/>
                <a:ext cx="237187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83B41F-96CE-2C28-00CC-7D23120642E1}"/>
                  </a:ext>
                </a:extLst>
              </p:cNvPr>
              <p:cNvSpPr txBox="1"/>
              <p:nvPr/>
            </p:nvSpPr>
            <p:spPr>
              <a:xfrm>
                <a:off x="2887062" y="4402557"/>
                <a:ext cx="2371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9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3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83B41F-96CE-2C28-00CC-7D2312064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62" y="4402557"/>
                <a:ext cx="237187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DAF3EAE-AC67-79DA-5295-476EE9CAF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987" y="5231902"/>
            <a:ext cx="747045" cy="747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CE834F-6D7D-212D-2E70-5485A867F077}"/>
              </a:ext>
            </a:extLst>
          </p:cNvPr>
          <p:cNvSpPr txBox="1"/>
          <p:nvPr/>
        </p:nvSpPr>
        <p:spPr>
          <a:xfrm>
            <a:off x="5628831" y="537459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39C6C27-6A52-D96B-0A0C-264E7137E740}"/>
              </a:ext>
            </a:extLst>
          </p:cNvPr>
          <p:cNvSpPr/>
          <p:nvPr/>
        </p:nvSpPr>
        <p:spPr>
          <a:xfrm>
            <a:off x="3024033" y="4454574"/>
            <a:ext cx="2025639" cy="41918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551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0A0631-8839-B88E-DF9E-43AD9789C491}"/>
                  </a:ext>
                </a:extLst>
              </p:cNvPr>
              <p:cNvSpPr txBox="1"/>
              <p:nvPr/>
            </p:nvSpPr>
            <p:spPr>
              <a:xfrm>
                <a:off x="835351" y="461469"/>
                <a:ext cx="6888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A babysitter charges 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/>
                  <a:t>) £9 per hour 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400" dirty="0"/>
                  <a:t>) and £3 for travel.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0A0631-8839-B88E-DF9E-43AD9789C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51" y="461469"/>
                <a:ext cx="6888616" cy="830997"/>
              </a:xfrm>
              <a:prstGeom prst="rect">
                <a:avLst/>
              </a:prstGeom>
              <a:blipFill>
                <a:blip r:embed="rId2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7FB287-2942-F1B6-7367-D3BD9DAB8E35}"/>
                  </a:ext>
                </a:extLst>
              </p:cNvPr>
              <p:cNvSpPr txBox="1"/>
              <p:nvPr/>
            </p:nvSpPr>
            <p:spPr>
              <a:xfrm>
                <a:off x="3244331" y="1577542"/>
                <a:ext cx="2371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9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3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7FB287-2942-F1B6-7367-D3BD9DAB8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1" y="1577542"/>
                <a:ext cx="2371873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3EAFA18-6F9C-C745-1988-C1F9EBFA4709}"/>
              </a:ext>
            </a:extLst>
          </p:cNvPr>
          <p:cNvSpPr txBox="1"/>
          <p:nvPr/>
        </p:nvSpPr>
        <p:spPr>
          <a:xfrm>
            <a:off x="1110581" y="2565499"/>
            <a:ext cx="688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much money would the babysitter receive if they babysat for 4 hours?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1FAAD-1FD5-348D-BF0E-52BA419D5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987" y="5231902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3054B-5E88-E082-7667-0F23B1A8285C}"/>
              </a:ext>
            </a:extLst>
          </p:cNvPr>
          <p:cNvSpPr txBox="1"/>
          <p:nvPr/>
        </p:nvSpPr>
        <p:spPr>
          <a:xfrm>
            <a:off x="5628831" y="537459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9BEB43-1C2E-8D1C-F75D-28F31601AFC7}"/>
                  </a:ext>
                </a:extLst>
              </p:cNvPr>
              <p:cNvSpPr txBox="1"/>
              <p:nvPr/>
            </p:nvSpPr>
            <p:spPr>
              <a:xfrm>
                <a:off x="3086974" y="3498498"/>
                <a:ext cx="2935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(9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4)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3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9BEB43-1C2E-8D1C-F75D-28F31601A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974" y="3498498"/>
                <a:ext cx="2935830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EA5017-0021-ED60-DA9C-D4E74B0B25C4}"/>
                  </a:ext>
                </a:extLst>
              </p:cNvPr>
              <p:cNvSpPr txBox="1"/>
              <p:nvPr/>
            </p:nvSpPr>
            <p:spPr>
              <a:xfrm>
                <a:off x="2702850" y="3966952"/>
                <a:ext cx="2935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£39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EA5017-0021-ED60-DA9C-D4E74B0B2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850" y="3966952"/>
                <a:ext cx="2935830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6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7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9E9E4-FA34-54A5-59BB-01981A4D2C25}"/>
                  </a:ext>
                </a:extLst>
              </p:cNvPr>
              <p:cNvSpPr txBox="1"/>
              <p:nvPr/>
            </p:nvSpPr>
            <p:spPr>
              <a:xfrm>
                <a:off x="695549" y="562572"/>
                <a:ext cx="784687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               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</a:t>
                </a: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      Work out the value of the expressions.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4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3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7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GB" sz="24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Complete the function machines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9E9E4-FA34-54A5-59BB-01981A4D2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49" y="562572"/>
                <a:ext cx="7846871" cy="4524315"/>
              </a:xfrm>
              <a:prstGeom prst="rect">
                <a:avLst/>
              </a:prstGeom>
              <a:blipFill>
                <a:blip r:embed="rId2"/>
                <a:stretch>
                  <a:fillRect l="-1166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5">
            <a:extLst>
              <a:ext uri="{FF2B5EF4-FFF2-40B4-BE49-F238E27FC236}">
                <a16:creationId xmlns:a16="http://schemas.microsoft.com/office/drawing/2014/main" id="{F9C20516-3458-51D4-9F61-6C7E42E868FD}"/>
              </a:ext>
            </a:extLst>
          </p:cNvPr>
          <p:cNvSpPr/>
          <p:nvPr/>
        </p:nvSpPr>
        <p:spPr>
          <a:xfrm rot="16200000">
            <a:off x="2479955" y="410844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Down Arrow 6">
            <a:extLst>
              <a:ext uri="{FF2B5EF4-FFF2-40B4-BE49-F238E27FC236}">
                <a16:creationId xmlns:a16="http://schemas.microsoft.com/office/drawing/2014/main" id="{8A7D7420-8D15-2FA3-BC98-C149100F8AFD}"/>
              </a:ext>
            </a:extLst>
          </p:cNvPr>
          <p:cNvSpPr/>
          <p:nvPr/>
        </p:nvSpPr>
        <p:spPr>
          <a:xfrm rot="16200000">
            <a:off x="4467724" y="410844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3DE41C-243A-5AD3-E0D0-03DBA40A523E}"/>
                  </a:ext>
                </a:extLst>
              </p:cNvPr>
              <p:cNvSpPr txBox="1"/>
              <p:nvPr/>
            </p:nvSpPr>
            <p:spPr>
              <a:xfrm>
                <a:off x="1355173" y="4102998"/>
                <a:ext cx="66620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3DE41C-243A-5AD3-E0D0-03DBA40A5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173" y="4102998"/>
                <a:ext cx="666206" cy="461665"/>
              </a:xfrm>
              <a:prstGeom prst="rect">
                <a:avLst/>
              </a:prstGeom>
              <a:blipFill>
                <a:blip r:embed="rId3"/>
                <a:stretch>
                  <a:fillRect b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098D36B-7129-64EE-6C50-43DB42DD2EA4}"/>
              </a:ext>
            </a:extLst>
          </p:cNvPr>
          <p:cNvSpPr txBox="1"/>
          <p:nvPr/>
        </p:nvSpPr>
        <p:spPr>
          <a:xfrm>
            <a:off x="5131606" y="4102998"/>
            <a:ext cx="6662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</p:txBody>
      </p:sp>
      <p:sp>
        <p:nvSpPr>
          <p:cNvPr id="7" name="Down Arrow 9">
            <a:extLst>
              <a:ext uri="{FF2B5EF4-FFF2-40B4-BE49-F238E27FC236}">
                <a16:creationId xmlns:a16="http://schemas.microsoft.com/office/drawing/2014/main" id="{1C194E33-2A14-1B54-F83A-6E6298047654}"/>
              </a:ext>
            </a:extLst>
          </p:cNvPr>
          <p:cNvSpPr/>
          <p:nvPr/>
        </p:nvSpPr>
        <p:spPr>
          <a:xfrm rot="16200000">
            <a:off x="2479955" y="482418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Down Arrow 10">
            <a:extLst>
              <a:ext uri="{FF2B5EF4-FFF2-40B4-BE49-F238E27FC236}">
                <a16:creationId xmlns:a16="http://schemas.microsoft.com/office/drawing/2014/main" id="{A6EA20DB-A94F-54DE-CB12-E63B80BA6CD9}"/>
              </a:ext>
            </a:extLst>
          </p:cNvPr>
          <p:cNvSpPr/>
          <p:nvPr/>
        </p:nvSpPr>
        <p:spPr>
          <a:xfrm rot="16200000">
            <a:off x="4467724" y="482418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6FBD4D-72FE-4918-A8C7-1455A84771E2}"/>
                  </a:ext>
                </a:extLst>
              </p:cNvPr>
              <p:cNvSpPr txBox="1"/>
              <p:nvPr/>
            </p:nvSpPr>
            <p:spPr>
              <a:xfrm>
                <a:off x="1355173" y="4818738"/>
                <a:ext cx="66620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6FBD4D-72FE-4918-A8C7-1455A8477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173" y="4818738"/>
                <a:ext cx="666206" cy="461665"/>
              </a:xfrm>
              <a:prstGeom prst="rect">
                <a:avLst/>
              </a:prstGeom>
              <a:blipFill>
                <a:blip r:embed="rId4"/>
                <a:stretch>
                  <a:fillRect b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091D81-94DC-54C7-C8F1-60A4E0601D08}"/>
                  </a:ext>
                </a:extLst>
              </p:cNvPr>
              <p:cNvSpPr txBox="1"/>
              <p:nvPr/>
            </p:nvSpPr>
            <p:spPr>
              <a:xfrm>
                <a:off x="3220610" y="4818738"/>
                <a:ext cx="925777" cy="461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6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091D81-94DC-54C7-C8F1-60A4E0601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610" y="4818738"/>
                <a:ext cx="925777" cy="461665"/>
              </a:xfrm>
              <a:prstGeom prst="rect">
                <a:avLst/>
              </a:prstGeom>
              <a:blipFill>
                <a:blip r:embed="rId5"/>
                <a:stretch>
                  <a:fillRect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F934BC5-57E8-BDA9-0EB0-40D14FF575C2}"/>
              </a:ext>
            </a:extLst>
          </p:cNvPr>
          <p:cNvSpPr txBox="1"/>
          <p:nvPr/>
        </p:nvSpPr>
        <p:spPr>
          <a:xfrm>
            <a:off x="5131606" y="4818738"/>
            <a:ext cx="6662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01E3B9-E993-D8D4-5D52-2079D265063E}"/>
                  </a:ext>
                </a:extLst>
              </p:cNvPr>
              <p:cNvSpPr txBox="1"/>
              <p:nvPr/>
            </p:nvSpPr>
            <p:spPr>
              <a:xfrm>
                <a:off x="3248084" y="4102998"/>
                <a:ext cx="925777" cy="461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 5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01E3B9-E993-D8D4-5D52-2079D2650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084" y="4102998"/>
                <a:ext cx="925777" cy="461665"/>
              </a:xfrm>
              <a:prstGeom prst="rect">
                <a:avLst/>
              </a:prstGeom>
              <a:blipFill>
                <a:blip r:embed="rId6"/>
                <a:stretch>
                  <a:fillRect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24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0A68D5-4661-67AB-9F91-9B5576CBA1B1}"/>
                  </a:ext>
                </a:extLst>
              </p:cNvPr>
              <p:cNvSpPr txBox="1"/>
              <p:nvPr/>
            </p:nvSpPr>
            <p:spPr>
              <a:xfrm>
                <a:off x="695549" y="562572"/>
                <a:ext cx="784687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               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</a:t>
                </a: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      Work out the value of the expressions.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4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3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7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GB" sz="24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Complete the function machines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0A68D5-4661-67AB-9F91-9B5576CBA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49" y="562572"/>
                <a:ext cx="7846871" cy="4524315"/>
              </a:xfrm>
              <a:prstGeom prst="rect">
                <a:avLst/>
              </a:prstGeom>
              <a:blipFill>
                <a:blip r:embed="rId2"/>
                <a:stretch>
                  <a:fillRect l="-1166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5">
            <a:extLst>
              <a:ext uri="{FF2B5EF4-FFF2-40B4-BE49-F238E27FC236}">
                <a16:creationId xmlns:a16="http://schemas.microsoft.com/office/drawing/2014/main" id="{A8A6ECFF-5602-96B2-334B-7C1D3824F856}"/>
              </a:ext>
            </a:extLst>
          </p:cNvPr>
          <p:cNvSpPr/>
          <p:nvPr/>
        </p:nvSpPr>
        <p:spPr>
          <a:xfrm rot="16200000">
            <a:off x="2480412" y="4109322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Down Arrow 6">
            <a:extLst>
              <a:ext uri="{FF2B5EF4-FFF2-40B4-BE49-F238E27FC236}">
                <a16:creationId xmlns:a16="http://schemas.microsoft.com/office/drawing/2014/main" id="{3F2FA08F-93F9-9365-F938-BAA562CE141C}"/>
              </a:ext>
            </a:extLst>
          </p:cNvPr>
          <p:cNvSpPr/>
          <p:nvPr/>
        </p:nvSpPr>
        <p:spPr>
          <a:xfrm rot="16200000">
            <a:off x="4468181" y="4109322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8E6A3-C493-D8BE-B1EC-F0C3CEE19814}"/>
                  </a:ext>
                </a:extLst>
              </p:cNvPr>
              <p:cNvSpPr txBox="1"/>
              <p:nvPr/>
            </p:nvSpPr>
            <p:spPr>
              <a:xfrm>
                <a:off x="1355630" y="4103879"/>
                <a:ext cx="66620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8E6A3-C493-D8BE-B1EC-F0C3CEE19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630" y="4103879"/>
                <a:ext cx="666206" cy="461665"/>
              </a:xfrm>
              <a:prstGeom prst="rect">
                <a:avLst/>
              </a:prstGeom>
              <a:blipFill>
                <a:blip r:embed="rId3"/>
                <a:stretch>
                  <a:fillRect b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2DF3B12-2E25-1498-84E2-1F5BF80F7D0F}"/>
              </a:ext>
            </a:extLst>
          </p:cNvPr>
          <p:cNvSpPr txBox="1"/>
          <p:nvPr/>
        </p:nvSpPr>
        <p:spPr>
          <a:xfrm>
            <a:off x="5132063" y="4103879"/>
            <a:ext cx="6662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</p:txBody>
      </p:sp>
      <p:sp>
        <p:nvSpPr>
          <p:cNvPr id="7" name="Down Arrow 9">
            <a:extLst>
              <a:ext uri="{FF2B5EF4-FFF2-40B4-BE49-F238E27FC236}">
                <a16:creationId xmlns:a16="http://schemas.microsoft.com/office/drawing/2014/main" id="{CD22E086-0471-838D-4A14-1D615D4987E1}"/>
              </a:ext>
            </a:extLst>
          </p:cNvPr>
          <p:cNvSpPr/>
          <p:nvPr/>
        </p:nvSpPr>
        <p:spPr>
          <a:xfrm rot="16200000">
            <a:off x="2480412" y="4825062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Down Arrow 10">
            <a:extLst>
              <a:ext uri="{FF2B5EF4-FFF2-40B4-BE49-F238E27FC236}">
                <a16:creationId xmlns:a16="http://schemas.microsoft.com/office/drawing/2014/main" id="{976A2030-4F4D-02E9-E461-86C039907700}"/>
              </a:ext>
            </a:extLst>
          </p:cNvPr>
          <p:cNvSpPr/>
          <p:nvPr/>
        </p:nvSpPr>
        <p:spPr>
          <a:xfrm rot="16200000">
            <a:off x="4468181" y="4825062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5D8E6-18B7-C765-E3A4-8DE9755445C7}"/>
                  </a:ext>
                </a:extLst>
              </p:cNvPr>
              <p:cNvSpPr txBox="1"/>
              <p:nvPr/>
            </p:nvSpPr>
            <p:spPr>
              <a:xfrm>
                <a:off x="1355630" y="4819619"/>
                <a:ext cx="66620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5D8E6-18B7-C765-E3A4-8DE975544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630" y="4819619"/>
                <a:ext cx="666206" cy="461665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4D0808-39C9-395E-A775-79ACE5287C34}"/>
                  </a:ext>
                </a:extLst>
              </p:cNvPr>
              <p:cNvSpPr txBox="1"/>
              <p:nvPr/>
            </p:nvSpPr>
            <p:spPr>
              <a:xfrm>
                <a:off x="3221067" y="4819619"/>
                <a:ext cx="925777" cy="461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6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4D0808-39C9-395E-A775-79ACE5287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067" y="4819619"/>
                <a:ext cx="925777" cy="461665"/>
              </a:xfrm>
              <a:prstGeom prst="rect">
                <a:avLst/>
              </a:prstGeom>
              <a:blipFill>
                <a:blip r:embed="rId5"/>
                <a:stretch>
                  <a:fillRect t="-9091" b="-28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F73DE7D-C5E8-5D92-E378-510363155A56}"/>
              </a:ext>
            </a:extLst>
          </p:cNvPr>
          <p:cNvSpPr txBox="1"/>
          <p:nvPr/>
        </p:nvSpPr>
        <p:spPr>
          <a:xfrm>
            <a:off x="5132063" y="4819619"/>
            <a:ext cx="6662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8B378F-1904-932C-A34C-56A4646602F3}"/>
                  </a:ext>
                </a:extLst>
              </p:cNvPr>
              <p:cNvSpPr txBox="1"/>
              <p:nvPr/>
            </p:nvSpPr>
            <p:spPr>
              <a:xfrm>
                <a:off x="3248541" y="4103879"/>
                <a:ext cx="925777" cy="461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 5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8B378F-1904-932C-A34C-56A464660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41" y="4103879"/>
                <a:ext cx="925777" cy="461665"/>
              </a:xfrm>
              <a:prstGeom prst="rect">
                <a:avLst/>
              </a:prstGeom>
              <a:blipFill>
                <a:blip r:embed="rId6"/>
                <a:stretch>
                  <a:fillRect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CC0535-EF5D-15E8-382A-343E9FFA4D81}"/>
                  </a:ext>
                </a:extLst>
              </p:cNvPr>
              <p:cNvSpPr txBox="1"/>
              <p:nvPr/>
            </p:nvSpPr>
            <p:spPr>
              <a:xfrm>
                <a:off x="1114545" y="2010562"/>
                <a:ext cx="1303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6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CC0535-EF5D-15E8-382A-343E9FFA4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45" y="2010562"/>
                <a:ext cx="1303132" cy="461665"/>
              </a:xfrm>
              <a:prstGeom prst="rect">
                <a:avLst/>
              </a:prstGeom>
              <a:blipFill>
                <a:blip r:embed="rId7"/>
                <a:stretch>
                  <a:fillRect l="-747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4AC2E1-D568-F68E-7A0B-C8D9027DB5F3}"/>
                  </a:ext>
                </a:extLst>
              </p:cNvPr>
              <p:cNvSpPr txBox="1"/>
              <p:nvPr/>
            </p:nvSpPr>
            <p:spPr>
              <a:xfrm>
                <a:off x="2093086" y="1653295"/>
                <a:ext cx="1303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34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4AC2E1-D568-F68E-7A0B-C8D9027DB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086" y="1653295"/>
                <a:ext cx="130313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57AFDB-AD19-A100-10A1-27F96096AA31}"/>
                  </a:ext>
                </a:extLst>
              </p:cNvPr>
              <p:cNvSpPr txBox="1"/>
              <p:nvPr/>
            </p:nvSpPr>
            <p:spPr>
              <a:xfrm>
                <a:off x="3979739" y="2040772"/>
                <a:ext cx="1303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6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57AFDB-AD19-A100-10A1-27F96096A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739" y="2040772"/>
                <a:ext cx="1303132" cy="461665"/>
              </a:xfrm>
              <a:prstGeom prst="rect">
                <a:avLst/>
              </a:prstGeom>
              <a:blipFill>
                <a:blip r:embed="rId9"/>
                <a:stretch>
                  <a:fillRect l="-747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9FB05C-2999-D10D-AE85-2678C56EC429}"/>
                  </a:ext>
                </a:extLst>
              </p:cNvPr>
              <p:cNvSpPr txBox="1"/>
              <p:nvPr/>
            </p:nvSpPr>
            <p:spPr>
              <a:xfrm>
                <a:off x="4961386" y="1653295"/>
                <a:ext cx="1303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36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9FB05C-2999-D10D-AE85-2678C56EC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386" y="1653295"/>
                <a:ext cx="1303132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6DECBC-1396-D0FF-42BE-3B0E8D7A6D43}"/>
                  </a:ext>
                </a:extLst>
              </p:cNvPr>
              <p:cNvSpPr txBox="1"/>
              <p:nvPr/>
            </p:nvSpPr>
            <p:spPr>
              <a:xfrm>
                <a:off x="1112824" y="2720884"/>
                <a:ext cx="1303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6"/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6DECBC-1396-D0FF-42BE-3B0E8D7A6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24" y="2720884"/>
                <a:ext cx="1303132" cy="461665"/>
              </a:xfrm>
              <a:prstGeom prst="rect">
                <a:avLst/>
              </a:prstGeom>
              <a:blipFill>
                <a:blip r:embed="rId11"/>
                <a:stretch>
                  <a:fillRect l="-75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0C5BFD-133E-1056-4B35-B54653E7161F}"/>
                  </a:ext>
                </a:extLst>
              </p:cNvPr>
              <p:cNvSpPr txBox="1"/>
              <p:nvPr/>
            </p:nvSpPr>
            <p:spPr>
              <a:xfrm>
                <a:off x="2278447" y="2466536"/>
                <a:ext cx="1303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42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0C5BFD-133E-1056-4B35-B54653E71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447" y="2466536"/>
                <a:ext cx="1303132" cy="461665"/>
              </a:xfrm>
              <a:prstGeom prst="rect">
                <a:avLst/>
              </a:prstGeom>
              <a:blipFill>
                <a:blip r:embed="rId1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6EB861-446B-BE5C-E604-63E938AF5B45}"/>
                  </a:ext>
                </a:extLst>
              </p:cNvPr>
              <p:cNvSpPr txBox="1"/>
              <p:nvPr/>
            </p:nvSpPr>
            <p:spPr>
              <a:xfrm>
                <a:off x="5132063" y="2388375"/>
                <a:ext cx="1303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8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6EB861-446B-BE5C-E604-63E938AF5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063" y="2388375"/>
                <a:ext cx="1303132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3BA6DE-D1F1-8F3D-E947-B6FA1D15F0DB}"/>
                  </a:ext>
                </a:extLst>
              </p:cNvPr>
              <p:cNvSpPr txBox="1"/>
              <p:nvPr/>
            </p:nvSpPr>
            <p:spPr>
              <a:xfrm>
                <a:off x="3993632" y="2697368"/>
                <a:ext cx="1303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>
                    <a:solidFill>
                      <a:schemeClr val="accent6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3BA6DE-D1F1-8F3D-E947-B6FA1D15F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632" y="2697368"/>
                <a:ext cx="1303132" cy="461665"/>
              </a:xfrm>
              <a:prstGeom prst="rect">
                <a:avLst/>
              </a:prstGeom>
              <a:blipFill>
                <a:blip r:embed="rId14"/>
                <a:stretch>
                  <a:fillRect l="-700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5625CD-3B7D-9738-2F88-9EF3913783B1}"/>
                  </a:ext>
                </a:extLst>
              </p:cNvPr>
              <p:cNvSpPr txBox="1"/>
              <p:nvPr/>
            </p:nvSpPr>
            <p:spPr>
              <a:xfrm>
                <a:off x="4980576" y="2688479"/>
                <a:ext cx="1303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>
                    <a:solidFill>
                      <a:schemeClr val="accent6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5625CD-3B7D-9738-2F88-9EF391378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576" y="2688479"/>
                <a:ext cx="1303132" cy="461665"/>
              </a:xfrm>
              <a:prstGeom prst="rect">
                <a:avLst/>
              </a:prstGeom>
              <a:blipFill>
                <a:blip r:embed="rId15"/>
                <a:stretch>
                  <a:fillRect l="-700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B137D8D-239A-4705-34D0-4558857AE566}"/>
              </a:ext>
            </a:extLst>
          </p:cNvPr>
          <p:cNvSpPr txBox="1"/>
          <p:nvPr/>
        </p:nvSpPr>
        <p:spPr>
          <a:xfrm>
            <a:off x="5282871" y="4107631"/>
            <a:ext cx="84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32F1F-B21D-0CAD-962B-C0A9EB1C26C4}"/>
              </a:ext>
            </a:extLst>
          </p:cNvPr>
          <p:cNvSpPr txBox="1"/>
          <p:nvPr/>
        </p:nvSpPr>
        <p:spPr>
          <a:xfrm>
            <a:off x="5132063" y="4815628"/>
            <a:ext cx="84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16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7E99E-1B27-0247-EDE7-1413C3ABC666}"/>
              </a:ext>
            </a:extLst>
          </p:cNvPr>
          <p:cNvSpPr txBox="1"/>
          <p:nvPr/>
        </p:nvSpPr>
        <p:spPr>
          <a:xfrm>
            <a:off x="676979" y="353350"/>
            <a:ext cx="7641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formula is a rule or relationship that uses letters to represent amounts which can be changed.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1665AC-E3F1-85A6-8A00-A7AA15CCCC8A}"/>
              </a:ext>
            </a:extLst>
          </p:cNvPr>
          <p:cNvGrpSpPr/>
          <p:nvPr/>
        </p:nvGrpSpPr>
        <p:grpSpPr>
          <a:xfrm>
            <a:off x="1669310" y="1445106"/>
            <a:ext cx="754911" cy="1332000"/>
            <a:chOff x="1807535" y="1434473"/>
            <a:chExt cx="754911" cy="1332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F62837-5A5A-AD96-201A-D102A8E1288E}"/>
                </a:ext>
              </a:extLst>
            </p:cNvPr>
            <p:cNvSpPr/>
            <p:nvPr/>
          </p:nvSpPr>
          <p:spPr>
            <a:xfrm>
              <a:off x="1807535" y="1722473"/>
              <a:ext cx="754911" cy="75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9049DE-2BFA-29B9-FC17-916AC970935B}"/>
                </a:ext>
              </a:extLst>
            </p:cNvPr>
            <p:cNvSpPr/>
            <p:nvPr/>
          </p:nvSpPr>
          <p:spPr>
            <a:xfrm>
              <a:off x="2046766" y="1434473"/>
              <a:ext cx="287079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FAF48D-1AD4-545B-5EC6-C8C5245C1274}"/>
                </a:ext>
              </a:extLst>
            </p:cNvPr>
            <p:cNvSpPr/>
            <p:nvPr/>
          </p:nvSpPr>
          <p:spPr>
            <a:xfrm>
              <a:off x="2041450" y="2478473"/>
              <a:ext cx="287079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649D71-1114-F33D-7FD9-B328316AC19B}"/>
              </a:ext>
            </a:extLst>
          </p:cNvPr>
          <p:cNvGrpSpPr/>
          <p:nvPr/>
        </p:nvGrpSpPr>
        <p:grpSpPr>
          <a:xfrm>
            <a:off x="2905023" y="1445106"/>
            <a:ext cx="754911" cy="1332000"/>
            <a:chOff x="1807535" y="1434473"/>
            <a:chExt cx="754911" cy="1332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9AC0DD-8BA7-D033-8F81-85EA49EB3855}"/>
                </a:ext>
              </a:extLst>
            </p:cNvPr>
            <p:cNvSpPr/>
            <p:nvPr/>
          </p:nvSpPr>
          <p:spPr>
            <a:xfrm>
              <a:off x="1807535" y="1722473"/>
              <a:ext cx="754911" cy="75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7B7815-77CE-89ED-6DC9-9525BA9EA187}"/>
                </a:ext>
              </a:extLst>
            </p:cNvPr>
            <p:cNvSpPr/>
            <p:nvPr/>
          </p:nvSpPr>
          <p:spPr>
            <a:xfrm>
              <a:off x="2046766" y="1434473"/>
              <a:ext cx="287079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1FC03B-E46E-22E1-FCD2-52CDA143CFB4}"/>
                </a:ext>
              </a:extLst>
            </p:cNvPr>
            <p:cNvSpPr/>
            <p:nvPr/>
          </p:nvSpPr>
          <p:spPr>
            <a:xfrm>
              <a:off x="2041450" y="2478473"/>
              <a:ext cx="287079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D8B5C2-7F95-A63F-1423-A92FF7594D54}"/>
              </a:ext>
            </a:extLst>
          </p:cNvPr>
          <p:cNvGrpSpPr/>
          <p:nvPr/>
        </p:nvGrpSpPr>
        <p:grpSpPr>
          <a:xfrm>
            <a:off x="3733509" y="1445106"/>
            <a:ext cx="754911" cy="1332000"/>
            <a:chOff x="1807535" y="1434473"/>
            <a:chExt cx="754911" cy="1332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C13722-EF46-C9E4-65E4-B4C5FCCC808B}"/>
                </a:ext>
              </a:extLst>
            </p:cNvPr>
            <p:cNvSpPr/>
            <p:nvPr/>
          </p:nvSpPr>
          <p:spPr>
            <a:xfrm>
              <a:off x="1807535" y="1722473"/>
              <a:ext cx="754911" cy="75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844D7C-A6AB-08D7-41B2-C129C907144D}"/>
                </a:ext>
              </a:extLst>
            </p:cNvPr>
            <p:cNvSpPr/>
            <p:nvPr/>
          </p:nvSpPr>
          <p:spPr>
            <a:xfrm>
              <a:off x="2046766" y="1434473"/>
              <a:ext cx="287079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DFACBA-C23A-C5EB-FB27-61DCD7B78279}"/>
                </a:ext>
              </a:extLst>
            </p:cNvPr>
            <p:cNvSpPr/>
            <p:nvPr/>
          </p:nvSpPr>
          <p:spPr>
            <a:xfrm>
              <a:off x="2041450" y="2478473"/>
              <a:ext cx="287079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166B20-8E8E-6525-2A61-667CE41E44ED}"/>
              </a:ext>
            </a:extLst>
          </p:cNvPr>
          <p:cNvGrpSpPr/>
          <p:nvPr/>
        </p:nvGrpSpPr>
        <p:grpSpPr>
          <a:xfrm>
            <a:off x="4830083" y="1445106"/>
            <a:ext cx="754911" cy="1332000"/>
            <a:chOff x="1807535" y="1434473"/>
            <a:chExt cx="754911" cy="1332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010FB5-240F-6075-3EC8-1696B35E8E71}"/>
                </a:ext>
              </a:extLst>
            </p:cNvPr>
            <p:cNvSpPr/>
            <p:nvPr/>
          </p:nvSpPr>
          <p:spPr>
            <a:xfrm>
              <a:off x="1807535" y="1722473"/>
              <a:ext cx="754911" cy="75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B2C5313-D1A8-AF03-E0D6-A637CC6C6F6F}"/>
                </a:ext>
              </a:extLst>
            </p:cNvPr>
            <p:cNvSpPr/>
            <p:nvPr/>
          </p:nvSpPr>
          <p:spPr>
            <a:xfrm>
              <a:off x="2046766" y="1434473"/>
              <a:ext cx="287079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0D1FAF-9A27-9747-E4FC-F090A5A64EBA}"/>
                </a:ext>
              </a:extLst>
            </p:cNvPr>
            <p:cNvSpPr/>
            <p:nvPr/>
          </p:nvSpPr>
          <p:spPr>
            <a:xfrm>
              <a:off x="2041450" y="2478473"/>
              <a:ext cx="287079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7F189E-24FD-1A20-C7B7-7099E1390549}"/>
              </a:ext>
            </a:extLst>
          </p:cNvPr>
          <p:cNvGrpSpPr/>
          <p:nvPr/>
        </p:nvGrpSpPr>
        <p:grpSpPr>
          <a:xfrm>
            <a:off x="5658569" y="1445106"/>
            <a:ext cx="754911" cy="1332000"/>
            <a:chOff x="1807535" y="1434473"/>
            <a:chExt cx="754911" cy="1332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919E4E-91CF-6D8A-4277-5F7B9B2D0EB2}"/>
                </a:ext>
              </a:extLst>
            </p:cNvPr>
            <p:cNvSpPr/>
            <p:nvPr/>
          </p:nvSpPr>
          <p:spPr>
            <a:xfrm>
              <a:off x="1807535" y="1722473"/>
              <a:ext cx="754911" cy="75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D8E03E6-E628-658E-3F43-7D404DF0BA75}"/>
                </a:ext>
              </a:extLst>
            </p:cNvPr>
            <p:cNvSpPr/>
            <p:nvPr/>
          </p:nvSpPr>
          <p:spPr>
            <a:xfrm>
              <a:off x="2046766" y="1434473"/>
              <a:ext cx="287079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E13144D-A16F-F20C-2F87-CE4CB0BE40C9}"/>
                </a:ext>
              </a:extLst>
            </p:cNvPr>
            <p:cNvSpPr/>
            <p:nvPr/>
          </p:nvSpPr>
          <p:spPr>
            <a:xfrm>
              <a:off x="2041450" y="2478473"/>
              <a:ext cx="287079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651084-0C7C-1A72-2716-48D33FF5D0E8}"/>
              </a:ext>
            </a:extLst>
          </p:cNvPr>
          <p:cNvGrpSpPr/>
          <p:nvPr/>
        </p:nvGrpSpPr>
        <p:grpSpPr>
          <a:xfrm>
            <a:off x="6487053" y="1445106"/>
            <a:ext cx="754911" cy="1332000"/>
            <a:chOff x="1807535" y="1434473"/>
            <a:chExt cx="754911" cy="1332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A75F4C-AAB3-5332-3398-187F5503A183}"/>
                </a:ext>
              </a:extLst>
            </p:cNvPr>
            <p:cNvSpPr/>
            <p:nvPr/>
          </p:nvSpPr>
          <p:spPr>
            <a:xfrm>
              <a:off x="1807535" y="1722473"/>
              <a:ext cx="754911" cy="75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A36C860-C505-552A-DB5B-88B41AB15898}"/>
                </a:ext>
              </a:extLst>
            </p:cNvPr>
            <p:cNvSpPr/>
            <p:nvPr/>
          </p:nvSpPr>
          <p:spPr>
            <a:xfrm>
              <a:off x="2046766" y="1434473"/>
              <a:ext cx="287079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7E2FA-3C79-3841-CF1A-60DE66B0AD2F}"/>
                </a:ext>
              </a:extLst>
            </p:cNvPr>
            <p:cNvSpPr/>
            <p:nvPr/>
          </p:nvSpPr>
          <p:spPr>
            <a:xfrm>
              <a:off x="2041450" y="2478473"/>
              <a:ext cx="287079" cy="2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F58DCCF-0FB9-7E68-0E6C-AA29591AF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25627"/>
              </p:ext>
            </p:extLst>
          </p:nvPr>
        </p:nvGraphicFramePr>
        <p:xfrm>
          <a:off x="1145084" y="3037865"/>
          <a:ext cx="6244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620">
                  <a:extLst>
                    <a:ext uri="{9D8B030D-6E8A-4147-A177-3AD203B41FA5}">
                      <a16:colId xmlns:a16="http://schemas.microsoft.com/office/drawing/2014/main" val="626620330"/>
                    </a:ext>
                  </a:extLst>
                </a:gridCol>
                <a:gridCol w="676031">
                  <a:extLst>
                    <a:ext uri="{9D8B030D-6E8A-4147-A177-3AD203B41FA5}">
                      <a16:colId xmlns:a16="http://schemas.microsoft.com/office/drawing/2014/main" val="2854898990"/>
                    </a:ext>
                  </a:extLst>
                </a:gridCol>
                <a:gridCol w="744279">
                  <a:extLst>
                    <a:ext uri="{9D8B030D-6E8A-4147-A177-3AD203B41FA5}">
                      <a16:colId xmlns:a16="http://schemas.microsoft.com/office/drawing/2014/main" val="3976030021"/>
                    </a:ext>
                  </a:extLst>
                </a:gridCol>
                <a:gridCol w="733646">
                  <a:extLst>
                    <a:ext uri="{9D8B030D-6E8A-4147-A177-3AD203B41FA5}">
                      <a16:colId xmlns:a16="http://schemas.microsoft.com/office/drawing/2014/main" val="2893177209"/>
                    </a:ext>
                  </a:extLst>
                </a:gridCol>
                <a:gridCol w="659219">
                  <a:extLst>
                    <a:ext uri="{9D8B030D-6E8A-4147-A177-3AD203B41FA5}">
                      <a16:colId xmlns:a16="http://schemas.microsoft.com/office/drawing/2014/main" val="3433778355"/>
                    </a:ext>
                  </a:extLst>
                </a:gridCol>
                <a:gridCol w="701749">
                  <a:extLst>
                    <a:ext uri="{9D8B030D-6E8A-4147-A177-3AD203B41FA5}">
                      <a16:colId xmlns:a16="http://schemas.microsoft.com/office/drawing/2014/main" val="3426976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Number of squares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271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Number of circles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28211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0F58E48-4E0D-6CA6-324A-E42F0DA1B0D4}"/>
              </a:ext>
            </a:extLst>
          </p:cNvPr>
          <p:cNvSpPr txBox="1"/>
          <p:nvPr/>
        </p:nvSpPr>
        <p:spPr>
          <a:xfrm>
            <a:off x="4051074" y="3495065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6D8669-83DB-F9C3-878E-D5B31028A442}"/>
              </a:ext>
            </a:extLst>
          </p:cNvPr>
          <p:cNvSpPr/>
          <p:nvPr/>
        </p:nvSpPr>
        <p:spPr>
          <a:xfrm>
            <a:off x="2573079" y="1202921"/>
            <a:ext cx="2115879" cy="1689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B2C65A-9BE6-70BF-B7DE-51CE9BE8BBA3}"/>
              </a:ext>
            </a:extLst>
          </p:cNvPr>
          <p:cNvSpPr txBox="1"/>
          <p:nvPr/>
        </p:nvSpPr>
        <p:spPr>
          <a:xfrm>
            <a:off x="4758155" y="3495065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70F7E5-9034-F5E9-CCE1-19FC73C94579}"/>
              </a:ext>
            </a:extLst>
          </p:cNvPr>
          <p:cNvSpPr txBox="1"/>
          <p:nvPr/>
        </p:nvSpPr>
        <p:spPr>
          <a:xfrm>
            <a:off x="5509797" y="3495065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41D465-B5EE-D4E3-00CA-2AD1521BB3C2}"/>
              </a:ext>
            </a:extLst>
          </p:cNvPr>
          <p:cNvSpPr/>
          <p:nvPr/>
        </p:nvSpPr>
        <p:spPr>
          <a:xfrm>
            <a:off x="4744741" y="1202921"/>
            <a:ext cx="2559545" cy="1689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C2A166-8227-39D3-9020-FCD6EC29CBAC}"/>
              </a:ext>
            </a:extLst>
          </p:cNvPr>
          <p:cNvSpPr txBox="1"/>
          <p:nvPr/>
        </p:nvSpPr>
        <p:spPr>
          <a:xfrm>
            <a:off x="6202975" y="3495065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34" name="Curved Right Arrow 35">
            <a:extLst>
              <a:ext uri="{FF2B5EF4-FFF2-40B4-BE49-F238E27FC236}">
                <a16:creationId xmlns:a16="http://schemas.microsoft.com/office/drawing/2014/main" id="{F5630930-FFB3-08AC-6604-2C79ED7C602C}"/>
              </a:ext>
            </a:extLst>
          </p:cNvPr>
          <p:cNvSpPr/>
          <p:nvPr/>
        </p:nvSpPr>
        <p:spPr>
          <a:xfrm>
            <a:off x="3709390" y="3261706"/>
            <a:ext cx="367296" cy="615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2B9D75-197B-2C51-27C8-B2A49B2D6245}"/>
                  </a:ext>
                </a:extLst>
              </p:cNvPr>
              <p:cNvSpPr txBox="1"/>
              <p:nvPr/>
            </p:nvSpPr>
            <p:spPr>
              <a:xfrm>
                <a:off x="3134185" y="3302273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2B9D75-197B-2C51-27C8-B2A49B2D6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185" y="3302273"/>
                <a:ext cx="730772" cy="461665"/>
              </a:xfrm>
              <a:prstGeom prst="rect">
                <a:avLst/>
              </a:prstGeom>
              <a:blipFill>
                <a:blip r:embed="rId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C8FB8E-1162-DD91-436A-1B328AFA3F60}"/>
                  </a:ext>
                </a:extLst>
              </p:cNvPr>
              <p:cNvSpPr txBox="1"/>
              <p:nvPr/>
            </p:nvSpPr>
            <p:spPr>
              <a:xfrm>
                <a:off x="3631018" y="4305276"/>
                <a:ext cx="1361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2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C8FB8E-1162-DD91-436A-1B328AFA3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18" y="4305276"/>
                <a:ext cx="1361222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C8E743-1BBB-A01F-7CC6-4C8D495165B3}"/>
                  </a:ext>
                </a:extLst>
              </p:cNvPr>
              <p:cNvSpPr txBox="1"/>
              <p:nvPr/>
            </p:nvSpPr>
            <p:spPr>
              <a:xfrm>
                <a:off x="3171573" y="4884654"/>
                <a:ext cx="2413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2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80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C8E743-1BBB-A01F-7CC6-4C8D49516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573" y="4884654"/>
                <a:ext cx="241342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F8251D9-4CDC-42EE-9ABE-C7EB2F884541}"/>
              </a:ext>
            </a:extLst>
          </p:cNvPr>
          <p:cNvSpPr txBox="1"/>
          <p:nvPr/>
        </p:nvSpPr>
        <p:spPr>
          <a:xfrm>
            <a:off x="6713753" y="3486527"/>
            <a:ext cx="89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160</a:t>
            </a:r>
          </a:p>
        </p:txBody>
      </p:sp>
    </p:spTree>
    <p:extLst>
      <p:ext uri="{BB962C8B-B14F-4D97-AF65-F5344CB8AC3E}">
        <p14:creationId xmlns:p14="http://schemas.microsoft.com/office/powerpoint/2010/main" val="25559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29" grpId="1" animBg="1"/>
      <p:bldP spid="30" grpId="0"/>
      <p:bldP spid="31" grpId="0"/>
      <p:bldP spid="32" grpId="0" animBg="1"/>
      <p:bldP spid="32" grpId="1" animBg="1"/>
      <p:bldP spid="33" grpId="0"/>
      <p:bldP spid="34" grpId="0" animBg="1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5784590-9FC9-396F-06A2-4D9D1D2C97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96721"/>
                  </p:ext>
                </p:extLst>
              </p:nvPr>
            </p:nvGraphicFramePr>
            <p:xfrm>
              <a:off x="1069208" y="1766099"/>
              <a:ext cx="6722116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377">
                      <a:extLst>
                        <a:ext uri="{9D8B030D-6E8A-4147-A177-3AD203B41FA5}">
                          <a16:colId xmlns:a16="http://schemas.microsoft.com/office/drawing/2014/main" val="626620330"/>
                        </a:ext>
                      </a:extLst>
                    </a:gridCol>
                    <a:gridCol w="727733">
                      <a:extLst>
                        <a:ext uri="{9D8B030D-6E8A-4147-A177-3AD203B41FA5}">
                          <a16:colId xmlns:a16="http://schemas.microsoft.com/office/drawing/2014/main" val="2854898990"/>
                        </a:ext>
                      </a:extLst>
                    </a:gridCol>
                    <a:gridCol w="801200">
                      <a:extLst>
                        <a:ext uri="{9D8B030D-6E8A-4147-A177-3AD203B41FA5}">
                          <a16:colId xmlns:a16="http://schemas.microsoft.com/office/drawing/2014/main" val="3976030021"/>
                        </a:ext>
                      </a:extLst>
                    </a:gridCol>
                    <a:gridCol w="789754">
                      <a:extLst>
                        <a:ext uri="{9D8B030D-6E8A-4147-A177-3AD203B41FA5}">
                          <a16:colId xmlns:a16="http://schemas.microsoft.com/office/drawing/2014/main" val="2893177209"/>
                        </a:ext>
                      </a:extLst>
                    </a:gridCol>
                    <a:gridCol w="709635">
                      <a:extLst>
                        <a:ext uri="{9D8B030D-6E8A-4147-A177-3AD203B41FA5}">
                          <a16:colId xmlns:a16="http://schemas.microsoft.com/office/drawing/2014/main" val="3433778355"/>
                        </a:ext>
                      </a:extLst>
                    </a:gridCol>
                    <a:gridCol w="755417">
                      <a:extLst>
                        <a:ext uri="{9D8B030D-6E8A-4147-A177-3AD203B41FA5}">
                          <a16:colId xmlns:a16="http://schemas.microsoft.com/office/drawing/2014/main" val="34269760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Number of spiders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2715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Number of legs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73282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5784590-9FC9-396F-06A2-4D9D1D2C97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96721"/>
                  </p:ext>
                </p:extLst>
              </p:nvPr>
            </p:nvGraphicFramePr>
            <p:xfrm>
              <a:off x="1069208" y="1766099"/>
              <a:ext cx="6722116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8377">
                      <a:extLst>
                        <a:ext uri="{9D8B030D-6E8A-4147-A177-3AD203B41FA5}">
                          <a16:colId xmlns:a16="http://schemas.microsoft.com/office/drawing/2014/main" val="626620330"/>
                        </a:ext>
                      </a:extLst>
                    </a:gridCol>
                    <a:gridCol w="727733">
                      <a:extLst>
                        <a:ext uri="{9D8B030D-6E8A-4147-A177-3AD203B41FA5}">
                          <a16:colId xmlns:a16="http://schemas.microsoft.com/office/drawing/2014/main" val="2854898990"/>
                        </a:ext>
                      </a:extLst>
                    </a:gridCol>
                    <a:gridCol w="801200">
                      <a:extLst>
                        <a:ext uri="{9D8B030D-6E8A-4147-A177-3AD203B41FA5}">
                          <a16:colId xmlns:a16="http://schemas.microsoft.com/office/drawing/2014/main" val="3976030021"/>
                        </a:ext>
                      </a:extLst>
                    </a:gridCol>
                    <a:gridCol w="789754">
                      <a:extLst>
                        <a:ext uri="{9D8B030D-6E8A-4147-A177-3AD203B41FA5}">
                          <a16:colId xmlns:a16="http://schemas.microsoft.com/office/drawing/2014/main" val="2893177209"/>
                        </a:ext>
                      </a:extLst>
                    </a:gridCol>
                    <a:gridCol w="709635">
                      <a:extLst>
                        <a:ext uri="{9D8B030D-6E8A-4147-A177-3AD203B41FA5}">
                          <a16:colId xmlns:a16="http://schemas.microsoft.com/office/drawing/2014/main" val="3433778355"/>
                        </a:ext>
                      </a:extLst>
                    </a:gridCol>
                    <a:gridCol w="755417">
                      <a:extLst>
                        <a:ext uri="{9D8B030D-6E8A-4147-A177-3AD203B41FA5}">
                          <a16:colId xmlns:a16="http://schemas.microsoft.com/office/drawing/2014/main" val="342697608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7" t="-9211" r="-128986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27151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7" t="-110667" r="-12898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73282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B7A67FE-8B44-ABA4-F95B-BA653228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803" y="5277506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316CA-1930-E468-53AB-B1E7964BBFCF}"/>
              </a:ext>
            </a:extLst>
          </p:cNvPr>
          <p:cNvSpPr txBox="1"/>
          <p:nvPr/>
        </p:nvSpPr>
        <p:spPr>
          <a:xfrm>
            <a:off x="5720647" y="542019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961A9-AAC7-AB60-D7E0-2E9EFD96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0933">
            <a:off x="455059" y="1008499"/>
            <a:ext cx="1110323" cy="1075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2A15C6-680E-A6ED-4943-9568661715E8}"/>
                  </a:ext>
                </a:extLst>
              </p:cNvPr>
              <p:cNvSpPr txBox="1"/>
              <p:nvPr/>
            </p:nvSpPr>
            <p:spPr>
              <a:xfrm>
                <a:off x="980412" y="3132142"/>
                <a:ext cx="69233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Create a formula to show the relationship between the number of spiders 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) and the amount of legs 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400" dirty="0"/>
                  <a:t>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2A15C6-680E-A6ED-4943-956866171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12" y="3132142"/>
                <a:ext cx="6923354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EBADD2C-EE12-B9B9-C4F5-288016F91F18}"/>
              </a:ext>
            </a:extLst>
          </p:cNvPr>
          <p:cNvSpPr txBox="1"/>
          <p:nvPr/>
        </p:nvSpPr>
        <p:spPr>
          <a:xfrm>
            <a:off x="1247341" y="686847"/>
            <a:ext cx="614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Complete the table.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674F2-0E88-9092-46B4-A21C5AC16F34}"/>
              </a:ext>
            </a:extLst>
          </p:cNvPr>
          <p:cNvSpPr txBox="1"/>
          <p:nvPr/>
        </p:nvSpPr>
        <p:spPr>
          <a:xfrm>
            <a:off x="4195134" y="2207291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A52B1-17A6-BA94-92F0-59EFAFADA7DF}"/>
              </a:ext>
            </a:extLst>
          </p:cNvPr>
          <p:cNvSpPr txBox="1"/>
          <p:nvPr/>
        </p:nvSpPr>
        <p:spPr>
          <a:xfrm>
            <a:off x="4908958" y="2207291"/>
            <a:ext cx="71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A46FE7-685C-493F-8EB5-834C1BDA29E5}"/>
              </a:ext>
            </a:extLst>
          </p:cNvPr>
          <p:cNvSpPr txBox="1"/>
          <p:nvPr/>
        </p:nvSpPr>
        <p:spPr>
          <a:xfrm>
            <a:off x="5670433" y="2207291"/>
            <a:ext cx="71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4B45C-2CDA-EDBA-456C-5670DE75CE59}"/>
              </a:ext>
            </a:extLst>
          </p:cNvPr>
          <p:cNvSpPr txBox="1"/>
          <p:nvPr/>
        </p:nvSpPr>
        <p:spPr>
          <a:xfrm>
            <a:off x="6431908" y="2207291"/>
            <a:ext cx="71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32</a:t>
            </a:r>
          </a:p>
        </p:txBody>
      </p:sp>
      <p:sp>
        <p:nvSpPr>
          <p:cNvPr id="12" name="Curved Right Arrow 13">
            <a:extLst>
              <a:ext uri="{FF2B5EF4-FFF2-40B4-BE49-F238E27FC236}">
                <a16:creationId xmlns:a16="http://schemas.microsoft.com/office/drawing/2014/main" id="{741B41D1-5212-EDD9-BE14-8F2EDAF48059}"/>
              </a:ext>
            </a:extLst>
          </p:cNvPr>
          <p:cNvSpPr/>
          <p:nvPr/>
        </p:nvSpPr>
        <p:spPr>
          <a:xfrm>
            <a:off x="3887399" y="1953360"/>
            <a:ext cx="367296" cy="615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C0B820-EED2-7410-2191-9DE6CD706980}"/>
                  </a:ext>
                </a:extLst>
              </p:cNvPr>
              <p:cNvSpPr txBox="1"/>
              <p:nvPr/>
            </p:nvSpPr>
            <p:spPr>
              <a:xfrm>
                <a:off x="3312194" y="2039079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8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C0B820-EED2-7410-2191-9DE6CD706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194" y="2039079"/>
                <a:ext cx="73077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83F039-51D8-2023-A922-0448ADDB60AC}"/>
                  </a:ext>
                </a:extLst>
              </p:cNvPr>
              <p:cNvSpPr txBox="1"/>
              <p:nvPr/>
            </p:nvSpPr>
            <p:spPr>
              <a:xfrm>
                <a:off x="3791571" y="4513888"/>
                <a:ext cx="13561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8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83F039-51D8-2023-A922-0448ADDB6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571" y="4513888"/>
                <a:ext cx="1356162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4B29CC1-4257-0F81-8EDC-F586716C63BC}"/>
              </a:ext>
            </a:extLst>
          </p:cNvPr>
          <p:cNvSpPr txBox="1"/>
          <p:nvPr/>
        </p:nvSpPr>
        <p:spPr>
          <a:xfrm>
            <a:off x="7184207" y="2209447"/>
            <a:ext cx="71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91BA6-6DD9-5801-4837-1EAA9C4D07CA}"/>
                  </a:ext>
                </a:extLst>
              </p:cNvPr>
              <p:cNvSpPr txBox="1"/>
              <p:nvPr/>
            </p:nvSpPr>
            <p:spPr>
              <a:xfrm>
                <a:off x="763008" y="5139837"/>
                <a:ext cx="752551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/>
                  <a:t>In the formula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8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/>
                  <a:t>, the letter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represents _________________ </a:t>
                </a:r>
              </a:p>
              <a:p>
                <a:r>
                  <a:rPr lang="en-GB" sz="2000" dirty="0"/>
                  <a:t>and the letter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/>
                  <a:t> represents ________________________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91BA6-6DD9-5801-4837-1EAA9C4D0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08" y="5139837"/>
                <a:ext cx="7525511" cy="707886"/>
              </a:xfrm>
              <a:prstGeom prst="rect">
                <a:avLst/>
              </a:prstGeom>
              <a:blipFill>
                <a:blip r:embed="rId8"/>
                <a:stretch>
                  <a:fillRect l="-810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F36DF55-7DC3-9B80-9928-6B74E3EBF02E}"/>
              </a:ext>
            </a:extLst>
          </p:cNvPr>
          <p:cNvSpPr txBox="1"/>
          <p:nvPr/>
        </p:nvSpPr>
        <p:spPr>
          <a:xfrm>
            <a:off x="5625152" y="5132731"/>
            <a:ext cx="2145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the amount of legs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BAB05C-1C6F-D893-D157-81047AED0697}"/>
              </a:ext>
            </a:extLst>
          </p:cNvPr>
          <p:cNvSpPr txBox="1"/>
          <p:nvPr/>
        </p:nvSpPr>
        <p:spPr>
          <a:xfrm>
            <a:off x="3791571" y="5420195"/>
            <a:ext cx="249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the number </a:t>
            </a:r>
            <a:r>
              <a:rPr lang="en-GB" sz="2000">
                <a:solidFill>
                  <a:schemeClr val="accent1"/>
                </a:solidFill>
              </a:rPr>
              <a:t>of spiders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7EC890-6C0F-22B9-763E-8B4130CED321}"/>
              </a:ext>
            </a:extLst>
          </p:cNvPr>
          <p:cNvSpPr txBox="1"/>
          <p:nvPr/>
        </p:nvSpPr>
        <p:spPr>
          <a:xfrm>
            <a:off x="1077126" y="334776"/>
            <a:ext cx="826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use formulae to find the area and perimeter.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19E919-0050-8D4C-218F-53563E2E531B}"/>
              </a:ext>
            </a:extLst>
          </p:cNvPr>
          <p:cNvSpPr/>
          <p:nvPr/>
        </p:nvSpPr>
        <p:spPr>
          <a:xfrm>
            <a:off x="3072984" y="1768839"/>
            <a:ext cx="2484000" cy="248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90B25E-9B9E-5C03-8149-A187195ADDA2}"/>
              </a:ext>
            </a:extLst>
          </p:cNvPr>
          <p:cNvCxnSpPr/>
          <p:nvPr/>
        </p:nvCxnSpPr>
        <p:spPr>
          <a:xfrm>
            <a:off x="3072984" y="1633928"/>
            <a:ext cx="24840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3275C3-C759-79B3-F3A9-920CE3F52E8A}"/>
                  </a:ext>
                </a:extLst>
              </p:cNvPr>
              <p:cNvSpPr txBox="1"/>
              <p:nvPr/>
            </p:nvSpPr>
            <p:spPr>
              <a:xfrm>
                <a:off x="3785148" y="1183189"/>
                <a:ext cx="105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3275C3-C759-79B3-F3A9-920CE3F52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148" y="1183189"/>
                <a:ext cx="105967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4544ACA-9C58-F366-ADF5-CF27C4981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803" y="5277506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0C3E2-382A-3903-A31D-52DD431FC817}"/>
              </a:ext>
            </a:extLst>
          </p:cNvPr>
          <p:cNvSpPr txBox="1"/>
          <p:nvPr/>
        </p:nvSpPr>
        <p:spPr>
          <a:xfrm>
            <a:off x="5720647" y="542019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F86C2F-6B2A-5F78-2C75-BCB611B4BFC9}"/>
                  </a:ext>
                </a:extLst>
              </p:cNvPr>
              <p:cNvSpPr txBox="1"/>
              <p:nvPr/>
            </p:nvSpPr>
            <p:spPr>
              <a:xfrm>
                <a:off x="1077126" y="4897330"/>
                <a:ext cx="1726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A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F86C2F-6B2A-5F78-2C75-BCB611B4B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26" y="4897330"/>
                <a:ext cx="1726034" cy="523220"/>
              </a:xfrm>
              <a:prstGeom prst="rect">
                <a:avLst/>
              </a:prstGeom>
              <a:blipFill>
                <a:blip r:embed="rId4"/>
                <a:stretch>
                  <a:fillRect l="-742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85B350-74BC-BE71-26C9-8CD1A00E33A9}"/>
              </a:ext>
            </a:extLst>
          </p:cNvPr>
          <p:cNvCxnSpPr/>
          <p:nvPr/>
        </p:nvCxnSpPr>
        <p:spPr>
          <a:xfrm>
            <a:off x="5720647" y="1768839"/>
            <a:ext cx="0" cy="24840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5AC88D-1770-8F78-5D13-3104ACB1D74D}"/>
                  </a:ext>
                </a:extLst>
              </p:cNvPr>
              <p:cNvSpPr txBox="1"/>
              <p:nvPr/>
            </p:nvSpPr>
            <p:spPr>
              <a:xfrm>
                <a:off x="5454759" y="2780007"/>
                <a:ext cx="105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5AC88D-1770-8F78-5D13-3104ACB1D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759" y="2780007"/>
                <a:ext cx="105967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E3B8A7-3C2E-500F-AB46-C9A6A4835620}"/>
                  </a:ext>
                </a:extLst>
              </p:cNvPr>
              <p:cNvSpPr txBox="1"/>
              <p:nvPr/>
            </p:nvSpPr>
            <p:spPr>
              <a:xfrm>
                <a:off x="1486740" y="4897330"/>
                <a:ext cx="1726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8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E3B8A7-3C2E-500F-AB46-C9A6A4835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740" y="4897330"/>
                <a:ext cx="172603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4C786B-ACE8-F272-4551-059AB3918A84}"/>
                  </a:ext>
                </a:extLst>
              </p:cNvPr>
              <p:cNvSpPr txBox="1"/>
              <p:nvPr/>
            </p:nvSpPr>
            <p:spPr>
              <a:xfrm>
                <a:off x="1877659" y="4896975"/>
                <a:ext cx="1726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800" dirty="0">
                    <a:cs typeface="Times New Roman" panose="02020603050405020304" pitchFamily="18" charset="0"/>
                  </a:rPr>
                  <a:t>²</a:t>
                </a:r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4C786B-ACE8-F272-4551-059AB3918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659" y="4896975"/>
                <a:ext cx="1726034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51FC8E-C996-DF30-3E76-F5AE3AB3CA3D}"/>
                  </a:ext>
                </a:extLst>
              </p:cNvPr>
              <p:cNvSpPr txBox="1"/>
              <p:nvPr/>
            </p:nvSpPr>
            <p:spPr>
              <a:xfrm>
                <a:off x="5454759" y="4880030"/>
                <a:ext cx="1726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P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51FC8E-C996-DF30-3E76-F5AE3AB3C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759" y="4880030"/>
                <a:ext cx="1726034" cy="523220"/>
              </a:xfrm>
              <a:prstGeom prst="rect">
                <a:avLst/>
              </a:prstGeom>
              <a:blipFill>
                <a:blip r:embed="rId8"/>
                <a:stretch>
                  <a:fillRect l="-742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4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10" grpId="0"/>
      <p:bldP spid="11" grpId="0"/>
      <p:bldP spid="11" grpId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746D2E-BC23-B009-0678-55F808F2410F}"/>
              </a:ext>
            </a:extLst>
          </p:cNvPr>
          <p:cNvSpPr/>
          <p:nvPr/>
        </p:nvSpPr>
        <p:spPr>
          <a:xfrm>
            <a:off x="3072984" y="1768839"/>
            <a:ext cx="2484000" cy="248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69D95A6-FB94-5698-990A-A87BE68CD0C7}"/>
              </a:ext>
            </a:extLst>
          </p:cNvPr>
          <p:cNvCxnSpPr/>
          <p:nvPr/>
        </p:nvCxnSpPr>
        <p:spPr>
          <a:xfrm>
            <a:off x="3072984" y="1633928"/>
            <a:ext cx="24840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2303F6-01F2-B21B-62FC-9A6957B45D3D}"/>
                  </a:ext>
                </a:extLst>
              </p:cNvPr>
              <p:cNvSpPr txBox="1"/>
              <p:nvPr/>
            </p:nvSpPr>
            <p:spPr>
              <a:xfrm>
                <a:off x="3785148" y="1183189"/>
                <a:ext cx="105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2303F6-01F2-B21B-62FC-9A6957B45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148" y="1183189"/>
                <a:ext cx="105967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A939F0-DA87-A245-565E-C80D2FA0D7B7}"/>
                  </a:ext>
                </a:extLst>
              </p:cNvPr>
              <p:cNvSpPr txBox="1"/>
              <p:nvPr/>
            </p:nvSpPr>
            <p:spPr>
              <a:xfrm>
                <a:off x="1077126" y="4897330"/>
                <a:ext cx="1726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A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A939F0-DA87-A245-565E-C80D2FA0D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26" y="4897330"/>
                <a:ext cx="1726034" cy="523220"/>
              </a:xfrm>
              <a:prstGeom prst="rect">
                <a:avLst/>
              </a:prstGeom>
              <a:blipFill>
                <a:blip r:embed="rId3"/>
                <a:stretch>
                  <a:fillRect l="-742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530B08-3C57-5AC9-3FB0-B6A247C04E11}"/>
              </a:ext>
            </a:extLst>
          </p:cNvPr>
          <p:cNvCxnSpPr/>
          <p:nvPr/>
        </p:nvCxnSpPr>
        <p:spPr>
          <a:xfrm>
            <a:off x="5720647" y="1768839"/>
            <a:ext cx="0" cy="24840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CF869-AD39-3713-CEEC-084EE2927193}"/>
                  </a:ext>
                </a:extLst>
              </p:cNvPr>
              <p:cNvSpPr txBox="1"/>
              <p:nvPr/>
            </p:nvSpPr>
            <p:spPr>
              <a:xfrm>
                <a:off x="5454759" y="2780007"/>
                <a:ext cx="105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CF869-AD39-3713-CEEC-084EE2927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759" y="2780007"/>
                <a:ext cx="105967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611C23-BA90-C028-7171-744197ACCED5}"/>
                  </a:ext>
                </a:extLst>
              </p:cNvPr>
              <p:cNvSpPr txBox="1"/>
              <p:nvPr/>
            </p:nvSpPr>
            <p:spPr>
              <a:xfrm>
                <a:off x="1687292" y="4897330"/>
                <a:ext cx="1726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800" dirty="0">
                    <a:cs typeface="Times New Roman" panose="02020603050405020304" pitchFamily="18" charset="0"/>
                  </a:rPr>
                  <a:t>²</a:t>
                </a:r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611C23-BA90-C028-7171-744197ACC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92" y="4897330"/>
                <a:ext cx="1726034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43A363-DF7C-12DF-327E-6E9CC8DEE7E7}"/>
                  </a:ext>
                </a:extLst>
              </p:cNvPr>
              <p:cNvSpPr txBox="1"/>
              <p:nvPr/>
            </p:nvSpPr>
            <p:spPr>
              <a:xfrm>
                <a:off x="5454759" y="4880030"/>
                <a:ext cx="1726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P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43A363-DF7C-12DF-327E-6E9CC8DEE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759" y="4880030"/>
                <a:ext cx="1726034" cy="523220"/>
              </a:xfrm>
              <a:prstGeom prst="rect">
                <a:avLst/>
              </a:prstGeom>
              <a:blipFill>
                <a:blip r:embed="rId6"/>
                <a:stretch>
                  <a:fillRect l="-742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F7ACC4-8652-EFBA-8425-CD3C93F0A31C}"/>
              </a:ext>
            </a:extLst>
          </p:cNvPr>
          <p:cNvCxnSpPr/>
          <p:nvPr/>
        </p:nvCxnSpPr>
        <p:spPr>
          <a:xfrm>
            <a:off x="3072984" y="4387749"/>
            <a:ext cx="24840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5E8A01-BF14-7135-667A-858BF8A651B8}"/>
                  </a:ext>
                </a:extLst>
              </p:cNvPr>
              <p:cNvSpPr txBox="1"/>
              <p:nvPr/>
            </p:nvSpPr>
            <p:spPr>
              <a:xfrm>
                <a:off x="3785148" y="4376824"/>
                <a:ext cx="105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5E8A01-BF14-7135-667A-858BF8A65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148" y="4376824"/>
                <a:ext cx="105967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1CDC21-5CD5-84C7-F39F-0EE3444D6BFC}"/>
              </a:ext>
            </a:extLst>
          </p:cNvPr>
          <p:cNvCxnSpPr/>
          <p:nvPr/>
        </p:nvCxnSpPr>
        <p:spPr>
          <a:xfrm>
            <a:off x="2919984" y="1768839"/>
            <a:ext cx="0" cy="24840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A41537-1FAF-B2AB-509B-D6D4D390C5F5}"/>
                  </a:ext>
                </a:extLst>
              </p:cNvPr>
              <p:cNvSpPr txBox="1"/>
              <p:nvPr/>
            </p:nvSpPr>
            <p:spPr>
              <a:xfrm>
                <a:off x="2188599" y="2780007"/>
                <a:ext cx="105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A41537-1FAF-B2AB-509B-D6D4D390C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599" y="2780007"/>
                <a:ext cx="105967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735F07-F078-C1AF-E55D-1C635A3B63A6}"/>
                  </a:ext>
                </a:extLst>
              </p:cNvPr>
              <p:cNvSpPr txBox="1"/>
              <p:nvPr/>
            </p:nvSpPr>
            <p:spPr>
              <a:xfrm>
                <a:off x="5240315" y="4878075"/>
                <a:ext cx="3880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735F07-F078-C1AF-E55D-1C635A3B6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315" y="4878075"/>
                <a:ext cx="388095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BD02CB-5C9D-FE4C-8D48-C8FD202D237C}"/>
                  </a:ext>
                </a:extLst>
              </p:cNvPr>
              <p:cNvSpPr txBox="1"/>
              <p:nvPr/>
            </p:nvSpPr>
            <p:spPr>
              <a:xfrm>
                <a:off x="6110154" y="4897330"/>
                <a:ext cx="1070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4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8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BD02CB-5C9D-FE4C-8D48-C8FD202D2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154" y="4897330"/>
                <a:ext cx="1070639" cy="523220"/>
              </a:xfrm>
              <a:prstGeom prst="rect">
                <a:avLst/>
              </a:prstGeom>
              <a:blipFill>
                <a:blip r:embed="rId10"/>
                <a:stretch>
                  <a:fillRect l="-1136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9D0E2-030A-5D91-3289-329A4015F433}"/>
                  </a:ext>
                </a:extLst>
              </p:cNvPr>
              <p:cNvSpPr txBox="1"/>
              <p:nvPr/>
            </p:nvSpPr>
            <p:spPr>
              <a:xfrm>
                <a:off x="1590353" y="334776"/>
                <a:ext cx="8260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Work out the area and perimeter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7 cm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9D0E2-030A-5D91-3289-329A4015F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353" y="334776"/>
                <a:ext cx="8260588" cy="461665"/>
              </a:xfrm>
              <a:prstGeom prst="rect">
                <a:avLst/>
              </a:prstGeom>
              <a:blipFill>
                <a:blip r:embed="rId11"/>
                <a:stretch>
                  <a:fillRect l="-118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BCCD79B-DACA-34D2-E915-C1457C96E3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7803" y="5277506"/>
            <a:ext cx="747045" cy="7470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CD3CCD-109D-C541-FEE0-1636B7154A74}"/>
              </a:ext>
            </a:extLst>
          </p:cNvPr>
          <p:cNvSpPr txBox="1"/>
          <p:nvPr/>
        </p:nvSpPr>
        <p:spPr>
          <a:xfrm>
            <a:off x="5720647" y="542019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EA9F3D-6021-D486-0BBD-AD283F2E308B}"/>
                  </a:ext>
                </a:extLst>
              </p:cNvPr>
              <p:cNvSpPr txBox="1"/>
              <p:nvPr/>
            </p:nvSpPr>
            <p:spPr>
              <a:xfrm>
                <a:off x="1077125" y="5358640"/>
                <a:ext cx="21711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49 cm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EA9F3D-6021-D486-0BBD-AD283F2E3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25" y="5358640"/>
                <a:ext cx="2171145" cy="523220"/>
              </a:xfrm>
              <a:prstGeom prst="rect">
                <a:avLst/>
              </a:prstGeom>
              <a:blipFill>
                <a:blip r:embed="rId13"/>
                <a:stretch>
                  <a:fillRect l="-589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4E4239-9685-BD66-1BEF-4D3C15B7B85F}"/>
                  </a:ext>
                </a:extLst>
              </p:cNvPr>
              <p:cNvSpPr txBox="1"/>
              <p:nvPr/>
            </p:nvSpPr>
            <p:spPr>
              <a:xfrm>
                <a:off x="5453570" y="5401295"/>
                <a:ext cx="21711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28 cm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4E4239-9685-BD66-1BEF-4D3C15B7B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570" y="5401295"/>
                <a:ext cx="2171145" cy="523220"/>
              </a:xfrm>
              <a:prstGeom prst="rect">
                <a:avLst/>
              </a:prstGeom>
              <a:blipFill>
                <a:blip r:embed="rId14"/>
                <a:stretch>
                  <a:fillRect l="-589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BD8DFA1-5854-7A53-60D4-E976DEC0C1EC}"/>
              </a:ext>
            </a:extLst>
          </p:cNvPr>
          <p:cNvSpPr txBox="1"/>
          <p:nvPr/>
        </p:nvSpPr>
        <p:spPr>
          <a:xfrm>
            <a:off x="1077126" y="334776"/>
            <a:ext cx="826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use formulae to find the area and perimeter. </a:t>
            </a:r>
          </a:p>
        </p:txBody>
      </p:sp>
    </p:spTree>
    <p:extLst>
      <p:ext uri="{BB962C8B-B14F-4D97-AF65-F5344CB8AC3E}">
        <p14:creationId xmlns:p14="http://schemas.microsoft.com/office/powerpoint/2010/main" val="36448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3" grpId="0"/>
      <p:bldP spid="14" grpId="0"/>
      <p:bldP spid="14" grpId="1"/>
      <p:bldP spid="15" grpId="0"/>
      <p:bldP spid="15" grpId="1"/>
      <p:bldP spid="16" grpId="0"/>
      <p:bldP spid="18" grpId="0"/>
      <p:bldP spid="18" grpId="1"/>
      <p:bldP spid="21" grpId="0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CC6691-7F99-4E03-BC9E-2C65CEFC1726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e9e213f7-a068-4185-ae5b-85aa76b56dbd"/>
    <ds:schemaRef ds:uri="http://schemas.microsoft.com/office/2006/documentManagement/types"/>
    <ds:schemaRef ds:uri="http://schemas.microsoft.com/office/infopath/2007/PartnerControls"/>
    <ds:schemaRef ds:uri="1773a752-338d-48d4-aab1-fb5d939e1fa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4581A8-84F7-472D-A964-215959785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764</TotalTime>
  <Words>497</Words>
  <Application>Microsoft Office PowerPoint</Application>
  <PresentationFormat>On-screen Show (4:3)</PresentationFormat>
  <Paragraphs>178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S Archard (Llanrhidian Primary School)</cp:lastModifiedBy>
  <cp:revision>18</cp:revision>
  <dcterms:created xsi:type="dcterms:W3CDTF">2023-08-02T14:09:38Z</dcterms:created>
  <dcterms:modified xsi:type="dcterms:W3CDTF">2025-06-23T17:55:35Z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