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62" r:id="rId5"/>
    <p:sldMasterId id="2147483683" r:id="rId6"/>
    <p:sldMasterId id="2147483664" r:id="rId7"/>
    <p:sldMasterId id="2147483702" r:id="rId8"/>
  </p:sldMasterIdLst>
  <p:sldIdLst>
    <p:sldId id="256" r:id="rId9"/>
    <p:sldId id="281" r:id="rId10"/>
    <p:sldId id="282" r:id="rId11"/>
    <p:sldId id="283" r:id="rId12"/>
    <p:sldId id="284" r:id="rId13"/>
    <p:sldId id="285" r:id="rId14"/>
    <p:sldId id="286" r:id="rId15"/>
    <p:sldId id="287" r:id="rId16"/>
    <p:sldId id="288" r:id="rId1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78B5"/>
    <a:srgbClr val="AFD233"/>
    <a:srgbClr val="F8931C"/>
    <a:srgbClr val="58C1B8"/>
    <a:srgbClr val="EE684B"/>
    <a:srgbClr val="002B61"/>
    <a:srgbClr val="EE787E"/>
    <a:srgbClr val="FFE395"/>
    <a:srgbClr val="C7DFB3"/>
    <a:srgbClr val="DFE9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6B9DA9-E7CA-4D3E-9770-81EAE24CB587}" v="1" dt="2024-08-21T09:21:13.5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4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5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41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3.xml"/><Relationship Id="rId40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Zenab Mahmood" userId="93739503-e554-47e8-ab35-bcf89cedf0fb" providerId="ADAL" clId="{086B9DA9-E7CA-4D3E-9770-81EAE24CB587}"/>
    <pc:docChg chg="delSld">
      <pc:chgData name="Zenab Mahmood" userId="93739503-e554-47e8-ab35-bcf89cedf0fb" providerId="ADAL" clId="{086B9DA9-E7CA-4D3E-9770-81EAE24CB587}" dt="2024-08-21T09:21:07.477" v="4" actId="47"/>
      <pc:docMkLst>
        <pc:docMk/>
      </pc:docMkLst>
      <pc:sldChg chg="del">
        <pc:chgData name="Zenab Mahmood" userId="93739503-e554-47e8-ab35-bcf89cedf0fb" providerId="ADAL" clId="{086B9DA9-E7CA-4D3E-9770-81EAE24CB587}" dt="2024-08-21T09:21:07.477" v="4" actId="47"/>
        <pc:sldMkLst>
          <pc:docMk/>
          <pc:sldMk cId="1026573190" sldId="260"/>
        </pc:sldMkLst>
      </pc:sldChg>
      <pc:sldChg chg="del">
        <pc:chgData name="Zenab Mahmood" userId="93739503-e554-47e8-ab35-bcf89cedf0fb" providerId="ADAL" clId="{086B9DA9-E7CA-4D3E-9770-81EAE24CB587}" dt="2024-08-21T09:21:05.692" v="3" actId="47"/>
        <pc:sldMkLst>
          <pc:docMk/>
          <pc:sldMk cId="3947130633" sldId="261"/>
        </pc:sldMkLst>
      </pc:sldChg>
      <pc:sldChg chg="del">
        <pc:chgData name="Zenab Mahmood" userId="93739503-e554-47e8-ab35-bcf89cedf0fb" providerId="ADAL" clId="{086B9DA9-E7CA-4D3E-9770-81EAE24CB587}" dt="2024-08-21T09:21:04.899" v="2" actId="47"/>
        <pc:sldMkLst>
          <pc:docMk/>
          <pc:sldMk cId="222685614" sldId="262"/>
        </pc:sldMkLst>
      </pc:sldChg>
      <pc:sldChg chg="del">
        <pc:chgData name="Zenab Mahmood" userId="93739503-e554-47e8-ab35-bcf89cedf0fb" providerId="ADAL" clId="{086B9DA9-E7CA-4D3E-9770-81EAE24CB587}" dt="2024-08-21T09:21:04.144" v="0" actId="47"/>
        <pc:sldMkLst>
          <pc:docMk/>
          <pc:sldMk cId="2873217930" sldId="263"/>
        </pc:sldMkLst>
      </pc:sldChg>
      <pc:sldChg chg="del">
        <pc:chgData name="Zenab Mahmood" userId="93739503-e554-47e8-ab35-bcf89cedf0fb" providerId="ADAL" clId="{086B9DA9-E7CA-4D3E-9770-81EAE24CB587}" dt="2024-08-21T09:21:04.500" v="1" actId="47"/>
        <pc:sldMkLst>
          <pc:docMk/>
          <pc:sldMk cId="2648304407" sldId="26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92247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6343C04-D890-F09E-C578-DDE3914CF28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337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4CB1716-FE94-8015-037B-8383140F4D7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9699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C5DF854-7567-8B52-A822-DB129EFDEE6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0610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11723-915E-700E-4521-DEF85260A14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7474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222FACE-55BC-9E25-13C2-2944B88B51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459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42FED21-E7C4-C5A8-2FA9-17FF6500DC2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4280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3F2F050-6A0C-C2D8-FCC0-8DB8F51B04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0400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48021F0-F8B8-A965-A375-B88FEAC7A11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647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4F4AFA8-DC96-452A-D9EC-7AA5CFC7941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23969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A4DFCFA-1004-0584-DDD6-844001DCF93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1233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278372B-2D8D-CCA8-6A4A-3B77C290B8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28478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1DA4AD4-E97D-6C77-6170-2EEFF206AC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4298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684A5F-C708-B16A-9F9A-BA4C2ADC697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5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A01BDFE-493D-41DD-C3F3-2324762093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686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16AF913-4136-CA0F-B634-1646455FDFC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184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5089DB6-A2A3-B881-67CA-B463A15D5B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81652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0F14BAD-F92D-628F-BDE1-4CC64E6EFF5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27679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D33916E-4734-4EF9-41E1-0170846ECA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612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A2C2DD5-4E66-4680-138D-54C2451818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90002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F7F7406-0F0C-D985-7586-B26DF3F8FB0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4864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E4AD59A-9F77-26A9-D15B-4F51ABC5E49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659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e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5F06D0C-EB68-0A55-F856-6ACDF8C82D8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85015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747B9A-9F49-38DE-6AED-2456C68875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972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D966F5F-DE5C-0BF5-05C5-0836847F169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59212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1CD97D3-0071-4F5A-4E6A-9E2FE16BCA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44848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os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1A32D67-A7A0-6AAC-4A39-6605AFD637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5518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93CEB4E-030C-73D5-0ECF-431546C998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2369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d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FBA752F-BF29-BF78-BED3-470CB74B236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76373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m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ABD7F25-DF36-61E9-C91D-EDF6060D984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65236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n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629C3E-6E1F-5683-99D5-1B188649DFE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468543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our tur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78693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conte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1640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mi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9BB7488-A99D-AA36-AD40-E1A4899984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4443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n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5FB886A-FD0A-A8B5-4DB6-E8AC9B3613A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1046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x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721A055-ECF2-6426-404A-6ABCDCBBD03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41727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7493FAB-263C-ABE9-A331-3581C974956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8625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4CA9969-2B13-6641-0A64-3069777E0FA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44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5AD8B36-20CE-25F0-81F5-40A3FDD2FE4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01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image" Target="../media/image21.jpeg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38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3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687930A-5E75-E31F-7FDB-619D57B0A91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C775518-83E7-54E7-5B2F-A53B721B2C05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6208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63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  <p:sldLayoutId id="2147483678" r:id="rId15"/>
    <p:sldLayoutId id="2147483679" r:id="rId16"/>
    <p:sldLayoutId id="2147483680" r:id="rId17"/>
    <p:sldLayoutId id="214748368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F210B42-F88F-6EFD-0BC0-1832585F09DB}"/>
              </a:ext>
            </a:extLst>
          </p:cNvPr>
          <p:cNvPicPr>
            <a:picLocks noChangeAspect="1"/>
          </p:cNvPicPr>
          <p:nvPr userDrawn="1"/>
        </p:nvPicPr>
        <p:blipFill>
          <a:blip r:embed="rId20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380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99" r:id="rId16"/>
    <p:sldLayoutId id="2147483700" r:id="rId17"/>
    <p:sldLayoutId id="2147483701" r:id="rId1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C6F190E-06A1-B355-6291-17744D4C975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28490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3D36D82-3677-E186-0E25-FF2925C52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384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5.png"/><Relationship Id="rId7" Type="http://schemas.openxmlformats.org/officeDocument/2006/relationships/image" Target="../media/image59.png"/><Relationship Id="rId12" Type="http://schemas.openxmlformats.org/officeDocument/2006/relationships/image" Target="../media/image64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58.png"/><Relationship Id="rId11" Type="http://schemas.openxmlformats.org/officeDocument/2006/relationships/image" Target="../media/image63.png"/><Relationship Id="rId5" Type="http://schemas.openxmlformats.org/officeDocument/2006/relationships/image" Target="../media/image57.png"/><Relationship Id="rId10" Type="http://schemas.openxmlformats.org/officeDocument/2006/relationships/image" Target="../media/image62.png"/><Relationship Id="rId4" Type="http://schemas.openxmlformats.org/officeDocument/2006/relationships/image" Target="../media/image56.png"/><Relationship Id="rId9" Type="http://schemas.openxmlformats.org/officeDocument/2006/relationships/image" Target="../media/image6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2.png"/><Relationship Id="rId4" Type="http://schemas.openxmlformats.org/officeDocument/2006/relationships/image" Target="../media/image6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13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12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9.xml"/><Relationship Id="rId6" Type="http://schemas.openxmlformats.org/officeDocument/2006/relationships/image" Target="NULL"/><Relationship Id="rId11" Type="http://schemas.openxmlformats.org/officeDocument/2006/relationships/image" Target="NULL"/><Relationship Id="rId5" Type="http://schemas.openxmlformats.org/officeDocument/2006/relationships/image" Target="NULL"/><Relationship Id="rId10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image" Target="NUL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42.png"/><Relationship Id="rId4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NULL"/><Relationship Id="rId1" Type="http://schemas.openxmlformats.org/officeDocument/2006/relationships/slideLayout" Target="../slideLayouts/slideLayout3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3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39091" y="1981200"/>
            <a:ext cx="71489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7200" b="1" dirty="0" smtClean="0">
                <a:solidFill>
                  <a:schemeClr val="bg1"/>
                </a:solidFill>
              </a:rPr>
              <a:t>Conversion</a:t>
            </a:r>
            <a:endParaRPr lang="en-GB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75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5132EA-D4C8-3D88-2B41-1FFA7A28C397}"/>
              </a:ext>
            </a:extLst>
          </p:cNvPr>
          <p:cNvSpPr txBox="1"/>
          <p:nvPr/>
        </p:nvSpPr>
        <p:spPr>
          <a:xfrm>
            <a:off x="2225310" y="812510"/>
            <a:ext cx="251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kilometre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933D27-BB9F-8906-3C1F-51F1D78BE4A6}"/>
              </a:ext>
            </a:extLst>
          </p:cNvPr>
          <p:cNvSpPr txBox="1"/>
          <p:nvPr/>
        </p:nvSpPr>
        <p:spPr>
          <a:xfrm>
            <a:off x="2383473" y="2723180"/>
            <a:ext cx="220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kilogram</a:t>
            </a: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35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BD640C5-46F4-3703-A1E3-5EA9EE670CDC}"/>
              </a:ext>
            </a:extLst>
          </p:cNvPr>
          <p:cNvSpPr/>
          <p:nvPr/>
        </p:nvSpPr>
        <p:spPr>
          <a:xfrm>
            <a:off x="2288118" y="893118"/>
            <a:ext cx="762000" cy="522143"/>
          </a:xfrm>
          <a:prstGeom prst="roundRect">
            <a:avLst/>
          </a:prstGeom>
          <a:noFill/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B3E599-81B2-0E6D-29C3-A1D8699B4D3D}"/>
              </a:ext>
            </a:extLst>
          </p:cNvPr>
          <p:cNvSpPr txBox="1"/>
          <p:nvPr/>
        </p:nvSpPr>
        <p:spPr>
          <a:xfrm>
            <a:off x="1641699" y="3522319"/>
            <a:ext cx="61999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‘kilo-’ means 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one thousand</a:t>
            </a:r>
            <a:endParaRPr lang="en-GB" sz="35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36E1611-CC4B-1ABD-DA46-25BC89C3F6F2}"/>
              </a:ext>
            </a:extLst>
          </p:cNvPr>
          <p:cNvSpPr txBox="1"/>
          <p:nvPr/>
        </p:nvSpPr>
        <p:spPr>
          <a:xfrm>
            <a:off x="5192590" y="812510"/>
            <a:ext cx="1332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km	</a:t>
            </a:r>
            <a:endParaRPr lang="en-GB" sz="4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B0AB3EC-E8E9-598E-88AF-89E553202A8A}"/>
              </a:ext>
            </a:extLst>
          </p:cNvPr>
          <p:cNvSpPr txBox="1"/>
          <p:nvPr/>
        </p:nvSpPr>
        <p:spPr>
          <a:xfrm>
            <a:off x="5188255" y="2723180"/>
            <a:ext cx="1332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kg	</a:t>
            </a:r>
            <a:endParaRPr lang="en-GB" sz="40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8" name="Rounded Rectangle 1">
            <a:extLst>
              <a:ext uri="{FF2B5EF4-FFF2-40B4-BE49-F238E27FC236}">
                <a16:creationId xmlns:a16="http://schemas.microsoft.com/office/drawing/2014/main" id="{F9154918-D943-CFC6-F429-5183BE1328CC}"/>
              </a:ext>
            </a:extLst>
          </p:cNvPr>
          <p:cNvSpPr/>
          <p:nvPr/>
        </p:nvSpPr>
        <p:spPr>
          <a:xfrm>
            <a:off x="2443694" y="2842102"/>
            <a:ext cx="762000" cy="522143"/>
          </a:xfrm>
          <a:prstGeom prst="roundRect">
            <a:avLst/>
          </a:prstGeom>
          <a:noFill/>
          <a:ln w="3810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hought Bubble: Cloud 8">
            <a:extLst>
              <a:ext uri="{FF2B5EF4-FFF2-40B4-BE49-F238E27FC236}">
                <a16:creationId xmlns:a16="http://schemas.microsoft.com/office/drawing/2014/main" id="{7DB87E39-6032-811A-8471-9798576DECF8}"/>
              </a:ext>
            </a:extLst>
          </p:cNvPr>
          <p:cNvSpPr/>
          <p:nvPr/>
        </p:nvSpPr>
        <p:spPr>
          <a:xfrm>
            <a:off x="796954" y="4321458"/>
            <a:ext cx="7113864" cy="1263766"/>
          </a:xfrm>
          <a:prstGeom prst="cloudCallout">
            <a:avLst>
              <a:gd name="adj1" fmla="val 50153"/>
              <a:gd name="adj2" fmla="val 49231"/>
            </a:avLst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might you measure using kilograms or kilometres?</a:t>
            </a:r>
          </a:p>
        </p:txBody>
      </p:sp>
    </p:spTree>
    <p:extLst>
      <p:ext uri="{BB962C8B-B14F-4D97-AF65-F5344CB8AC3E}">
        <p14:creationId xmlns:p14="http://schemas.microsoft.com/office/powerpoint/2010/main" val="22411407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AE3EAA2C-FCE9-1046-EE99-0EC22204D0DD}"/>
              </a:ext>
            </a:extLst>
          </p:cNvPr>
          <p:cNvGrpSpPr/>
          <p:nvPr/>
        </p:nvGrpSpPr>
        <p:grpSpPr>
          <a:xfrm>
            <a:off x="669630" y="2123798"/>
            <a:ext cx="7215607" cy="669261"/>
            <a:chOff x="850232" y="3272589"/>
            <a:chExt cx="7579894" cy="577516"/>
          </a:xfrm>
        </p:grpSpPr>
        <p:cxnSp>
          <p:nvCxnSpPr>
            <p:cNvPr id="3" name="Straight Connector 2">
              <a:extLst>
                <a:ext uri="{FF2B5EF4-FFF2-40B4-BE49-F238E27FC236}">
                  <a16:creationId xmlns:a16="http://schemas.microsoft.com/office/drawing/2014/main" id="{8F6B05C3-146A-0798-6844-05BC48C87F4A}"/>
                </a:ext>
              </a:extLst>
            </p:cNvPr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" name="Straight Connector 3">
              <a:extLst>
                <a:ext uri="{FF2B5EF4-FFF2-40B4-BE49-F238E27FC236}">
                  <a16:creationId xmlns:a16="http://schemas.microsoft.com/office/drawing/2014/main" id="{F2D9ADB0-1E45-640A-26D3-1BBE991C743A}"/>
                </a:ext>
              </a:extLst>
            </p:cNvPr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83F2ECAF-2F40-4739-F7CF-2CB9C1D5CC4A}"/>
                </a:ext>
              </a:extLst>
            </p:cNvPr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" name="Straight Connector 5">
              <a:extLst>
                <a:ext uri="{FF2B5EF4-FFF2-40B4-BE49-F238E27FC236}">
                  <a16:creationId xmlns:a16="http://schemas.microsoft.com/office/drawing/2014/main" id="{7A29E9F6-A323-DADD-60CE-B0B5F22B1CBA}"/>
                </a:ext>
              </a:extLst>
            </p:cNvPr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9D926DF9-2316-B05F-FCC5-413113C3DA8D}"/>
                </a:ext>
              </a:extLst>
            </p:cNvPr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EEF1BECB-6CE7-943A-7CFB-78537E524D11}"/>
                </a:ext>
              </a:extLst>
            </p:cNvPr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ACA3C753-A429-B2E6-27DD-00B24D0568E4}"/>
                </a:ext>
              </a:extLst>
            </p:cNvPr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355C597-78DA-02C2-032E-1E89DA9C37D1}"/>
                </a:ext>
              </a:extLst>
            </p:cNvPr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DD107EB-75B5-0DBF-77BD-2D8E30EBCE72}"/>
                </a:ext>
              </a:extLst>
            </p:cNvPr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3978E190-1660-94C3-9946-D5364AD8F46E}"/>
                </a:ext>
              </a:extLst>
            </p:cNvPr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00CC1E7A-9603-6344-7A5C-6D18E70627A0}"/>
                </a:ext>
              </a:extLst>
            </p:cNvPr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9314001-19C5-DA96-4EBA-986FC57CF5B6}"/>
                </a:ext>
              </a:extLst>
            </p:cNvPr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CF97D4A-3081-8377-4F65-EAB2562B60BB}"/>
              </a:ext>
            </a:extLst>
          </p:cNvPr>
          <p:cNvSpPr txBox="1"/>
          <p:nvPr/>
        </p:nvSpPr>
        <p:spPr>
          <a:xfrm>
            <a:off x="487543" y="2738683"/>
            <a:ext cx="36936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9FE7E3A-E3F7-2450-ADE3-D97C7C16B47B}"/>
              </a:ext>
            </a:extLst>
          </p:cNvPr>
          <p:cNvSpPr txBox="1"/>
          <p:nvPr/>
        </p:nvSpPr>
        <p:spPr>
          <a:xfrm>
            <a:off x="7173205" y="2738683"/>
            <a:ext cx="12203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10,000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CEB0FC6-E300-BA71-5A89-0481AE2015BD}"/>
              </a:ext>
            </a:extLst>
          </p:cNvPr>
          <p:cNvSpPr txBox="1"/>
          <p:nvPr/>
        </p:nvSpPr>
        <p:spPr>
          <a:xfrm>
            <a:off x="890125" y="2738683"/>
            <a:ext cx="960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1,000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2D25090-F639-30E5-61E0-68A116EA968F}"/>
              </a:ext>
            </a:extLst>
          </p:cNvPr>
          <p:cNvSpPr txBox="1"/>
          <p:nvPr/>
        </p:nvSpPr>
        <p:spPr>
          <a:xfrm>
            <a:off x="1587568" y="2738683"/>
            <a:ext cx="98524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2,000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62B533A-0324-8025-B067-8238AF74E9E1}"/>
              </a:ext>
            </a:extLst>
          </p:cNvPr>
          <p:cNvSpPr txBox="1"/>
          <p:nvPr/>
        </p:nvSpPr>
        <p:spPr>
          <a:xfrm>
            <a:off x="2361680" y="2738683"/>
            <a:ext cx="91106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3,000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ECF8D407-FCF6-84E6-93CF-08DE1511DFD4}"/>
              </a:ext>
            </a:extLst>
          </p:cNvPr>
          <p:cNvSpPr txBox="1"/>
          <p:nvPr/>
        </p:nvSpPr>
        <p:spPr>
          <a:xfrm>
            <a:off x="3066074" y="2738683"/>
            <a:ext cx="9128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4,000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ED013A7-FA04-6888-C1FC-F335561888E7}"/>
              </a:ext>
            </a:extLst>
          </p:cNvPr>
          <p:cNvSpPr txBox="1"/>
          <p:nvPr/>
        </p:nvSpPr>
        <p:spPr>
          <a:xfrm>
            <a:off x="3795823" y="2738683"/>
            <a:ext cx="897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5,000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471CDF2-67F5-5231-0C68-E6F8A4B03F6E}"/>
              </a:ext>
            </a:extLst>
          </p:cNvPr>
          <p:cNvSpPr txBox="1"/>
          <p:nvPr/>
        </p:nvSpPr>
        <p:spPr>
          <a:xfrm>
            <a:off x="4480152" y="2738683"/>
            <a:ext cx="10059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6,000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691E090-481F-079E-D531-8B097B725318}"/>
              </a:ext>
            </a:extLst>
          </p:cNvPr>
          <p:cNvSpPr txBox="1"/>
          <p:nvPr/>
        </p:nvSpPr>
        <p:spPr>
          <a:xfrm>
            <a:off x="5248126" y="2738683"/>
            <a:ext cx="8947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7,000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9A12F6B-C5C4-C55F-4855-3EDE66E6A080}"/>
              </a:ext>
            </a:extLst>
          </p:cNvPr>
          <p:cNvSpPr txBox="1"/>
          <p:nvPr/>
        </p:nvSpPr>
        <p:spPr>
          <a:xfrm>
            <a:off x="5984338" y="2738683"/>
            <a:ext cx="87894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8,000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AEF939D-51EB-9BC8-E38A-E6979EE2436E}"/>
              </a:ext>
            </a:extLst>
          </p:cNvPr>
          <p:cNvSpPr txBox="1"/>
          <p:nvPr/>
        </p:nvSpPr>
        <p:spPr>
          <a:xfrm>
            <a:off x="6663173" y="2738683"/>
            <a:ext cx="8971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9,000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23FAD3-0B61-CF03-7D49-6A34135C0A84}"/>
              </a:ext>
            </a:extLst>
          </p:cNvPr>
          <p:cNvSpPr txBox="1"/>
          <p:nvPr/>
        </p:nvSpPr>
        <p:spPr>
          <a:xfrm>
            <a:off x="6289113" y="3351324"/>
            <a:ext cx="13814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    grams</a:t>
            </a:r>
          </a:p>
        </p:txBody>
      </p:sp>
      <p:sp>
        <p:nvSpPr>
          <p:cNvPr id="27" name="Rounded Rectangle 28">
            <a:extLst>
              <a:ext uri="{FF2B5EF4-FFF2-40B4-BE49-F238E27FC236}">
                <a16:creationId xmlns:a16="http://schemas.microsoft.com/office/drawing/2014/main" id="{23E9EA20-3E76-DF02-9802-066E5F2E8841}"/>
              </a:ext>
            </a:extLst>
          </p:cNvPr>
          <p:cNvSpPr/>
          <p:nvPr/>
        </p:nvSpPr>
        <p:spPr>
          <a:xfrm>
            <a:off x="6359612" y="3351324"/>
            <a:ext cx="1443124" cy="461665"/>
          </a:xfrm>
          <a:prstGeom prst="round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9C8AA6A-9E85-60A6-F025-EB4AF75B5BCF}"/>
              </a:ext>
            </a:extLst>
          </p:cNvPr>
          <p:cNvSpPr txBox="1"/>
          <p:nvPr/>
        </p:nvSpPr>
        <p:spPr>
          <a:xfrm>
            <a:off x="6359612" y="927450"/>
            <a:ext cx="1425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kilograms</a:t>
            </a:r>
          </a:p>
        </p:txBody>
      </p:sp>
      <p:sp>
        <p:nvSpPr>
          <p:cNvPr id="29" name="Rounded Rectangle 30">
            <a:extLst>
              <a:ext uri="{FF2B5EF4-FFF2-40B4-BE49-F238E27FC236}">
                <a16:creationId xmlns:a16="http://schemas.microsoft.com/office/drawing/2014/main" id="{3BEB6C38-B2EF-BB31-3315-16CE5F82B874}"/>
              </a:ext>
            </a:extLst>
          </p:cNvPr>
          <p:cNvSpPr/>
          <p:nvPr/>
        </p:nvSpPr>
        <p:spPr>
          <a:xfrm>
            <a:off x="6149738" y="927451"/>
            <a:ext cx="1808239" cy="461665"/>
          </a:xfrm>
          <a:prstGeom prst="round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B6ACD7-E655-EF5A-A19C-55BFD73F42F3}"/>
              </a:ext>
            </a:extLst>
          </p:cNvPr>
          <p:cNvSpPr txBox="1"/>
          <p:nvPr/>
        </p:nvSpPr>
        <p:spPr>
          <a:xfrm>
            <a:off x="513305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A36C439-AA19-85AF-2CF8-2D68C4693B1F}"/>
              </a:ext>
            </a:extLst>
          </p:cNvPr>
          <p:cNvSpPr txBox="1"/>
          <p:nvPr/>
        </p:nvSpPr>
        <p:spPr>
          <a:xfrm>
            <a:off x="7620364" y="1672197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08C2F21-9C1A-63D4-9D66-A51D0A89E243}"/>
              </a:ext>
            </a:extLst>
          </p:cNvPr>
          <p:cNvSpPr txBox="1"/>
          <p:nvPr/>
        </p:nvSpPr>
        <p:spPr>
          <a:xfrm>
            <a:off x="1237815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35EA298-10A1-95CB-E8B6-7D26F9F8A09B}"/>
              </a:ext>
            </a:extLst>
          </p:cNvPr>
          <p:cNvSpPr txBox="1"/>
          <p:nvPr/>
        </p:nvSpPr>
        <p:spPr>
          <a:xfrm>
            <a:off x="1968951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3BA0D19-AA83-8784-EE3A-16B0BA801731}"/>
              </a:ext>
            </a:extLst>
          </p:cNvPr>
          <p:cNvSpPr txBox="1"/>
          <p:nvPr/>
        </p:nvSpPr>
        <p:spPr>
          <a:xfrm>
            <a:off x="2651757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F2207E9-FE96-41FC-353C-1C453A3ED451}"/>
              </a:ext>
            </a:extLst>
          </p:cNvPr>
          <p:cNvSpPr txBox="1"/>
          <p:nvPr/>
        </p:nvSpPr>
        <p:spPr>
          <a:xfrm>
            <a:off x="3402496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CAFE36E-CCC3-B1D3-5AAE-55A9BE12B7F9}"/>
              </a:ext>
            </a:extLst>
          </p:cNvPr>
          <p:cNvSpPr txBox="1"/>
          <p:nvPr/>
        </p:nvSpPr>
        <p:spPr>
          <a:xfrm>
            <a:off x="4128735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79107BE-ED85-8A55-8713-BB938EEFE4CB}"/>
              </a:ext>
            </a:extLst>
          </p:cNvPr>
          <p:cNvSpPr txBox="1"/>
          <p:nvPr/>
        </p:nvSpPr>
        <p:spPr>
          <a:xfrm>
            <a:off x="4830696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FC85725-9A7C-968A-D25C-616897866631}"/>
              </a:ext>
            </a:extLst>
          </p:cNvPr>
          <p:cNvSpPr txBox="1"/>
          <p:nvPr/>
        </p:nvSpPr>
        <p:spPr>
          <a:xfrm>
            <a:off x="5537998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A0C308-A234-F648-17E8-44D04D07D6D3}"/>
              </a:ext>
            </a:extLst>
          </p:cNvPr>
          <p:cNvSpPr txBox="1"/>
          <p:nvPr/>
        </p:nvSpPr>
        <p:spPr>
          <a:xfrm>
            <a:off x="6263211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DCE95EA9-214D-0E0D-4242-EB242A2485D7}"/>
              </a:ext>
            </a:extLst>
          </p:cNvPr>
          <p:cNvSpPr txBox="1"/>
          <p:nvPr/>
        </p:nvSpPr>
        <p:spPr>
          <a:xfrm>
            <a:off x="6990476" y="1672197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BB4530-EB25-C44F-FE02-12AB34985C4A}"/>
                  </a:ext>
                </a:extLst>
              </p:cNvPr>
              <p:cNvSpPr txBox="1"/>
              <p:nvPr/>
            </p:nvSpPr>
            <p:spPr>
              <a:xfrm>
                <a:off x="3024194" y="3208824"/>
                <a:ext cx="206017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0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0 g</a:t>
                </a: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BB4530-EB25-C44F-FE02-12AB34985C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24194" y="3208824"/>
                <a:ext cx="2060179" cy="646331"/>
              </a:xfrm>
              <a:prstGeom prst="rect">
                <a:avLst/>
              </a:prstGeom>
              <a:blipFill>
                <a:blip r:embed="rId2"/>
                <a:stretch>
                  <a:fillRect l="-8284" t="-14151" r="-8580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03E46-DB83-02CC-FA0E-0E5E2630BB20}"/>
                  </a:ext>
                </a:extLst>
              </p:cNvPr>
              <p:cNvSpPr txBox="1"/>
              <p:nvPr/>
            </p:nvSpPr>
            <p:spPr>
              <a:xfrm>
                <a:off x="2615428" y="3208824"/>
                <a:ext cx="28777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1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1,000 g</a:t>
                </a:r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F303E46-DB83-02CC-FA0E-0E5E2630BB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28" y="3208824"/>
                <a:ext cx="2877711" cy="646331"/>
              </a:xfrm>
              <a:prstGeom prst="rect">
                <a:avLst/>
              </a:prstGeom>
              <a:blipFill>
                <a:blip r:embed="rId3"/>
                <a:stretch>
                  <a:fillRect l="-5932" t="-14151" r="-593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BEBB8A-8AB2-3993-B440-BA9EDF8A5FF7}"/>
                  </a:ext>
                </a:extLst>
              </p:cNvPr>
              <p:cNvSpPr txBox="1"/>
              <p:nvPr/>
            </p:nvSpPr>
            <p:spPr>
              <a:xfrm>
                <a:off x="2615428" y="3208824"/>
                <a:ext cx="28777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2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2,000 g</a:t>
                </a:r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EBEBB8A-8AB2-3993-B440-BA9EDF8A5F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28" y="3208824"/>
                <a:ext cx="2877711" cy="646331"/>
              </a:xfrm>
              <a:prstGeom prst="rect">
                <a:avLst/>
              </a:prstGeom>
              <a:blipFill>
                <a:blip r:embed="rId4"/>
                <a:stretch>
                  <a:fillRect l="-5932" t="-14151" r="-593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471D4E-F66C-2CF4-33A8-2FCD808BAC0E}"/>
                  </a:ext>
                </a:extLst>
              </p:cNvPr>
              <p:cNvSpPr txBox="1"/>
              <p:nvPr/>
            </p:nvSpPr>
            <p:spPr>
              <a:xfrm>
                <a:off x="2615428" y="3208824"/>
                <a:ext cx="28777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3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3,000 g</a:t>
                </a: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23471D4E-F66C-2CF4-33A8-2FCD808BAC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28" y="3208824"/>
                <a:ext cx="2877711" cy="646331"/>
              </a:xfrm>
              <a:prstGeom prst="rect">
                <a:avLst/>
              </a:prstGeom>
              <a:blipFill>
                <a:blip r:embed="rId5"/>
                <a:stretch>
                  <a:fillRect l="-5932" t="-14151" r="-593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B0999D9-9BA4-3BF5-E255-21EF7A644E1C}"/>
                  </a:ext>
                </a:extLst>
              </p:cNvPr>
              <p:cNvSpPr txBox="1"/>
              <p:nvPr/>
            </p:nvSpPr>
            <p:spPr>
              <a:xfrm>
                <a:off x="2615428" y="3208824"/>
                <a:ext cx="2877711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4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4,000 g</a:t>
                </a: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5B0999D9-9BA4-3BF5-E255-21EF7A644E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5428" y="3208824"/>
                <a:ext cx="2877711" cy="646331"/>
              </a:xfrm>
              <a:prstGeom prst="rect">
                <a:avLst/>
              </a:prstGeom>
              <a:blipFill>
                <a:blip r:embed="rId6"/>
                <a:stretch>
                  <a:fillRect l="-5932" t="-14151" r="-593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B4CD80-AE4B-79E5-9220-72BAAE5F4C6A}"/>
                  </a:ext>
                </a:extLst>
              </p:cNvPr>
              <p:cNvSpPr txBox="1"/>
              <p:nvPr/>
            </p:nvSpPr>
            <p:spPr>
              <a:xfrm>
                <a:off x="2563330" y="3208824"/>
                <a:ext cx="2981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5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5,000 g</a:t>
                </a: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1B4CD80-AE4B-79E5-9220-72BAAE5F4C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330" y="3208824"/>
                <a:ext cx="2981907" cy="646331"/>
              </a:xfrm>
              <a:prstGeom prst="rect">
                <a:avLst/>
              </a:prstGeom>
              <a:blipFill>
                <a:blip r:embed="rId7"/>
                <a:stretch>
                  <a:fillRect l="-3878" t="-14151" r="-3878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1B877F2-53F1-455B-A245-507CEA924D51}"/>
                  </a:ext>
                </a:extLst>
              </p:cNvPr>
              <p:cNvSpPr txBox="1"/>
              <p:nvPr/>
            </p:nvSpPr>
            <p:spPr>
              <a:xfrm>
                <a:off x="2563330" y="3208824"/>
                <a:ext cx="2981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6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6,000 g</a:t>
                </a: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B1B877F2-53F1-455B-A245-507CEA924D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330" y="3208824"/>
                <a:ext cx="2981907" cy="646331"/>
              </a:xfrm>
              <a:prstGeom prst="rect">
                <a:avLst/>
              </a:prstGeom>
              <a:blipFill>
                <a:blip r:embed="rId8"/>
                <a:stretch>
                  <a:fillRect l="-3878" t="-14151" r="-3878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5461E3-3B14-2948-D626-DA89A2817288}"/>
                  </a:ext>
                </a:extLst>
              </p:cNvPr>
              <p:cNvSpPr txBox="1"/>
              <p:nvPr/>
            </p:nvSpPr>
            <p:spPr>
              <a:xfrm>
                <a:off x="2563330" y="3208824"/>
                <a:ext cx="2981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7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7,000 g</a:t>
                </a: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405461E3-3B14-2948-D626-DA89A28172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330" y="3208824"/>
                <a:ext cx="2981907" cy="646331"/>
              </a:xfrm>
              <a:prstGeom prst="rect">
                <a:avLst/>
              </a:prstGeom>
              <a:blipFill>
                <a:blip r:embed="rId9"/>
                <a:stretch>
                  <a:fillRect l="-3878" t="-14151" r="-3878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6137A2-47CB-8F19-6B7F-71A738F25286}"/>
                  </a:ext>
                </a:extLst>
              </p:cNvPr>
              <p:cNvSpPr txBox="1"/>
              <p:nvPr/>
            </p:nvSpPr>
            <p:spPr>
              <a:xfrm>
                <a:off x="2563330" y="3208824"/>
                <a:ext cx="2981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8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8,000 g</a:t>
                </a:r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F6137A2-47CB-8F19-6B7F-71A738F252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330" y="3208824"/>
                <a:ext cx="2981907" cy="646331"/>
              </a:xfrm>
              <a:prstGeom prst="rect">
                <a:avLst/>
              </a:prstGeom>
              <a:blipFill>
                <a:blip r:embed="rId10"/>
                <a:stretch>
                  <a:fillRect l="-3878" t="-14151" r="-3878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7C0A9A7-1A0E-9F83-ED82-8EE4E899D203}"/>
                  </a:ext>
                </a:extLst>
              </p:cNvPr>
              <p:cNvSpPr txBox="1"/>
              <p:nvPr/>
            </p:nvSpPr>
            <p:spPr>
              <a:xfrm>
                <a:off x="2563330" y="3208824"/>
                <a:ext cx="298190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9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9,000 g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67C0A9A7-1A0E-9F83-ED82-8EE4E899D2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3330" y="3208824"/>
                <a:ext cx="2981907" cy="646331"/>
              </a:xfrm>
              <a:prstGeom prst="rect">
                <a:avLst/>
              </a:prstGeom>
              <a:blipFill>
                <a:blip r:embed="rId11"/>
                <a:stretch>
                  <a:fillRect l="-3878" t="-14151" r="-3878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6C5E85-0EE7-D2E4-012A-3A39B465EF72}"/>
                  </a:ext>
                </a:extLst>
              </p:cNvPr>
              <p:cNvSpPr txBox="1"/>
              <p:nvPr/>
            </p:nvSpPr>
            <p:spPr>
              <a:xfrm>
                <a:off x="2329292" y="3208824"/>
                <a:ext cx="344998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sz="3600" dirty="0">
                    <a:latin typeface="Calibri" panose="020F0502020204030204" pitchFamily="34" charset="0"/>
                  </a:rPr>
                  <a:t>10 kg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10,000 g</a:t>
                </a: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986C5E85-0EE7-D2E4-012A-3A39B465EF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9292" y="3208824"/>
                <a:ext cx="3449983" cy="646331"/>
              </a:xfrm>
              <a:prstGeom prst="rect">
                <a:avLst/>
              </a:prstGeom>
              <a:blipFill>
                <a:blip r:embed="rId12"/>
                <a:stretch>
                  <a:fillRect l="-3357" t="-14151" r="-3357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Thought Bubble: Cloud 51">
            <a:extLst>
              <a:ext uri="{FF2B5EF4-FFF2-40B4-BE49-F238E27FC236}">
                <a16:creationId xmlns:a16="http://schemas.microsoft.com/office/drawing/2014/main" id="{F54E9EE2-D277-887A-3265-CFDA48BB0942}"/>
              </a:ext>
            </a:extLst>
          </p:cNvPr>
          <p:cNvSpPr/>
          <p:nvPr/>
        </p:nvSpPr>
        <p:spPr>
          <a:xfrm>
            <a:off x="1303213" y="4721370"/>
            <a:ext cx="6537574" cy="928865"/>
          </a:xfrm>
          <a:prstGeom prst="cloudCallout">
            <a:avLst>
              <a:gd name="adj1" fmla="val 50153"/>
              <a:gd name="adj2" fmla="val 49231"/>
            </a:avLst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patterns do you spot?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6BD45BA-06B6-381B-22D4-D799ACDA4918}"/>
              </a:ext>
            </a:extLst>
          </p:cNvPr>
          <p:cNvSpPr txBox="1"/>
          <p:nvPr/>
        </p:nvSpPr>
        <p:spPr>
          <a:xfrm>
            <a:off x="569068" y="5269284"/>
            <a:ext cx="7562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To convert from grams to kilograms, I ______ by 1,000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0A5DF59-86F0-F79F-DAD2-916E2C9AD800}"/>
              </a:ext>
            </a:extLst>
          </p:cNvPr>
          <p:cNvSpPr txBox="1"/>
          <p:nvPr/>
        </p:nvSpPr>
        <p:spPr>
          <a:xfrm>
            <a:off x="630638" y="4400637"/>
            <a:ext cx="7562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To convert from kilograms to grams, I _______ by 1,000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B78A271-3441-2BA6-1E63-D672DEE97043}"/>
              </a:ext>
            </a:extLst>
          </p:cNvPr>
          <p:cNvSpPr txBox="1"/>
          <p:nvPr/>
        </p:nvSpPr>
        <p:spPr>
          <a:xfrm>
            <a:off x="6090426" y="4420026"/>
            <a:ext cx="1952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multiply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598BB0B-0E57-EC98-00EC-CA73822D1762}"/>
              </a:ext>
            </a:extLst>
          </p:cNvPr>
          <p:cNvSpPr txBox="1"/>
          <p:nvPr/>
        </p:nvSpPr>
        <p:spPr>
          <a:xfrm>
            <a:off x="6073831" y="5297709"/>
            <a:ext cx="18363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divide</a:t>
            </a:r>
          </a:p>
        </p:txBody>
      </p:sp>
    </p:spTree>
    <p:extLst>
      <p:ext uri="{BB962C8B-B14F-4D97-AF65-F5344CB8AC3E}">
        <p14:creationId xmlns:p14="http://schemas.microsoft.com/office/powerpoint/2010/main" val="20535034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2" fill="hold">
                      <p:stCondLst>
                        <p:cond delay="indefinite"/>
                      </p:stCondLst>
                      <p:childTnLst>
                        <p:par>
                          <p:cTn id="173" fill="hold">
                            <p:stCondLst>
                              <p:cond delay="0"/>
                            </p:stCondLst>
                            <p:childTnLst>
                              <p:par>
                                <p:cTn id="1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 animBg="1"/>
      <p:bldP spid="28" grpId="0"/>
      <p:bldP spid="29" grpId="0" animBg="1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1" grpId="1"/>
      <p:bldP spid="42" grpId="0"/>
      <p:bldP spid="42" grpId="1"/>
      <p:bldP spid="43" grpId="0"/>
      <p:bldP spid="43" grpId="1"/>
      <p:bldP spid="44" grpId="0"/>
      <p:bldP spid="44" grpId="1"/>
      <p:bldP spid="45" grpId="0"/>
      <p:bldP spid="45" grpId="1"/>
      <p:bldP spid="46" grpId="0"/>
      <p:bldP spid="46" grpId="1"/>
      <p:bldP spid="47" grpId="0"/>
      <p:bldP spid="47" grpId="1"/>
      <p:bldP spid="48" grpId="0"/>
      <p:bldP spid="48" grpId="1"/>
      <p:bldP spid="49" grpId="0"/>
      <p:bldP spid="49" grpId="1"/>
      <p:bldP spid="50" grpId="0"/>
      <p:bldP spid="50" grpId="1"/>
      <p:bldP spid="51" grpId="0"/>
      <p:bldP spid="52" grpId="0" animBg="1"/>
      <p:bldP spid="52" grpId="1" animBg="1"/>
      <p:bldP spid="53" grpId="0"/>
      <p:bldP spid="54" grpId="0"/>
      <p:bldP spid="55" grpId="0"/>
      <p:bldP spid="5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334A10-8C01-EEB8-8033-84244E8F9857}"/>
                  </a:ext>
                </a:extLst>
              </p:cNvPr>
              <p:cNvSpPr txBox="1"/>
              <p:nvPr/>
            </p:nvSpPr>
            <p:spPr>
              <a:xfrm>
                <a:off x="667512" y="334776"/>
                <a:ext cx="7525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The bar model shows 1 kg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1,000 g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D334A10-8C01-EEB8-8033-84244E8F98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525512" cy="523220"/>
              </a:xfrm>
              <a:prstGeom prst="rect">
                <a:avLst/>
              </a:prstGeom>
              <a:blipFill>
                <a:blip r:embed="rId2"/>
                <a:stretch>
                  <a:fillRect l="-170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3" name="Table 4">
            <a:extLst>
              <a:ext uri="{FF2B5EF4-FFF2-40B4-BE49-F238E27FC236}">
                <a16:creationId xmlns:a16="http://schemas.microsoft.com/office/drawing/2014/main" id="{936B55DC-9E62-7A47-56ED-0960AE4D42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30865669"/>
              </p:ext>
            </p:extLst>
          </p:nvPr>
        </p:nvGraphicFramePr>
        <p:xfrm>
          <a:off x="6189132" y="448732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 kg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1,000 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B997564D-8F47-C7D8-A596-32894311BEE1}"/>
              </a:ext>
            </a:extLst>
          </p:cNvPr>
          <p:cNvSpPr txBox="1"/>
          <p:nvPr/>
        </p:nvSpPr>
        <p:spPr>
          <a:xfrm>
            <a:off x="667512" y="1044784"/>
            <a:ext cx="5521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the bar model to complete the conversions.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9CF382F-3612-B3AC-5138-FEFFB12CAB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9688369"/>
              </p:ext>
            </p:extLst>
          </p:nvPr>
        </p:nvGraphicFramePr>
        <p:xfrm>
          <a:off x="753532" y="2920998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 kg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65F4B6C0-0559-C5AD-88AD-65835F8407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9915594"/>
              </p:ext>
            </p:extLst>
          </p:nvPr>
        </p:nvGraphicFramePr>
        <p:xfrm>
          <a:off x="2554138" y="2920998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 kg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7" name="Table 4">
            <a:extLst>
              <a:ext uri="{FF2B5EF4-FFF2-40B4-BE49-F238E27FC236}">
                <a16:creationId xmlns:a16="http://schemas.microsoft.com/office/drawing/2014/main" id="{CE6E93DD-FB5E-9DCF-2870-57154945427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8569783"/>
              </p:ext>
            </p:extLst>
          </p:nvPr>
        </p:nvGraphicFramePr>
        <p:xfrm>
          <a:off x="4354744" y="2920998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 kg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8" name="Table 4">
            <a:extLst>
              <a:ext uri="{FF2B5EF4-FFF2-40B4-BE49-F238E27FC236}">
                <a16:creationId xmlns:a16="http://schemas.microsoft.com/office/drawing/2014/main" id="{9CF6C8A6-B1CE-06E1-21DC-5E16F368AD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8861249"/>
              </p:ext>
            </p:extLst>
          </p:nvPr>
        </p:nvGraphicFramePr>
        <p:xfrm>
          <a:off x="6155350" y="2920998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 kg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9" name="Table 4">
            <a:extLst>
              <a:ext uri="{FF2B5EF4-FFF2-40B4-BE49-F238E27FC236}">
                <a16:creationId xmlns:a16="http://schemas.microsoft.com/office/drawing/2014/main" id="{19A3B54C-0C2A-C22A-9187-ACFA58D0087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24437308"/>
              </p:ext>
            </p:extLst>
          </p:nvPr>
        </p:nvGraphicFramePr>
        <p:xfrm>
          <a:off x="753532" y="5014050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1,000 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10" name="Table 4">
            <a:extLst>
              <a:ext uri="{FF2B5EF4-FFF2-40B4-BE49-F238E27FC236}">
                <a16:creationId xmlns:a16="http://schemas.microsoft.com/office/drawing/2014/main" id="{4FC8FB53-B822-A377-3122-A451FD2386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6461300"/>
              </p:ext>
            </p:extLst>
          </p:nvPr>
        </p:nvGraphicFramePr>
        <p:xfrm>
          <a:off x="2554138" y="5014050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1,000 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11" name="Table 4">
            <a:extLst>
              <a:ext uri="{FF2B5EF4-FFF2-40B4-BE49-F238E27FC236}">
                <a16:creationId xmlns:a16="http://schemas.microsoft.com/office/drawing/2014/main" id="{1E585011-6158-AF4C-A6DF-922294F7B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2353251"/>
              </p:ext>
            </p:extLst>
          </p:nvPr>
        </p:nvGraphicFramePr>
        <p:xfrm>
          <a:off x="4354744" y="5014050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1,000 g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70979E-8371-A8E4-149F-87B8E1F995A2}"/>
                  </a:ext>
                </a:extLst>
              </p:cNvPr>
              <p:cNvSpPr txBox="1"/>
              <p:nvPr/>
            </p:nvSpPr>
            <p:spPr>
              <a:xfrm>
                <a:off x="753532" y="2292627"/>
                <a:ext cx="5521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kg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    g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570979E-8371-A8E4-149F-87B8E1F99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2" y="2292627"/>
                <a:ext cx="5521620" cy="523220"/>
              </a:xfrm>
              <a:prstGeom prst="rect">
                <a:avLst/>
              </a:prstGeom>
              <a:blipFill>
                <a:blip r:embed="rId3"/>
                <a:stretch>
                  <a:fillRect l="-232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0AF62-C390-4327-40ED-DA78FE842533}"/>
                  </a:ext>
                </a:extLst>
              </p:cNvPr>
              <p:cNvSpPr txBox="1"/>
              <p:nvPr/>
            </p:nvSpPr>
            <p:spPr>
              <a:xfrm>
                <a:off x="753532" y="4443187"/>
                <a:ext cx="5521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     kg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3,000 g</a:t>
                </a: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CD60AF62-C390-4327-40ED-DA78FE8425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2" y="4443187"/>
                <a:ext cx="5521620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F40CC3B7-54C1-342F-FF4B-EC6505437D94}"/>
              </a:ext>
            </a:extLst>
          </p:cNvPr>
          <p:cNvSpPr/>
          <p:nvPr/>
        </p:nvSpPr>
        <p:spPr>
          <a:xfrm>
            <a:off x="1846262" y="2284446"/>
            <a:ext cx="966788" cy="544185"/>
          </a:xfrm>
          <a:prstGeom prst="rect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895E414-6861-96D8-6652-75AD8C3ED44C}"/>
              </a:ext>
            </a:extLst>
          </p:cNvPr>
          <p:cNvSpPr/>
          <p:nvPr/>
        </p:nvSpPr>
        <p:spPr>
          <a:xfrm>
            <a:off x="699028" y="4432527"/>
            <a:ext cx="609072" cy="544185"/>
          </a:xfrm>
          <a:prstGeom prst="rect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CB623CD-70CB-2D5E-D090-D9CE68D5FFB1}"/>
              </a:ext>
            </a:extLst>
          </p:cNvPr>
          <p:cNvSpPr txBox="1"/>
          <p:nvPr/>
        </p:nvSpPr>
        <p:spPr>
          <a:xfrm>
            <a:off x="1840969" y="2297717"/>
            <a:ext cx="121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A7BF25E-E57C-67B0-2B5C-1CA463D91D1B}"/>
              </a:ext>
            </a:extLst>
          </p:cNvPr>
          <p:cNvSpPr txBox="1"/>
          <p:nvPr/>
        </p:nvSpPr>
        <p:spPr>
          <a:xfrm>
            <a:off x="699028" y="4441472"/>
            <a:ext cx="60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A5B0263-614E-A2FC-B8AE-56F042B044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510" y="4109104"/>
            <a:ext cx="747045" cy="7470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4AC4E2C3-CBC2-0F62-039E-1AC034948DCF}"/>
              </a:ext>
            </a:extLst>
          </p:cNvPr>
          <p:cNvSpPr txBox="1"/>
          <p:nvPr/>
        </p:nvSpPr>
        <p:spPr>
          <a:xfrm>
            <a:off x="5352354" y="425179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BD5449A-AC6E-4D37-868C-DBF65C3C8E47}"/>
              </a:ext>
            </a:extLst>
          </p:cNvPr>
          <p:cNvSpPr txBox="1"/>
          <p:nvPr/>
        </p:nvSpPr>
        <p:spPr>
          <a:xfrm>
            <a:off x="756323" y="3439158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1,000 g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46FDC8B-4C35-65AF-0817-804A1156DD58}"/>
              </a:ext>
            </a:extLst>
          </p:cNvPr>
          <p:cNvSpPr txBox="1"/>
          <p:nvPr/>
        </p:nvSpPr>
        <p:spPr>
          <a:xfrm>
            <a:off x="2552700" y="3439158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1,000 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6F0149-9DE0-8B3C-FD42-1DFC62C9D409}"/>
              </a:ext>
            </a:extLst>
          </p:cNvPr>
          <p:cNvSpPr txBox="1"/>
          <p:nvPr/>
        </p:nvSpPr>
        <p:spPr>
          <a:xfrm>
            <a:off x="4349077" y="3439158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1,000 g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5D53BF2-1E3D-DB6A-4681-E333E40B8DA2}"/>
              </a:ext>
            </a:extLst>
          </p:cNvPr>
          <p:cNvSpPr txBox="1"/>
          <p:nvPr/>
        </p:nvSpPr>
        <p:spPr>
          <a:xfrm>
            <a:off x="6145454" y="3439158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1,000 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481C88A-7C03-9A0C-0111-7BE7897CD7ED}"/>
              </a:ext>
            </a:extLst>
          </p:cNvPr>
          <p:cNvSpPr txBox="1"/>
          <p:nvPr/>
        </p:nvSpPr>
        <p:spPr>
          <a:xfrm>
            <a:off x="756322" y="5006276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0070C0"/>
                </a:solidFill>
              </a:rPr>
              <a:t>1 kg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8C4C60-643D-C373-C8DA-CDB84AC9A147}"/>
              </a:ext>
            </a:extLst>
          </p:cNvPr>
          <p:cNvSpPr txBox="1"/>
          <p:nvPr/>
        </p:nvSpPr>
        <p:spPr>
          <a:xfrm>
            <a:off x="2555239" y="5006276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0070C0"/>
                </a:solidFill>
              </a:rPr>
              <a:t>1 kg</a:t>
            </a:r>
            <a:endParaRPr lang="en-GB" sz="2800" dirty="0">
              <a:solidFill>
                <a:srgbClr val="0070C0"/>
              </a:solidFill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20F3DC9-F3F2-7BFC-6A4B-B270093DDC83}"/>
              </a:ext>
            </a:extLst>
          </p:cNvPr>
          <p:cNvSpPr txBox="1"/>
          <p:nvPr/>
        </p:nvSpPr>
        <p:spPr>
          <a:xfrm>
            <a:off x="4340605" y="5006276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>
                <a:solidFill>
                  <a:srgbClr val="0070C0"/>
                </a:solidFill>
              </a:rPr>
              <a:t>1 kg</a:t>
            </a:r>
            <a:endParaRPr lang="en-GB" sz="28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304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/>
      <p:bldP spid="14" grpId="0" animBg="1"/>
      <p:bldP spid="15" grpId="0" animBg="1"/>
      <p:bldP spid="16" grpId="0"/>
      <p:bldP spid="17" grpId="0"/>
      <p:bldP spid="19" grpId="0"/>
      <p:bldP spid="19" grpId="1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16CBD371-5F8A-754A-2672-6D12F00E8797}"/>
              </a:ext>
            </a:extLst>
          </p:cNvPr>
          <p:cNvSpPr txBox="1"/>
          <p:nvPr/>
        </p:nvSpPr>
        <p:spPr>
          <a:xfrm>
            <a:off x="2225310" y="310861"/>
            <a:ext cx="251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millimetre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FFB3F9B-6906-BC3A-9357-DEDA1FFD6F1C}"/>
              </a:ext>
            </a:extLst>
          </p:cNvPr>
          <p:cNvSpPr txBox="1"/>
          <p:nvPr/>
        </p:nvSpPr>
        <p:spPr>
          <a:xfrm>
            <a:off x="2383473" y="2221531"/>
            <a:ext cx="2200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millilitre</a:t>
            </a:r>
            <a:r>
              <a:rPr lang="en-GB" sz="35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35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2" name="Rounded Rectangle 1">
            <a:extLst>
              <a:ext uri="{FF2B5EF4-FFF2-40B4-BE49-F238E27FC236}">
                <a16:creationId xmlns:a16="http://schemas.microsoft.com/office/drawing/2014/main" id="{68373FD3-BF2D-AD2B-DD8B-9E05443C978D}"/>
              </a:ext>
            </a:extLst>
          </p:cNvPr>
          <p:cNvSpPr/>
          <p:nvPr/>
        </p:nvSpPr>
        <p:spPr>
          <a:xfrm>
            <a:off x="2247535" y="391469"/>
            <a:ext cx="939323" cy="522143"/>
          </a:xfrm>
          <a:prstGeom prst="round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Rounded Rectangle 56">
            <a:extLst>
              <a:ext uri="{FF2B5EF4-FFF2-40B4-BE49-F238E27FC236}">
                <a16:creationId xmlns:a16="http://schemas.microsoft.com/office/drawing/2014/main" id="{758A4104-8474-E457-203D-3597728EC6F9}"/>
              </a:ext>
            </a:extLst>
          </p:cNvPr>
          <p:cNvSpPr/>
          <p:nvPr/>
        </p:nvSpPr>
        <p:spPr>
          <a:xfrm>
            <a:off x="2425080" y="2325044"/>
            <a:ext cx="911845" cy="551805"/>
          </a:xfrm>
          <a:prstGeom prst="round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418E0C6-9387-46C6-5DDA-76708C70D768}"/>
              </a:ext>
            </a:extLst>
          </p:cNvPr>
          <p:cNvSpPr txBox="1"/>
          <p:nvPr/>
        </p:nvSpPr>
        <p:spPr>
          <a:xfrm>
            <a:off x="667512" y="3201811"/>
            <a:ext cx="7467349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‘milli’ means </a:t>
            </a:r>
            <a:r>
              <a:rPr lang="en-GB" sz="4000" b="1" dirty="0">
                <a:latin typeface="Calibri" panose="020F0502020204030204" pitchFamily="34" charset="0"/>
                <a:cs typeface="Calibri" panose="020F0502020204030204" pitchFamily="34" charset="0"/>
              </a:rPr>
              <a:t>one-thousandth</a:t>
            </a:r>
            <a:endParaRPr lang="en-GB" sz="3500" b="1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218600-0523-8C58-5571-B50A91B2D4E1}"/>
              </a:ext>
            </a:extLst>
          </p:cNvPr>
          <p:cNvSpPr txBox="1"/>
          <p:nvPr/>
        </p:nvSpPr>
        <p:spPr>
          <a:xfrm>
            <a:off x="5192590" y="310861"/>
            <a:ext cx="1332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3D39EC8-D9CC-CEA2-3F03-1D8016EDE6C8}"/>
              </a:ext>
            </a:extLst>
          </p:cNvPr>
          <p:cNvSpPr txBox="1"/>
          <p:nvPr/>
        </p:nvSpPr>
        <p:spPr>
          <a:xfrm>
            <a:off x="5188255" y="2221531"/>
            <a:ext cx="13329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latin typeface="Calibri" panose="020F0502020204030204" pitchFamily="34" charset="0"/>
                <a:cs typeface="Calibri" panose="020F0502020204030204" pitchFamily="34" charset="0"/>
              </a:rPr>
              <a:t>ml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endParaRPr lang="en-GB" sz="2800" dirty="0">
              <a:latin typeface="Cambria Math" panose="02040503050406030204" pitchFamily="18" charset="0"/>
              <a:ea typeface="Cambria Math" panose="02040503050406030204" pitchFamily="18" charset="0"/>
              <a:cs typeface="Calibri" panose="020F0502020204030204" pitchFamily="34" charset="0"/>
            </a:endParaRPr>
          </a:p>
        </p:txBody>
      </p: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A075D5A2-E4FD-E5B0-4BB2-A0693410135F}"/>
              </a:ext>
            </a:extLst>
          </p:cNvPr>
          <p:cNvSpPr/>
          <p:nvPr/>
        </p:nvSpPr>
        <p:spPr>
          <a:xfrm>
            <a:off x="1083693" y="4321458"/>
            <a:ext cx="6693150" cy="1263766"/>
          </a:xfrm>
          <a:prstGeom prst="cloudCallout">
            <a:avLst>
              <a:gd name="adj1" fmla="val 50153"/>
              <a:gd name="adj2" fmla="val 49231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might you measure using millimetres or metres?</a:t>
            </a:r>
          </a:p>
        </p:txBody>
      </p:sp>
      <p:sp>
        <p:nvSpPr>
          <p:cNvPr id="18" name="Thought Bubble: Cloud 17">
            <a:extLst>
              <a:ext uri="{FF2B5EF4-FFF2-40B4-BE49-F238E27FC236}">
                <a16:creationId xmlns:a16="http://schemas.microsoft.com/office/drawing/2014/main" id="{CAFBE12E-D6FB-1446-D1AE-563BE0DF0A21}"/>
              </a:ext>
            </a:extLst>
          </p:cNvPr>
          <p:cNvSpPr/>
          <p:nvPr/>
        </p:nvSpPr>
        <p:spPr>
          <a:xfrm>
            <a:off x="931604" y="4128511"/>
            <a:ext cx="6910068" cy="1575591"/>
          </a:xfrm>
          <a:prstGeom prst="cloudCallout">
            <a:avLst>
              <a:gd name="adj1" fmla="val 50153"/>
              <a:gd name="adj2" fmla="val 49231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is the same and what is different about the prefixes “milli-” and “kilo-”?</a:t>
            </a:r>
          </a:p>
        </p:txBody>
      </p:sp>
    </p:spTree>
    <p:extLst>
      <p:ext uri="{BB962C8B-B14F-4D97-AF65-F5344CB8AC3E}">
        <p14:creationId xmlns:p14="http://schemas.microsoft.com/office/powerpoint/2010/main" val="337132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/>
      <p:bldP spid="15" grpId="0"/>
      <p:bldP spid="16" grpId="0"/>
      <p:bldP spid="17" grpId="0" animBg="1"/>
      <p:bldP spid="17" grpId="1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" name="Group 56">
            <a:extLst>
              <a:ext uri="{FF2B5EF4-FFF2-40B4-BE49-F238E27FC236}">
                <a16:creationId xmlns:a16="http://schemas.microsoft.com/office/drawing/2014/main" id="{0284FD08-5A21-F831-FF9C-8AFC846BEEDB}"/>
              </a:ext>
            </a:extLst>
          </p:cNvPr>
          <p:cNvGrpSpPr/>
          <p:nvPr/>
        </p:nvGrpSpPr>
        <p:grpSpPr>
          <a:xfrm>
            <a:off x="675575" y="1581711"/>
            <a:ext cx="7215607" cy="669261"/>
            <a:chOff x="850232" y="3272589"/>
            <a:chExt cx="7579894" cy="577516"/>
          </a:xfrm>
        </p:grpSpPr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37E26C9D-ECB6-44A5-1469-5F873465710D}"/>
                </a:ext>
              </a:extLst>
            </p:cNvPr>
            <p:cNvCxnSpPr/>
            <p:nvPr/>
          </p:nvCxnSpPr>
          <p:spPr>
            <a:xfrm>
              <a:off x="850232" y="3568859"/>
              <a:ext cx="7571872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C4895C4C-217B-6342-E08B-6B9E06700F44}"/>
                </a:ext>
              </a:extLst>
            </p:cNvPr>
            <p:cNvCxnSpPr/>
            <p:nvPr/>
          </p:nvCxnSpPr>
          <p:spPr>
            <a:xfrm>
              <a:off x="850232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83CC7B89-6C3B-F86A-9751-4C255BB1955B}"/>
                </a:ext>
              </a:extLst>
            </p:cNvPr>
            <p:cNvCxnSpPr/>
            <p:nvPr/>
          </p:nvCxnSpPr>
          <p:spPr>
            <a:xfrm>
              <a:off x="843012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A5FB3AD0-2D30-B898-6AD6-8E70474A9DA8}"/>
                </a:ext>
              </a:extLst>
            </p:cNvPr>
            <p:cNvCxnSpPr/>
            <p:nvPr/>
          </p:nvCxnSpPr>
          <p:spPr>
            <a:xfrm>
              <a:off x="1608221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2" name="Straight Connector 61">
              <a:extLst>
                <a:ext uri="{FF2B5EF4-FFF2-40B4-BE49-F238E27FC236}">
                  <a16:creationId xmlns:a16="http://schemas.microsoft.com/office/drawing/2014/main" id="{1CCBAEB3-098A-2FD8-3E52-588D5BAE4C71}"/>
                </a:ext>
              </a:extLst>
            </p:cNvPr>
            <p:cNvCxnSpPr/>
            <p:nvPr/>
          </p:nvCxnSpPr>
          <p:spPr>
            <a:xfrm>
              <a:off x="2366210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3" name="Straight Connector 62">
              <a:extLst>
                <a:ext uri="{FF2B5EF4-FFF2-40B4-BE49-F238E27FC236}">
                  <a16:creationId xmlns:a16="http://schemas.microsoft.com/office/drawing/2014/main" id="{B64769B1-7E94-568B-B0F0-1EF67D9E7B85}"/>
                </a:ext>
              </a:extLst>
            </p:cNvPr>
            <p:cNvCxnSpPr/>
            <p:nvPr/>
          </p:nvCxnSpPr>
          <p:spPr>
            <a:xfrm>
              <a:off x="3124199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Straight Connector 63">
              <a:extLst>
                <a:ext uri="{FF2B5EF4-FFF2-40B4-BE49-F238E27FC236}">
                  <a16:creationId xmlns:a16="http://schemas.microsoft.com/office/drawing/2014/main" id="{137CC60F-4273-7584-0C79-4E7971BFDE52}"/>
                </a:ext>
              </a:extLst>
            </p:cNvPr>
            <p:cNvCxnSpPr/>
            <p:nvPr/>
          </p:nvCxnSpPr>
          <p:spPr>
            <a:xfrm>
              <a:off x="3882188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Straight Connector 64">
              <a:extLst>
                <a:ext uri="{FF2B5EF4-FFF2-40B4-BE49-F238E27FC236}">
                  <a16:creationId xmlns:a16="http://schemas.microsoft.com/office/drawing/2014/main" id="{3CBA0577-B464-48AD-F314-432D4B45F6FA}"/>
                </a:ext>
              </a:extLst>
            </p:cNvPr>
            <p:cNvCxnSpPr/>
            <p:nvPr/>
          </p:nvCxnSpPr>
          <p:spPr>
            <a:xfrm>
              <a:off x="4640177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0FE37AAE-A14D-1AE7-210E-F7C0049AD13D}"/>
                </a:ext>
              </a:extLst>
            </p:cNvPr>
            <p:cNvCxnSpPr/>
            <p:nvPr/>
          </p:nvCxnSpPr>
          <p:spPr>
            <a:xfrm>
              <a:off x="5398166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A1726B61-E61D-6080-4FD4-8F1F7F781721}"/>
                </a:ext>
              </a:extLst>
            </p:cNvPr>
            <p:cNvCxnSpPr/>
            <p:nvPr/>
          </p:nvCxnSpPr>
          <p:spPr>
            <a:xfrm>
              <a:off x="6156155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8" name="Straight Connector 67">
              <a:extLst>
                <a:ext uri="{FF2B5EF4-FFF2-40B4-BE49-F238E27FC236}">
                  <a16:creationId xmlns:a16="http://schemas.microsoft.com/office/drawing/2014/main" id="{4D84E675-893B-2D2D-704B-4B5EA3905948}"/>
                </a:ext>
              </a:extLst>
            </p:cNvPr>
            <p:cNvCxnSpPr/>
            <p:nvPr/>
          </p:nvCxnSpPr>
          <p:spPr>
            <a:xfrm>
              <a:off x="6914144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F059E023-6B00-611F-07EE-D427646E8C72}"/>
                </a:ext>
              </a:extLst>
            </p:cNvPr>
            <p:cNvCxnSpPr/>
            <p:nvPr/>
          </p:nvCxnSpPr>
          <p:spPr>
            <a:xfrm>
              <a:off x="7672133" y="3272589"/>
              <a:ext cx="0" cy="577516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238EE53A-E3F2-6215-D83E-B8230AE5AF7B}"/>
              </a:ext>
            </a:extLst>
          </p:cNvPr>
          <p:cNvSpPr txBox="1"/>
          <p:nvPr/>
        </p:nvSpPr>
        <p:spPr>
          <a:xfrm>
            <a:off x="543376" y="2190574"/>
            <a:ext cx="8181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0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70CED20-5E20-5704-661A-2A1518D04F2C}"/>
              </a:ext>
            </a:extLst>
          </p:cNvPr>
          <p:cNvSpPr txBox="1"/>
          <p:nvPr/>
        </p:nvSpPr>
        <p:spPr>
          <a:xfrm>
            <a:off x="7186186" y="2190574"/>
            <a:ext cx="122031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10,000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DC6FA7-3F98-9E69-165A-4D9879FA3D50}"/>
              </a:ext>
            </a:extLst>
          </p:cNvPr>
          <p:cNvSpPr txBox="1"/>
          <p:nvPr/>
        </p:nvSpPr>
        <p:spPr>
          <a:xfrm>
            <a:off x="887525" y="2190574"/>
            <a:ext cx="960840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1,000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06496ECF-0FA2-0642-14C2-AA6B2C083036}"/>
              </a:ext>
            </a:extLst>
          </p:cNvPr>
          <p:cNvSpPr txBox="1"/>
          <p:nvPr/>
        </p:nvSpPr>
        <p:spPr>
          <a:xfrm>
            <a:off x="1583461" y="2190574"/>
            <a:ext cx="985249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2,000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1D1C4B0A-1A87-0BFD-C8A9-2DAA6A532F5E}"/>
              </a:ext>
            </a:extLst>
          </p:cNvPr>
          <p:cNvSpPr txBox="1"/>
          <p:nvPr/>
        </p:nvSpPr>
        <p:spPr>
          <a:xfrm>
            <a:off x="2366116" y="2190574"/>
            <a:ext cx="91106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3,000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9FBC8FA0-0161-AE9B-E893-83BBF6B8A25A}"/>
              </a:ext>
            </a:extLst>
          </p:cNvPr>
          <p:cNvSpPr txBox="1"/>
          <p:nvPr/>
        </p:nvSpPr>
        <p:spPr>
          <a:xfrm>
            <a:off x="3072025" y="2190574"/>
            <a:ext cx="91288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4,000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1068D11-DD70-19D6-DFD1-ED664BD82F68}"/>
              </a:ext>
            </a:extLst>
          </p:cNvPr>
          <p:cNvSpPr txBox="1"/>
          <p:nvPr/>
        </p:nvSpPr>
        <p:spPr>
          <a:xfrm>
            <a:off x="3801774" y="2190574"/>
            <a:ext cx="897291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5,000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D33695DD-6B53-3F49-D816-AE0069A473DF}"/>
              </a:ext>
            </a:extLst>
          </p:cNvPr>
          <p:cNvSpPr txBox="1"/>
          <p:nvPr/>
        </p:nvSpPr>
        <p:spPr>
          <a:xfrm>
            <a:off x="4477554" y="2190574"/>
            <a:ext cx="1005902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6,000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31CBAFF2-92C9-0E8A-166A-B0C5331D4685}"/>
              </a:ext>
            </a:extLst>
          </p:cNvPr>
          <p:cNvSpPr txBox="1"/>
          <p:nvPr/>
        </p:nvSpPr>
        <p:spPr>
          <a:xfrm>
            <a:off x="5236982" y="2190574"/>
            <a:ext cx="894777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7,000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4D1A96C7-92B4-B130-9D44-0964D98A3E9A}"/>
              </a:ext>
            </a:extLst>
          </p:cNvPr>
          <p:cNvSpPr txBox="1"/>
          <p:nvPr/>
        </p:nvSpPr>
        <p:spPr>
          <a:xfrm>
            <a:off x="5980231" y="2190574"/>
            <a:ext cx="87894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8,000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78E6DD91-EC73-2841-E007-259E8B9146D2}"/>
              </a:ext>
            </a:extLst>
          </p:cNvPr>
          <p:cNvSpPr txBox="1"/>
          <p:nvPr/>
        </p:nvSpPr>
        <p:spPr>
          <a:xfrm>
            <a:off x="6693246" y="2190574"/>
            <a:ext cx="897176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GB" dirty="0"/>
              <a:t>9,000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56A23E18-D97E-DF7E-6970-AEFC8FB84614}"/>
              </a:ext>
            </a:extLst>
          </p:cNvPr>
          <p:cNvSpPr txBox="1"/>
          <p:nvPr/>
        </p:nvSpPr>
        <p:spPr>
          <a:xfrm>
            <a:off x="5965700" y="2809237"/>
            <a:ext cx="183896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millimetres</a:t>
            </a:r>
          </a:p>
        </p:txBody>
      </p:sp>
      <p:sp>
        <p:nvSpPr>
          <p:cNvPr id="82" name="Rounded Rectangle 28">
            <a:extLst>
              <a:ext uri="{FF2B5EF4-FFF2-40B4-BE49-F238E27FC236}">
                <a16:creationId xmlns:a16="http://schemas.microsoft.com/office/drawing/2014/main" id="{69A761F4-B9D2-083F-FE25-D2F016922999}"/>
              </a:ext>
            </a:extLst>
          </p:cNvPr>
          <p:cNvSpPr/>
          <p:nvPr/>
        </p:nvSpPr>
        <p:spPr>
          <a:xfrm>
            <a:off x="5965701" y="2809237"/>
            <a:ext cx="1838967" cy="461665"/>
          </a:xfrm>
          <a:prstGeom prst="round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26D7CC7F-0CEB-77C2-D63B-478E3223E1E5}"/>
              </a:ext>
            </a:extLst>
          </p:cNvPr>
          <p:cNvSpPr txBox="1"/>
          <p:nvPr/>
        </p:nvSpPr>
        <p:spPr>
          <a:xfrm>
            <a:off x="5978354" y="383862"/>
            <a:ext cx="18082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metres</a:t>
            </a:r>
          </a:p>
        </p:txBody>
      </p:sp>
      <p:sp>
        <p:nvSpPr>
          <p:cNvPr id="84" name="Rounded Rectangle 30">
            <a:extLst>
              <a:ext uri="{FF2B5EF4-FFF2-40B4-BE49-F238E27FC236}">
                <a16:creationId xmlns:a16="http://schemas.microsoft.com/office/drawing/2014/main" id="{D4F2E61E-9895-7F90-228F-4506CEACB917}"/>
              </a:ext>
            </a:extLst>
          </p:cNvPr>
          <p:cNvSpPr/>
          <p:nvPr/>
        </p:nvSpPr>
        <p:spPr>
          <a:xfrm>
            <a:off x="5978354" y="383862"/>
            <a:ext cx="1808239" cy="461665"/>
          </a:xfrm>
          <a:prstGeom prst="round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E1C1AFCB-ED42-B996-3442-2D99728916CF}"/>
              </a:ext>
            </a:extLst>
          </p:cNvPr>
          <p:cNvSpPr txBox="1"/>
          <p:nvPr/>
        </p:nvSpPr>
        <p:spPr>
          <a:xfrm>
            <a:off x="526284" y="11301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0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A30CB46E-C702-80E7-00DE-169376211982}"/>
              </a:ext>
            </a:extLst>
          </p:cNvPr>
          <p:cNvSpPr txBox="1"/>
          <p:nvPr/>
        </p:nvSpPr>
        <p:spPr>
          <a:xfrm>
            <a:off x="7624634" y="1130110"/>
            <a:ext cx="9548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10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FED832B6-5AD0-2F23-153D-F9024EB44851}"/>
              </a:ext>
            </a:extLst>
          </p:cNvPr>
          <p:cNvSpPr txBox="1"/>
          <p:nvPr/>
        </p:nvSpPr>
        <p:spPr>
          <a:xfrm>
            <a:off x="1217953" y="11301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1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F65B10E6-17FB-6151-C0B2-7DEE1110B42E}"/>
              </a:ext>
            </a:extLst>
          </p:cNvPr>
          <p:cNvSpPr txBox="1"/>
          <p:nvPr/>
        </p:nvSpPr>
        <p:spPr>
          <a:xfrm>
            <a:off x="1956123" y="11301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2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37FDBA95-47E4-6274-BED4-3A3B37F39D58}"/>
              </a:ext>
            </a:extLst>
          </p:cNvPr>
          <p:cNvSpPr txBox="1"/>
          <p:nvPr/>
        </p:nvSpPr>
        <p:spPr>
          <a:xfrm>
            <a:off x="2681194" y="11301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3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0A3AE615-A72F-D9A1-F3CB-1193C3886C87}"/>
              </a:ext>
            </a:extLst>
          </p:cNvPr>
          <p:cNvSpPr txBox="1"/>
          <p:nvPr/>
        </p:nvSpPr>
        <p:spPr>
          <a:xfrm>
            <a:off x="3366176" y="11301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4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19190B71-B889-1849-5FBB-7C4EDA84A90E}"/>
              </a:ext>
            </a:extLst>
          </p:cNvPr>
          <p:cNvSpPr txBox="1"/>
          <p:nvPr/>
        </p:nvSpPr>
        <p:spPr>
          <a:xfrm>
            <a:off x="4109513" y="11301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5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E6FA76F1-2C5B-9CD5-FC99-1E84E7280CA4}"/>
              </a:ext>
            </a:extLst>
          </p:cNvPr>
          <p:cNvSpPr txBox="1"/>
          <p:nvPr/>
        </p:nvSpPr>
        <p:spPr>
          <a:xfrm>
            <a:off x="4828252" y="11301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6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F44BCC5A-41D3-964F-D772-9E631F0E5CEA}"/>
              </a:ext>
            </a:extLst>
          </p:cNvPr>
          <p:cNvSpPr txBox="1"/>
          <p:nvPr/>
        </p:nvSpPr>
        <p:spPr>
          <a:xfrm>
            <a:off x="5567755" y="11301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7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114E3E2-0A4D-564C-84D4-3947581B0EB2}"/>
              </a:ext>
            </a:extLst>
          </p:cNvPr>
          <p:cNvSpPr txBox="1"/>
          <p:nvPr/>
        </p:nvSpPr>
        <p:spPr>
          <a:xfrm>
            <a:off x="6275870" y="11301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9946BC0E-B41D-65F6-AA9B-C9080FF04FD8}"/>
              </a:ext>
            </a:extLst>
          </p:cNvPr>
          <p:cNvSpPr txBox="1"/>
          <p:nvPr/>
        </p:nvSpPr>
        <p:spPr>
          <a:xfrm>
            <a:off x="7003455" y="1130110"/>
            <a:ext cx="8181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9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A0B3A86-92B9-26FB-FAF5-7CD73AA6190A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2520242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0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0 mm</a:t>
                </a:r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7A0B3A86-92B9-26FB-FAF5-7CD73AA619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2520242" cy="646331"/>
              </a:xfrm>
              <a:prstGeom prst="rect">
                <a:avLst/>
              </a:prstGeom>
              <a:blipFill>
                <a:blip r:embed="rId2"/>
                <a:stretch>
                  <a:fillRect l="-7246" t="-15094" r="-652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898F88B-456C-E1DB-544A-50ACE117D5E6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1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1,000 mm</a:t>
                </a: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4898F88B-456C-E1DB-544A-50ACE117D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blipFill>
                <a:blip r:embed="rId3"/>
                <a:stretch>
                  <a:fillRect l="-5474" t="-15094" r="-456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289BC8E-2AC4-3B17-E71B-772FAF7A6907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2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2,000 mm</a:t>
                </a:r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B289BC8E-2AC4-3B17-E71B-772FAF7A69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blipFill>
                <a:blip r:embed="rId4"/>
                <a:stretch>
                  <a:fillRect l="-5474" t="-15094" r="-456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4D87A02-EA3B-279E-36DA-23B7CBDDDC65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3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3,000 mm</a:t>
                </a:r>
              </a:p>
            </p:txBody>
          </p:sp>
        </mc:Choice>
        <mc:Fallback xmlns="">
          <p:sp>
            <p:nvSpPr>
              <p:cNvPr id="99" name="TextBox 98">
                <a:extLst>
                  <a:ext uri="{FF2B5EF4-FFF2-40B4-BE49-F238E27FC236}">
                    <a16:creationId xmlns:a16="http://schemas.microsoft.com/office/drawing/2014/main" id="{C4D87A02-EA3B-279E-36DA-23B7CBDDDC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blipFill>
                <a:blip r:embed="rId5"/>
                <a:stretch>
                  <a:fillRect l="-5474" t="-15094" r="-456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D53FB2-B38D-632B-DF07-C30551B27302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4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4,000 mm</a:t>
                </a:r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94D53FB2-B38D-632B-DF07-C30551B273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blipFill>
                <a:blip r:embed="rId6"/>
                <a:stretch>
                  <a:fillRect l="-5474" t="-15094" r="-456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7C3A570-FBE0-6841-2253-E0DAC451C40B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5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5,000 mm</a:t>
                </a:r>
              </a:p>
            </p:txBody>
          </p:sp>
        </mc:Choice>
        <mc:Fallback xmlns="">
          <p:sp>
            <p:nvSpPr>
              <p:cNvPr id="101" name="TextBox 100">
                <a:extLst>
                  <a:ext uri="{FF2B5EF4-FFF2-40B4-BE49-F238E27FC236}">
                    <a16:creationId xmlns:a16="http://schemas.microsoft.com/office/drawing/2014/main" id="{47C3A570-FBE0-6841-2253-E0DAC451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blipFill>
                <a:blip r:embed="rId7"/>
                <a:stretch>
                  <a:fillRect l="-5474" t="-15094" r="-456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4689471-B18D-0DB1-052C-4ED5E1192431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4419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6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6,000 mm</a:t>
                </a:r>
              </a:p>
            </p:txBody>
          </p:sp>
        </mc:Choice>
        <mc:Fallback xmlns="">
          <p:sp>
            <p:nvSpPr>
              <p:cNvPr id="102" name="TextBox 101">
                <a:extLst>
                  <a:ext uri="{FF2B5EF4-FFF2-40B4-BE49-F238E27FC236}">
                    <a16:creationId xmlns:a16="http://schemas.microsoft.com/office/drawing/2014/main" id="{84689471-B18D-0DB1-052C-4ED5E1192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441968" cy="646331"/>
              </a:xfrm>
              <a:prstGeom prst="rect">
                <a:avLst/>
              </a:prstGeom>
              <a:blipFill>
                <a:blip r:embed="rId8"/>
                <a:stretch>
                  <a:fillRect l="-5310" t="-15094" r="-1416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49579A1-894D-9C30-C2E8-3B97AAE18747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4419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7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7,000 mm</a:t>
                </a:r>
              </a:p>
            </p:txBody>
          </p:sp>
        </mc:Choice>
        <mc:Fallback xmlns="">
          <p:sp>
            <p:nvSpPr>
              <p:cNvPr id="103" name="TextBox 102">
                <a:extLst>
                  <a:ext uri="{FF2B5EF4-FFF2-40B4-BE49-F238E27FC236}">
                    <a16:creationId xmlns:a16="http://schemas.microsoft.com/office/drawing/2014/main" id="{449579A1-894D-9C30-C2E8-3B97AAE18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441968" cy="646331"/>
              </a:xfrm>
              <a:prstGeom prst="rect">
                <a:avLst/>
              </a:prstGeom>
              <a:blipFill>
                <a:blip r:embed="rId9"/>
                <a:stretch>
                  <a:fillRect l="-5310" t="-15094" r="-1416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E35C6E9-C032-D586-C441-C22C29E73164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441968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8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8,000 mm</a:t>
                </a:r>
              </a:p>
            </p:txBody>
          </p:sp>
        </mc:Choice>
        <mc:Fallback xmlns="">
          <p:sp>
            <p:nvSpPr>
              <p:cNvPr id="104" name="TextBox 103">
                <a:extLst>
                  <a:ext uri="{FF2B5EF4-FFF2-40B4-BE49-F238E27FC236}">
                    <a16:creationId xmlns:a16="http://schemas.microsoft.com/office/drawing/2014/main" id="{EE35C6E9-C032-D586-C441-C22C29E731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441968" cy="646331"/>
              </a:xfrm>
              <a:prstGeom prst="rect">
                <a:avLst/>
              </a:prstGeom>
              <a:blipFill>
                <a:blip r:embed="rId10"/>
                <a:stretch>
                  <a:fillRect l="-5310" t="-15094" r="-1416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AC67E81-9F94-E26D-8846-F31FB0807DFF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9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9,000 mm</a:t>
                </a: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EAC67E81-9F94-E26D-8846-F31FB0807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337773" cy="646331"/>
              </a:xfrm>
              <a:prstGeom prst="rect">
                <a:avLst/>
              </a:prstGeom>
              <a:blipFill>
                <a:blip r:embed="rId11"/>
                <a:stretch>
                  <a:fillRect l="-5474" t="-15094" r="-4562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2F4360C-08FA-CECA-185C-60721DBA91EB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910045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10 m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10,000 mm</a:t>
                </a: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62F4360C-08FA-CECA-185C-60721DBA91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910045" cy="646331"/>
              </a:xfrm>
              <a:prstGeom prst="rect">
                <a:avLst/>
              </a:prstGeom>
              <a:blipFill>
                <a:blip r:embed="rId12"/>
                <a:stretch>
                  <a:fillRect l="-4673" t="-15094" r="-1090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7" name="TextBox 106">
            <a:extLst>
              <a:ext uri="{FF2B5EF4-FFF2-40B4-BE49-F238E27FC236}">
                <a16:creationId xmlns:a16="http://schemas.microsoft.com/office/drawing/2014/main" id="{64BA0E2D-B952-0500-4423-A2605DA3C73C}"/>
              </a:ext>
            </a:extLst>
          </p:cNvPr>
          <p:cNvSpPr txBox="1"/>
          <p:nvPr/>
        </p:nvSpPr>
        <p:spPr>
          <a:xfrm>
            <a:off x="5965701" y="2809237"/>
            <a:ext cx="1820892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millilitres</a:t>
            </a:r>
          </a:p>
        </p:txBody>
      </p:sp>
      <p:sp>
        <p:nvSpPr>
          <p:cNvPr id="108" name="Rounded Rectangle 54">
            <a:extLst>
              <a:ext uri="{FF2B5EF4-FFF2-40B4-BE49-F238E27FC236}">
                <a16:creationId xmlns:a16="http://schemas.microsoft.com/office/drawing/2014/main" id="{75BD2441-2929-4165-A885-24B1425F4380}"/>
              </a:ext>
            </a:extLst>
          </p:cNvPr>
          <p:cNvSpPr/>
          <p:nvPr/>
        </p:nvSpPr>
        <p:spPr>
          <a:xfrm>
            <a:off x="5965701" y="2809237"/>
            <a:ext cx="1838967" cy="461665"/>
          </a:xfrm>
          <a:prstGeom prst="round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DCF1C51E-3258-4E03-5DD9-C68D57034430}"/>
              </a:ext>
            </a:extLst>
          </p:cNvPr>
          <p:cNvSpPr txBox="1"/>
          <p:nvPr/>
        </p:nvSpPr>
        <p:spPr>
          <a:xfrm>
            <a:off x="5978354" y="383862"/>
            <a:ext cx="1808239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litres</a:t>
            </a:r>
          </a:p>
        </p:txBody>
      </p:sp>
      <p:sp>
        <p:nvSpPr>
          <p:cNvPr id="110" name="Rounded Rectangle 56">
            <a:extLst>
              <a:ext uri="{FF2B5EF4-FFF2-40B4-BE49-F238E27FC236}">
                <a16:creationId xmlns:a16="http://schemas.microsoft.com/office/drawing/2014/main" id="{18F428E5-AF5F-7C4E-0497-2293002F8751}"/>
              </a:ext>
            </a:extLst>
          </p:cNvPr>
          <p:cNvSpPr/>
          <p:nvPr/>
        </p:nvSpPr>
        <p:spPr>
          <a:xfrm>
            <a:off x="5978354" y="383862"/>
            <a:ext cx="1808239" cy="461665"/>
          </a:xfrm>
          <a:prstGeom prst="roundRect">
            <a:avLst/>
          </a:prstGeom>
          <a:noFill/>
          <a:ln w="28575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BD6931E-6C40-56CF-BFCF-79B52C3CC788}"/>
                  </a:ext>
                </a:extLst>
              </p:cNvPr>
              <p:cNvSpPr txBox="1"/>
              <p:nvPr/>
            </p:nvSpPr>
            <p:spPr>
              <a:xfrm>
                <a:off x="1581281" y="2716725"/>
                <a:ext cx="338426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3600" dirty="0">
                    <a:latin typeface="Calibri" panose="020F0502020204030204" pitchFamily="34" charset="0"/>
                  </a:rPr>
                  <a:t>10 l </a:t>
                </a:r>
                <a14:m>
                  <m:oMath xmlns:m="http://schemas.openxmlformats.org/officeDocument/2006/math">
                    <m:r>
                      <a:rPr lang="en-GB" sz="3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3600" dirty="0">
                    <a:latin typeface="Calibri" panose="020F0502020204030204" pitchFamily="34" charset="0"/>
                  </a:rPr>
                  <a:t> 10,000 ml</a:t>
                </a:r>
              </a:p>
            </p:txBody>
          </p:sp>
        </mc:Choice>
        <mc:Fallback xmlns="">
          <p:sp>
            <p:nvSpPr>
              <p:cNvPr id="111" name="TextBox 110">
                <a:extLst>
                  <a:ext uri="{FF2B5EF4-FFF2-40B4-BE49-F238E27FC236}">
                    <a16:creationId xmlns:a16="http://schemas.microsoft.com/office/drawing/2014/main" id="{BBD6931E-6C40-56CF-BFCF-79B52C3CC7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81281" y="2716725"/>
                <a:ext cx="3384260" cy="646331"/>
              </a:xfrm>
              <a:prstGeom prst="rect">
                <a:avLst/>
              </a:prstGeom>
              <a:blipFill>
                <a:blip r:embed="rId13"/>
                <a:stretch>
                  <a:fillRect l="-5396" t="-15094" r="-1439" b="-34906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2" name="Thought Bubble: Cloud 111">
            <a:extLst>
              <a:ext uri="{FF2B5EF4-FFF2-40B4-BE49-F238E27FC236}">
                <a16:creationId xmlns:a16="http://schemas.microsoft.com/office/drawing/2014/main" id="{307597AE-126E-7441-90E3-4D53E2D10764}"/>
              </a:ext>
            </a:extLst>
          </p:cNvPr>
          <p:cNvSpPr/>
          <p:nvPr/>
        </p:nvSpPr>
        <p:spPr>
          <a:xfrm>
            <a:off x="1161131" y="4977334"/>
            <a:ext cx="6537574" cy="928865"/>
          </a:xfrm>
          <a:prstGeom prst="cloudCallout">
            <a:avLst>
              <a:gd name="adj1" fmla="val 50153"/>
              <a:gd name="adj2" fmla="val 49231"/>
            </a:avLst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What patterns do you spot?</a:t>
            </a:r>
          </a:p>
        </p:txBody>
      </p:sp>
      <p:sp>
        <p:nvSpPr>
          <p:cNvPr id="113" name="TextBox 112">
            <a:extLst>
              <a:ext uri="{FF2B5EF4-FFF2-40B4-BE49-F238E27FC236}">
                <a16:creationId xmlns:a16="http://schemas.microsoft.com/office/drawing/2014/main" id="{B1E7656F-56F0-2B92-B6C2-C04811443BA5}"/>
              </a:ext>
            </a:extLst>
          </p:cNvPr>
          <p:cNvSpPr txBox="1"/>
          <p:nvPr/>
        </p:nvSpPr>
        <p:spPr>
          <a:xfrm>
            <a:off x="569068" y="4569781"/>
            <a:ext cx="7562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To convert from millimetres to metres, I ______ by 1,000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EDA7C892-EDBD-E359-551B-CD2B9028528C}"/>
              </a:ext>
            </a:extLst>
          </p:cNvPr>
          <p:cNvSpPr txBox="1"/>
          <p:nvPr/>
        </p:nvSpPr>
        <p:spPr>
          <a:xfrm>
            <a:off x="569068" y="3734690"/>
            <a:ext cx="756238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</a:rPr>
              <a:t>To convert from litres to millilitres, I _______ by 1,000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42D5C520-6C68-F77A-0DCA-B2511D8AA095}"/>
              </a:ext>
            </a:extLst>
          </p:cNvPr>
          <p:cNvSpPr txBox="1"/>
          <p:nvPr/>
        </p:nvSpPr>
        <p:spPr>
          <a:xfrm>
            <a:off x="5820583" y="3720523"/>
            <a:ext cx="15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multiply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D2F1FF2C-523D-BC0A-9AE6-A8C5BB051C50}"/>
              </a:ext>
            </a:extLst>
          </p:cNvPr>
          <p:cNvSpPr txBox="1"/>
          <p:nvPr/>
        </p:nvSpPr>
        <p:spPr>
          <a:xfrm>
            <a:off x="6474925" y="4579156"/>
            <a:ext cx="15652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1"/>
                </a:solidFill>
                <a:latin typeface="Calibri" panose="020F0502020204030204" pitchFamily="34" charset="0"/>
              </a:rPr>
              <a:t>divide</a:t>
            </a:r>
          </a:p>
        </p:txBody>
      </p:sp>
    </p:spTree>
    <p:extLst>
      <p:ext uri="{BB962C8B-B14F-4D97-AF65-F5344CB8AC3E}">
        <p14:creationId xmlns:p14="http://schemas.microsoft.com/office/powerpoint/2010/main" val="1930079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7" fill="hold">
                      <p:stCondLst>
                        <p:cond delay="indefinite"/>
                      </p:stCondLst>
                      <p:childTnLst>
                        <p:par>
                          <p:cTn id="168" fill="hold">
                            <p:stCondLst>
                              <p:cond delay="0"/>
                            </p:stCondLst>
                            <p:childTnLst>
                              <p:par>
                                <p:cTn id="16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5" fill="hold">
                      <p:stCondLst>
                        <p:cond delay="indefinite"/>
                      </p:stCondLst>
                      <p:childTnLst>
                        <p:par>
                          <p:cTn id="186" fill="hold">
                            <p:stCondLst>
                              <p:cond delay="0"/>
                            </p:stCondLst>
                            <p:childTnLst>
                              <p:par>
                                <p:cTn id="18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8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0" fill="hold">
                      <p:stCondLst>
                        <p:cond delay="indefinite"/>
                      </p:stCondLst>
                      <p:childTnLst>
                        <p:par>
                          <p:cTn id="201" fill="hold">
                            <p:stCondLst>
                              <p:cond delay="0"/>
                            </p:stCondLst>
                            <p:childTnLst>
                              <p:par>
                                <p:cTn id="20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3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8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0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0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" grpId="0"/>
      <p:bldP spid="71" grpId="0"/>
      <p:bldP spid="72" grpId="0"/>
      <p:bldP spid="73" grpId="0"/>
      <p:bldP spid="74" grpId="0"/>
      <p:bldP spid="75" grpId="0"/>
      <p:bldP spid="76" grpId="0"/>
      <p:bldP spid="77" grpId="0"/>
      <p:bldP spid="78" grpId="0"/>
      <p:bldP spid="79" grpId="0"/>
      <p:bldP spid="80" grpId="0"/>
      <p:bldP spid="81" grpId="0" animBg="1"/>
      <p:bldP spid="81" grpId="1" animBg="1"/>
      <p:bldP spid="82" grpId="0" animBg="1"/>
      <p:bldP spid="82" grpId="1" animBg="1"/>
      <p:bldP spid="83" grpId="0" animBg="1"/>
      <p:bldP spid="83" grpId="1" animBg="1"/>
      <p:bldP spid="84" grpId="0" animBg="1"/>
      <p:bldP spid="84" grpId="1" animBg="1"/>
      <p:bldP spid="85" grpId="0"/>
      <p:bldP spid="86" grpId="0"/>
      <p:bldP spid="87" grpId="0"/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6" grpId="1"/>
      <p:bldP spid="97" grpId="0"/>
      <p:bldP spid="97" grpId="1"/>
      <p:bldP spid="98" grpId="0"/>
      <p:bldP spid="98" grpId="1"/>
      <p:bldP spid="99" grpId="0"/>
      <p:bldP spid="99" grpId="1"/>
      <p:bldP spid="100" grpId="0"/>
      <p:bldP spid="100" grpId="1"/>
      <p:bldP spid="101" grpId="0"/>
      <p:bldP spid="101" grpId="1"/>
      <p:bldP spid="102" grpId="0"/>
      <p:bldP spid="102" grpId="1"/>
      <p:bldP spid="103" grpId="0"/>
      <p:bldP spid="103" grpId="1"/>
      <p:bldP spid="104" grpId="0"/>
      <p:bldP spid="104" grpId="1"/>
      <p:bldP spid="105" grpId="0"/>
      <p:bldP spid="105" grpId="1"/>
      <p:bldP spid="106" grpId="0"/>
      <p:bldP spid="106" grpId="1"/>
      <p:bldP spid="107" grpId="0" animBg="1"/>
      <p:bldP spid="108" grpId="0" animBg="1"/>
      <p:bldP spid="109" grpId="0" animBg="1"/>
      <p:bldP spid="110" grpId="0" animBg="1"/>
      <p:bldP spid="111" grpId="0"/>
      <p:bldP spid="112" grpId="0" animBg="1"/>
      <p:bldP spid="112" grpId="1" animBg="1"/>
      <p:bldP spid="113" grpId="0"/>
      <p:bldP spid="114" grpId="0"/>
      <p:bldP spid="115" grpId="0"/>
      <p:bldP spid="1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C26326-3BE0-675C-6BF7-4C0C7F79AD01}"/>
                  </a:ext>
                </a:extLst>
              </p:cNvPr>
              <p:cNvSpPr txBox="1"/>
              <p:nvPr/>
            </p:nvSpPr>
            <p:spPr>
              <a:xfrm>
                <a:off x="667512" y="334776"/>
                <a:ext cx="752551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The bar model shows 1 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1,000 ml</a:t>
                </a: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FCC26326-3BE0-675C-6BF7-4C0C7F79AD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512" y="334776"/>
                <a:ext cx="7525512" cy="523220"/>
              </a:xfrm>
              <a:prstGeom prst="rect">
                <a:avLst/>
              </a:prstGeom>
              <a:blipFill>
                <a:blip r:embed="rId2"/>
                <a:stretch>
                  <a:fillRect l="-1702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8" name="Table 4">
            <a:extLst>
              <a:ext uri="{FF2B5EF4-FFF2-40B4-BE49-F238E27FC236}">
                <a16:creationId xmlns:a16="http://schemas.microsoft.com/office/drawing/2014/main" id="{307AFA85-1771-DA28-6EE6-04FDC9734D3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89132" y="448732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 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1,000 ml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sp>
        <p:nvSpPr>
          <p:cNvPr id="29" name="TextBox 28">
            <a:extLst>
              <a:ext uri="{FF2B5EF4-FFF2-40B4-BE49-F238E27FC236}">
                <a16:creationId xmlns:a16="http://schemas.microsoft.com/office/drawing/2014/main" id="{A3404322-3A4E-DEB1-606C-DC0A474ED041}"/>
              </a:ext>
            </a:extLst>
          </p:cNvPr>
          <p:cNvSpPr txBox="1"/>
          <p:nvPr/>
        </p:nvSpPr>
        <p:spPr>
          <a:xfrm>
            <a:off x="667512" y="1044784"/>
            <a:ext cx="55216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Use the bar model to complete the conversions.</a:t>
            </a:r>
          </a:p>
        </p:txBody>
      </p:sp>
      <p:graphicFrame>
        <p:nvGraphicFramePr>
          <p:cNvPr id="30" name="Table 4">
            <a:extLst>
              <a:ext uri="{FF2B5EF4-FFF2-40B4-BE49-F238E27FC236}">
                <a16:creationId xmlns:a16="http://schemas.microsoft.com/office/drawing/2014/main" id="{71CD729E-676D-87F1-D58E-3A60DDF6F0D0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3532" y="2920998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 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765E00A8-1DED-D06F-BFA5-60DE35EE7ACB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4138" y="2920998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 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32" name="Table 4">
            <a:extLst>
              <a:ext uri="{FF2B5EF4-FFF2-40B4-BE49-F238E27FC236}">
                <a16:creationId xmlns:a16="http://schemas.microsoft.com/office/drawing/2014/main" id="{B4E8239A-AA3A-7D1A-3DC3-701F8D3C9BEC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54744" y="2920998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 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33" name="Table 4">
            <a:extLst>
              <a:ext uri="{FF2B5EF4-FFF2-40B4-BE49-F238E27FC236}">
                <a16:creationId xmlns:a16="http://schemas.microsoft.com/office/drawing/2014/main" id="{9278C2D3-6369-848C-C20A-3BE5EF2F720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6155350" y="2920998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 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34" name="Table 4">
            <a:extLst>
              <a:ext uri="{FF2B5EF4-FFF2-40B4-BE49-F238E27FC236}">
                <a16:creationId xmlns:a16="http://schemas.microsoft.com/office/drawing/2014/main" id="{BF794553-3D7D-C8A6-9514-B68D2FD09029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753532" y="5014050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1,000 ml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35" name="Table 4">
            <a:extLst>
              <a:ext uri="{FF2B5EF4-FFF2-40B4-BE49-F238E27FC236}">
                <a16:creationId xmlns:a16="http://schemas.microsoft.com/office/drawing/2014/main" id="{8B2ED266-718C-C072-2A3A-1A2BA657144D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2554138" y="5014050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1,000 ml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p:graphicFrame>
        <p:nvGraphicFramePr>
          <p:cNvPr id="36" name="Table 4">
            <a:extLst>
              <a:ext uri="{FF2B5EF4-FFF2-40B4-BE49-F238E27FC236}">
                <a16:creationId xmlns:a16="http://schemas.microsoft.com/office/drawing/2014/main" id="{377E8938-3FD8-BBBD-7C7E-D185F6CEB5FF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4354744" y="5014050"/>
          <a:ext cx="1786467" cy="1036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86467">
                  <a:extLst>
                    <a:ext uri="{9D8B030D-6E8A-4147-A177-3AD203B41FA5}">
                      <a16:colId xmlns:a16="http://schemas.microsoft.com/office/drawing/2014/main" val="517069415"/>
                    </a:ext>
                  </a:extLst>
                </a:gridCol>
              </a:tblGrid>
              <a:tr h="461434">
                <a:tc>
                  <a:txBody>
                    <a:bodyPr/>
                    <a:lstStyle/>
                    <a:p>
                      <a:pPr algn="ctr"/>
                      <a:endParaRPr lang="en-GB" sz="28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7447730"/>
                  </a:ext>
                </a:extLst>
              </a:tr>
              <a:tr h="461434">
                <a:tc>
                  <a:txBody>
                    <a:bodyPr/>
                    <a:lstStyle/>
                    <a:p>
                      <a:pPr algn="ctr"/>
                      <a:r>
                        <a:rPr lang="en-GB" sz="2800" b="0" dirty="0">
                          <a:solidFill>
                            <a:schemeClr val="tx1"/>
                          </a:solidFill>
                        </a:rPr>
                        <a:t>1,000 ml</a:t>
                      </a:r>
                    </a:p>
                  </a:txBody>
                  <a:tcPr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6638657"/>
                  </a:ext>
                </a:extLst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7EC51E-4ECB-477B-E638-036B54E994B3}"/>
                  </a:ext>
                </a:extLst>
              </p:cNvPr>
              <p:cNvSpPr txBox="1"/>
              <p:nvPr/>
            </p:nvSpPr>
            <p:spPr>
              <a:xfrm>
                <a:off x="753532" y="2292627"/>
                <a:ext cx="5521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4 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                ml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07EC51E-4ECB-477B-E638-036B54E994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532" y="2292627"/>
                <a:ext cx="5521620" cy="523220"/>
              </a:xfrm>
              <a:prstGeom prst="rect">
                <a:avLst/>
              </a:prstGeom>
              <a:blipFill>
                <a:blip r:embed="rId3"/>
                <a:stretch>
                  <a:fillRect l="-2320" t="-10465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8FD464-7875-3E0B-71B6-2C9715F63F27}"/>
                  </a:ext>
                </a:extLst>
              </p:cNvPr>
              <p:cNvSpPr txBox="1"/>
              <p:nvPr/>
            </p:nvSpPr>
            <p:spPr>
              <a:xfrm>
                <a:off x="813820" y="4387923"/>
                <a:ext cx="552162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/>
                  <a:t>      l </a:t>
                </a:r>
                <a14:m>
                  <m:oMath xmlns:m="http://schemas.openxmlformats.org/officeDocument/2006/math">
                    <m:r>
                      <a:rPr lang="en-GB" sz="28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GB" sz="2800" dirty="0"/>
                  <a:t> 3,000 ml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F88FD464-7875-3E0B-71B6-2C9715F63F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820" y="4387923"/>
                <a:ext cx="5521620" cy="523220"/>
              </a:xfrm>
              <a:prstGeom prst="rect">
                <a:avLst/>
              </a:prstGeom>
              <a:blipFill>
                <a:blip r:embed="rId4"/>
                <a:stretch>
                  <a:fillRect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Rectangle 38">
            <a:extLst>
              <a:ext uri="{FF2B5EF4-FFF2-40B4-BE49-F238E27FC236}">
                <a16:creationId xmlns:a16="http://schemas.microsoft.com/office/drawing/2014/main" id="{ADDC367D-8E5E-F30F-1BE2-DE9345DDB5C4}"/>
              </a:ext>
            </a:extLst>
          </p:cNvPr>
          <p:cNvSpPr/>
          <p:nvPr/>
        </p:nvSpPr>
        <p:spPr>
          <a:xfrm>
            <a:off x="1846262" y="2284446"/>
            <a:ext cx="966788" cy="544185"/>
          </a:xfrm>
          <a:prstGeom prst="rect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78A0F96-51EF-B3C0-827E-08D4A5448EA6}"/>
              </a:ext>
            </a:extLst>
          </p:cNvPr>
          <p:cNvSpPr/>
          <p:nvPr/>
        </p:nvSpPr>
        <p:spPr>
          <a:xfrm>
            <a:off x="759316" y="4377263"/>
            <a:ext cx="609072" cy="544185"/>
          </a:xfrm>
          <a:prstGeom prst="rect">
            <a:avLst/>
          </a:prstGeom>
          <a:noFill/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D3AE991B-0A5B-F9C4-8E5D-099B069C5AF4}"/>
              </a:ext>
            </a:extLst>
          </p:cNvPr>
          <p:cNvSpPr txBox="1"/>
          <p:nvPr/>
        </p:nvSpPr>
        <p:spPr>
          <a:xfrm>
            <a:off x="1840969" y="2297717"/>
            <a:ext cx="12149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4,000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A080113-835D-97B5-892A-6280C10A5AE3}"/>
              </a:ext>
            </a:extLst>
          </p:cNvPr>
          <p:cNvSpPr txBox="1"/>
          <p:nvPr/>
        </p:nvSpPr>
        <p:spPr>
          <a:xfrm>
            <a:off x="759316" y="4386208"/>
            <a:ext cx="60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3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F6AC83ED-4FED-1816-2039-5EABAA43C4E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49510" y="4109104"/>
            <a:ext cx="747045" cy="747045"/>
          </a:xfrm>
          <a:prstGeom prst="rect">
            <a:avLst/>
          </a:prstGeom>
        </p:spPr>
      </p:pic>
      <p:sp>
        <p:nvSpPr>
          <p:cNvPr id="44" name="TextBox 43">
            <a:extLst>
              <a:ext uri="{FF2B5EF4-FFF2-40B4-BE49-F238E27FC236}">
                <a16:creationId xmlns:a16="http://schemas.microsoft.com/office/drawing/2014/main" id="{55CB7149-7135-F976-1935-4250AA353669}"/>
              </a:ext>
            </a:extLst>
          </p:cNvPr>
          <p:cNvSpPr txBox="1"/>
          <p:nvPr/>
        </p:nvSpPr>
        <p:spPr>
          <a:xfrm>
            <a:off x="5352354" y="4251793"/>
            <a:ext cx="2095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latin typeface="Calibri" panose="020F0502020204030204" pitchFamily="34" charset="0"/>
                <a:cs typeface="Calibri" panose="020F0502020204030204" pitchFamily="34" charset="0"/>
              </a:rPr>
              <a:t>Have a think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E8EA69C-A089-CBAF-DF3D-45EDFF5F9F4C}"/>
              </a:ext>
            </a:extLst>
          </p:cNvPr>
          <p:cNvSpPr txBox="1"/>
          <p:nvPr/>
        </p:nvSpPr>
        <p:spPr>
          <a:xfrm>
            <a:off x="756323" y="3439158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1,000 ml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13D8B76F-1FED-CDA5-2FF0-2456396DBD74}"/>
              </a:ext>
            </a:extLst>
          </p:cNvPr>
          <p:cNvSpPr txBox="1"/>
          <p:nvPr/>
        </p:nvSpPr>
        <p:spPr>
          <a:xfrm>
            <a:off x="2552700" y="3439158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1,000 ml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BF2031B9-9446-B532-1302-A88A6EADA7D4}"/>
              </a:ext>
            </a:extLst>
          </p:cNvPr>
          <p:cNvSpPr txBox="1"/>
          <p:nvPr/>
        </p:nvSpPr>
        <p:spPr>
          <a:xfrm>
            <a:off x="4349077" y="3439158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1,000 ml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27BE1AF-1887-3CD2-7686-BC0A254201BE}"/>
              </a:ext>
            </a:extLst>
          </p:cNvPr>
          <p:cNvSpPr txBox="1"/>
          <p:nvPr/>
        </p:nvSpPr>
        <p:spPr>
          <a:xfrm>
            <a:off x="6145454" y="3439158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1,000 ml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AD7B6EA-BDC3-C97A-A290-316E4A79578C}"/>
              </a:ext>
            </a:extLst>
          </p:cNvPr>
          <p:cNvSpPr txBox="1"/>
          <p:nvPr/>
        </p:nvSpPr>
        <p:spPr>
          <a:xfrm>
            <a:off x="756322" y="5006276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 l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89385ED8-715F-4D55-5027-6A329848D4A5}"/>
              </a:ext>
            </a:extLst>
          </p:cNvPr>
          <p:cNvSpPr txBox="1"/>
          <p:nvPr/>
        </p:nvSpPr>
        <p:spPr>
          <a:xfrm>
            <a:off x="2555239" y="5006276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 l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3A027288-B664-1C75-8E4E-3DA759C18A8B}"/>
              </a:ext>
            </a:extLst>
          </p:cNvPr>
          <p:cNvSpPr txBox="1"/>
          <p:nvPr/>
        </p:nvSpPr>
        <p:spPr>
          <a:xfrm>
            <a:off x="4340605" y="5006276"/>
            <a:ext cx="17836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solidFill>
                  <a:srgbClr val="0070C0"/>
                </a:solidFill>
              </a:rPr>
              <a:t>1 l</a:t>
            </a:r>
          </a:p>
        </p:txBody>
      </p:sp>
    </p:spTree>
    <p:extLst>
      <p:ext uri="{BB962C8B-B14F-4D97-AF65-F5344CB8AC3E}">
        <p14:creationId xmlns:p14="http://schemas.microsoft.com/office/powerpoint/2010/main" val="181874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3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9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0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 tmFilter="0, 0; .2, .5; .8, .5; 1, 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8" dur="250" autoRev="1" fill="hold"/>
                                        <p:tgtEl>
                                          <p:spTgt spid="3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37" grpId="0"/>
      <p:bldP spid="38" grpId="0"/>
      <p:bldP spid="39" grpId="0" animBg="1"/>
      <p:bldP spid="40" grpId="0" animBg="1"/>
      <p:bldP spid="41" grpId="0"/>
      <p:bldP spid="42" grpId="0"/>
      <p:bldP spid="44" grpId="0"/>
      <p:bldP spid="44" grpId="1"/>
      <p:bldP spid="45" grpId="0"/>
      <p:bldP spid="46" grpId="0"/>
      <p:bldP spid="47" grpId="0"/>
      <p:bldP spid="48" grpId="0"/>
      <p:bldP spid="49" grpId="0"/>
      <p:bldP spid="50" grpId="0"/>
      <p:bldP spid="5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65E5B9C-2230-D253-BC9C-ACDFB3E21D4E}"/>
              </a:ext>
            </a:extLst>
          </p:cNvPr>
          <p:cNvSpPr txBox="1"/>
          <p:nvPr/>
        </p:nvSpPr>
        <p:spPr>
          <a:xfrm>
            <a:off x="5895023" y="2810948"/>
            <a:ext cx="207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centi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metres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D8AA59B-3AFC-8427-8FBB-649778D86F33}"/>
              </a:ext>
            </a:extLst>
          </p:cNvPr>
          <p:cNvSpPr txBox="1"/>
          <p:nvPr/>
        </p:nvSpPr>
        <p:spPr>
          <a:xfrm>
            <a:off x="5895023" y="3249894"/>
            <a:ext cx="207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cm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25A8181-493F-47F0-D56B-657F47EF6E23}"/>
              </a:ext>
            </a:extLst>
          </p:cNvPr>
          <p:cNvSpPr txBox="1"/>
          <p:nvPr/>
        </p:nvSpPr>
        <p:spPr>
          <a:xfrm>
            <a:off x="5895023" y="1132847"/>
            <a:ext cx="207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alibri" panose="020F0502020204030204" pitchFamily="34" charset="0"/>
                <a:cs typeface="Calibri" panose="020F0502020204030204" pitchFamily="34" charset="0"/>
              </a:rPr>
              <a:t>milli</a:t>
            </a:r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metres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1AB7EE-BAED-91F6-F3E9-2673D63A87AE}"/>
              </a:ext>
            </a:extLst>
          </p:cNvPr>
          <p:cNvSpPr txBox="1"/>
          <p:nvPr/>
        </p:nvSpPr>
        <p:spPr>
          <a:xfrm>
            <a:off x="5895023" y="1571793"/>
            <a:ext cx="20756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latin typeface="Calibri" panose="020F0502020204030204" pitchFamily="34" charset="0"/>
                <a:cs typeface="Calibri" panose="020F0502020204030204" pitchFamily="34" charset="0"/>
              </a:rPr>
              <a:t>mm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98C8FA-5DBD-8916-1C72-0011BD344037}"/>
                  </a:ext>
                </a:extLst>
              </p:cNvPr>
              <p:cNvSpPr txBox="1"/>
              <p:nvPr/>
            </p:nvSpPr>
            <p:spPr>
              <a:xfrm>
                <a:off x="2829495" y="334776"/>
                <a:ext cx="299923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10 mm </a:t>
                </a:r>
                <a14:m>
                  <m:oMath xmlns:m="http://schemas.openxmlformats.org/officeDocument/2006/math">
                    <m:r>
                      <a:rPr lang="en-GB" sz="28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Calibri" panose="020F0502020204030204" pitchFamily="34" charset="0"/>
                      </a:rPr>
                      <m:t>=</m:t>
                    </m:r>
                  </m:oMath>
                </a14:m>
                <a:r>
                  <a:rPr lang="en-GB" sz="2800" dirty="0">
                    <a:latin typeface="Calibri" panose="020F0502020204030204" pitchFamily="34" charset="0"/>
                    <a:cs typeface="Calibri" panose="020F0502020204030204" pitchFamily="34" charset="0"/>
                  </a:rPr>
                  <a:t> 1 cm</a:t>
                </a: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A98C8FA-5DBD-8916-1C72-0011BD3440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9495" y="334776"/>
                <a:ext cx="2999232" cy="523220"/>
              </a:xfrm>
              <a:prstGeom prst="rect">
                <a:avLst/>
              </a:prstGeom>
              <a:blipFill>
                <a:blip r:embed="rId2"/>
                <a:stretch>
                  <a:fillRect l="-4065" t="-11628" b="-32558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4">
            <a:extLst>
              <a:ext uri="{FF2B5EF4-FFF2-40B4-BE49-F238E27FC236}">
                <a16:creationId xmlns:a16="http://schemas.microsoft.com/office/drawing/2014/main" id="{6F1F5A6C-EC0E-2C85-1095-386CD867A7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4213" y="842601"/>
            <a:ext cx="3772426" cy="5172797"/>
          </a:xfrm>
          <a:prstGeom prst="rect">
            <a:avLst/>
          </a:prstGeom>
        </p:spPr>
      </p:pic>
      <p:sp>
        <p:nvSpPr>
          <p:cNvPr id="16" name="Rounded Rectangle 4">
            <a:extLst>
              <a:ext uri="{FF2B5EF4-FFF2-40B4-BE49-F238E27FC236}">
                <a16:creationId xmlns:a16="http://schemas.microsoft.com/office/drawing/2014/main" id="{3F77F1AD-02CD-8932-CFF3-2979764FBE5E}"/>
              </a:ext>
            </a:extLst>
          </p:cNvPr>
          <p:cNvSpPr/>
          <p:nvPr/>
        </p:nvSpPr>
        <p:spPr>
          <a:xfrm>
            <a:off x="2253423" y="2947148"/>
            <a:ext cx="1100138" cy="1128712"/>
          </a:xfrm>
          <a:prstGeom prst="roundRect">
            <a:avLst/>
          </a:prstGeom>
          <a:noFill/>
          <a:ln w="571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Rounded Rectangle 5">
            <a:extLst>
              <a:ext uri="{FF2B5EF4-FFF2-40B4-BE49-F238E27FC236}">
                <a16:creationId xmlns:a16="http://schemas.microsoft.com/office/drawing/2014/main" id="{995CB7E1-C983-71C7-5548-7995A5367420}"/>
              </a:ext>
            </a:extLst>
          </p:cNvPr>
          <p:cNvSpPr/>
          <p:nvPr/>
        </p:nvSpPr>
        <p:spPr>
          <a:xfrm>
            <a:off x="4756850" y="2921402"/>
            <a:ext cx="1100138" cy="1128712"/>
          </a:xfrm>
          <a:prstGeom prst="roundRect">
            <a:avLst/>
          </a:prstGeom>
          <a:noFill/>
          <a:ln w="571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ounded Rectangle 8">
            <a:extLst>
              <a:ext uri="{FF2B5EF4-FFF2-40B4-BE49-F238E27FC236}">
                <a16:creationId xmlns:a16="http://schemas.microsoft.com/office/drawing/2014/main" id="{DE7263D1-61DB-5485-1AEA-F88954FC5130}"/>
              </a:ext>
            </a:extLst>
          </p:cNvPr>
          <p:cNvSpPr/>
          <p:nvPr/>
        </p:nvSpPr>
        <p:spPr>
          <a:xfrm>
            <a:off x="2719916" y="1105824"/>
            <a:ext cx="2741084" cy="1251614"/>
          </a:xfrm>
          <a:prstGeom prst="roundRect">
            <a:avLst/>
          </a:prstGeom>
          <a:noFill/>
          <a:ln w="571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58768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  <p:bldP spid="14" grpId="0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extBox 56">
            <a:extLst>
              <a:ext uri="{FF2B5EF4-FFF2-40B4-BE49-F238E27FC236}">
                <a16:creationId xmlns:a16="http://schemas.microsoft.com/office/drawing/2014/main" id="{484E8F92-BE53-67E7-2852-69B5D0A0000B}"/>
              </a:ext>
            </a:extLst>
          </p:cNvPr>
          <p:cNvSpPr txBox="1"/>
          <p:nvPr/>
        </p:nvSpPr>
        <p:spPr>
          <a:xfrm>
            <a:off x="667512" y="296021"/>
            <a:ext cx="57626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How long is each line?</a:t>
            </a:r>
          </a:p>
        </p:txBody>
      </p: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77A231CD-472C-526C-6C7C-12336E55672B}"/>
              </a:ext>
            </a:extLst>
          </p:cNvPr>
          <p:cNvCxnSpPr>
            <a:cxnSpLocks/>
          </p:cNvCxnSpPr>
          <p:nvPr/>
        </p:nvCxnSpPr>
        <p:spPr>
          <a:xfrm>
            <a:off x="920750" y="2076962"/>
            <a:ext cx="4379383" cy="0"/>
          </a:xfrm>
          <a:prstGeom prst="line">
            <a:avLst/>
          </a:prstGeom>
          <a:ln w="57150">
            <a:solidFill>
              <a:srgbClr val="7D4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AE8FBC94-ADD1-4884-2916-BCAF2D64B322}"/>
              </a:ext>
            </a:extLst>
          </p:cNvPr>
          <p:cNvCxnSpPr>
            <a:cxnSpLocks/>
          </p:cNvCxnSpPr>
          <p:nvPr/>
        </p:nvCxnSpPr>
        <p:spPr>
          <a:xfrm>
            <a:off x="1806274" y="3429000"/>
            <a:ext cx="3270551" cy="0"/>
          </a:xfrm>
          <a:prstGeom prst="line">
            <a:avLst/>
          </a:prstGeom>
          <a:ln w="57150">
            <a:solidFill>
              <a:srgbClr val="7D498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hought Bubble: Cloud 59">
            <a:extLst>
              <a:ext uri="{FF2B5EF4-FFF2-40B4-BE49-F238E27FC236}">
                <a16:creationId xmlns:a16="http://schemas.microsoft.com/office/drawing/2014/main" id="{C5ABC94B-AA2B-669B-08AC-644F4AC0EF7B}"/>
              </a:ext>
            </a:extLst>
          </p:cNvPr>
          <p:cNvSpPr/>
          <p:nvPr/>
        </p:nvSpPr>
        <p:spPr>
          <a:xfrm>
            <a:off x="1273153" y="3766277"/>
            <a:ext cx="6693150" cy="1263766"/>
          </a:xfrm>
          <a:prstGeom prst="cloudCallout">
            <a:avLst>
              <a:gd name="adj1" fmla="val 50153"/>
              <a:gd name="adj2" fmla="val 49231"/>
            </a:avLst>
          </a:prstGeom>
          <a:solidFill>
            <a:schemeClr val="bg1"/>
          </a:solidFill>
          <a:ln w="19050">
            <a:solidFill>
              <a:srgbClr val="7D498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dirty="0">
                <a:solidFill>
                  <a:schemeClr val="tx1"/>
                </a:solidFill>
              </a:rPr>
              <a:t>How do you use a ruler to measure accurately?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CA178516-C27B-69EE-81B0-823E45E1DDF6}"/>
              </a:ext>
            </a:extLst>
          </p:cNvPr>
          <p:cNvSpPr txBox="1"/>
          <p:nvPr/>
        </p:nvSpPr>
        <p:spPr>
          <a:xfrm>
            <a:off x="5630333" y="1247634"/>
            <a:ext cx="101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9 cm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6AC1EE0-EA84-52E6-08C0-129CEB5CBB35}"/>
              </a:ext>
            </a:extLst>
          </p:cNvPr>
          <p:cNvSpPr txBox="1"/>
          <p:nvPr/>
        </p:nvSpPr>
        <p:spPr>
          <a:xfrm>
            <a:off x="6679226" y="1247634"/>
            <a:ext cx="120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5 mm</a:t>
            </a:r>
          </a:p>
        </p:txBody>
      </p: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18EBD15F-D3D5-A7B4-838D-9A5F5F475A73}"/>
              </a:ext>
            </a:extLst>
          </p:cNvPr>
          <p:cNvCxnSpPr>
            <a:cxnSpLocks/>
          </p:cNvCxnSpPr>
          <p:nvPr/>
        </p:nvCxnSpPr>
        <p:spPr>
          <a:xfrm>
            <a:off x="5076825" y="1425574"/>
            <a:ext cx="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:a16="http://schemas.microsoft.com/office/drawing/2014/main" id="{D45CDFE8-4FC1-2C5C-9800-B9108C4BB776}"/>
              </a:ext>
            </a:extLst>
          </p:cNvPr>
          <p:cNvCxnSpPr>
            <a:cxnSpLocks/>
          </p:cNvCxnSpPr>
          <p:nvPr/>
        </p:nvCxnSpPr>
        <p:spPr>
          <a:xfrm>
            <a:off x="5300133" y="1425574"/>
            <a:ext cx="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5" name="Picture 64">
            <a:extLst>
              <a:ext uri="{FF2B5EF4-FFF2-40B4-BE49-F238E27FC236}">
                <a16:creationId xmlns:a16="http://schemas.microsoft.com/office/drawing/2014/main" id="{9F1B3216-56E0-E710-BC81-1A40134A3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512" y="5129194"/>
            <a:ext cx="7298791" cy="886631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FDF6A5A9-8E25-F1C0-6D26-64C3AC9D5449}"/>
              </a:ext>
            </a:extLst>
          </p:cNvPr>
          <p:cNvSpPr txBox="1"/>
          <p:nvPr/>
        </p:nvSpPr>
        <p:spPr>
          <a:xfrm>
            <a:off x="5630333" y="2629591"/>
            <a:ext cx="10128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7 cm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0E6EB0F7-6215-E75E-E9EE-40111E8A1A7F}"/>
              </a:ext>
            </a:extLst>
          </p:cNvPr>
          <p:cNvSpPr txBox="1"/>
          <p:nvPr/>
        </p:nvSpPr>
        <p:spPr>
          <a:xfrm>
            <a:off x="6679226" y="2629591"/>
            <a:ext cx="1200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rgbClr val="0070C0"/>
                </a:solidFill>
              </a:rPr>
              <a:t>1 mm</a:t>
            </a:r>
          </a:p>
        </p:txBody>
      </p:sp>
      <p:cxnSp>
        <p:nvCxnSpPr>
          <p:cNvPr id="68" name="Straight Arrow Connector 67">
            <a:extLst>
              <a:ext uri="{FF2B5EF4-FFF2-40B4-BE49-F238E27FC236}">
                <a16:creationId xmlns:a16="http://schemas.microsoft.com/office/drawing/2014/main" id="{194CFEF3-3D8C-6600-AE73-995F6A9F5495}"/>
              </a:ext>
            </a:extLst>
          </p:cNvPr>
          <p:cNvCxnSpPr>
            <a:cxnSpLocks/>
          </p:cNvCxnSpPr>
          <p:nvPr/>
        </p:nvCxnSpPr>
        <p:spPr>
          <a:xfrm>
            <a:off x="5032080" y="2805943"/>
            <a:ext cx="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640F4B95-B768-6CB3-90AB-3F2FEBB3372C}"/>
              </a:ext>
            </a:extLst>
          </p:cNvPr>
          <p:cNvCxnSpPr>
            <a:cxnSpLocks/>
          </p:cNvCxnSpPr>
          <p:nvPr/>
        </p:nvCxnSpPr>
        <p:spPr>
          <a:xfrm>
            <a:off x="5078413" y="2805943"/>
            <a:ext cx="0" cy="59055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3324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0 L -0.00347 -0.4393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4" y="-2196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-0.43935 L 0.01128 -0.43935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2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129 -0.43935 L 0.10764 -0.24537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61" y="9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61" grpId="0"/>
      <p:bldP spid="62" grpId="0"/>
      <p:bldP spid="66" grpId="0"/>
      <p:bldP spid="67" grpId="0"/>
    </p:bldLst>
  </p:timing>
</p:sld>
</file>

<file path=ppt/theme/theme1.xml><?xml version="1.0" encoding="utf-8"?>
<a:theme xmlns:a="http://schemas.openxmlformats.org/drawingml/2006/main" name="Titl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Get ready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Let's lea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Your tur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Main content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9e213f7-a068-4185-ae5b-85aa76b56dbd">
      <Terms xmlns="http://schemas.microsoft.com/office/infopath/2007/PartnerControls"/>
    </lcf76f155ced4ddcb4097134ff3c332f>
    <TaxCatchAll xmlns="1773a752-338d-48d4-aab1-fb5d939e1fa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1A83C08F509004195E669DF9A9C9259" ma:contentTypeVersion="16" ma:contentTypeDescription="Create a new document." ma:contentTypeScope="" ma:versionID="e412c57edb5a3587a47f8935b497d6b1">
  <xsd:schema xmlns:xsd="http://www.w3.org/2001/XMLSchema" xmlns:xs="http://www.w3.org/2001/XMLSchema" xmlns:p="http://schemas.microsoft.com/office/2006/metadata/properties" xmlns:ns2="e9e213f7-a068-4185-ae5b-85aa76b56dbd" xmlns:ns3="1773a752-338d-48d4-aab1-fb5d939e1fab" targetNamespace="http://schemas.microsoft.com/office/2006/metadata/properties" ma:root="true" ma:fieldsID="a5697a356853932bbc0cb7f0666b0602" ns2:_="" ns3:_="">
    <xsd:import namespace="e9e213f7-a068-4185-ae5b-85aa76b56dbd"/>
    <xsd:import namespace="1773a752-338d-48d4-aab1-fb5d939e1f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DateTaken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e213f7-a068-4185-ae5b-85aa76b56db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LengthInSeconds" ma:index="1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2" nillable="true" ma:taxonomy="true" ma:internalName="lcf76f155ced4ddcb4097134ff3c332f" ma:taxonomyFieldName="MediaServiceImageTags" ma:displayName="Image Tags" ma:readOnly="false" ma:fieldId="{5cf76f15-5ced-4ddc-b409-7134ff3c332f}" ma:taxonomyMulti="true" ma:sspId="4e39eeca-e11e-443b-89bb-da0dc5931c3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2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773a752-338d-48d4-aab1-fb5d939e1fab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1fc8d919-2f88-41be-947b-ae89298163c3}" ma:internalName="TaxCatchAll" ma:showField="CatchAllData" ma:web="1773a752-338d-48d4-aab1-fb5d939e1fa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5A4FAA6-32A0-4B20-9C96-AD04A24E865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92EF935-039D-4372-918A-54DD8B00453B}">
  <ds:schemaRefs>
    <ds:schemaRef ds:uri="http://www.w3.org/XML/1998/namespace"/>
    <ds:schemaRef ds:uri="1773a752-338d-48d4-aab1-fb5d939e1fab"/>
    <ds:schemaRef ds:uri="http://purl.org/dc/terms/"/>
    <ds:schemaRef ds:uri="http://schemas.microsoft.com/office/2006/documentManagement/types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http://purl.org/dc/dcmitype/"/>
    <ds:schemaRef ds:uri="e9e213f7-a068-4185-ae5b-85aa76b56dbd"/>
  </ds:schemaRefs>
</ds:datastoreItem>
</file>

<file path=customXml/itemProps3.xml><?xml version="1.0" encoding="utf-8"?>
<ds:datastoreItem xmlns:ds="http://schemas.openxmlformats.org/officeDocument/2006/customXml" ds:itemID="{C8EC7E34-1BA6-415D-9567-6F5CC7CA23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9e213f7-a068-4185-ae5b-85aa76b56dbd"/>
    <ds:schemaRef ds:uri="1773a752-338d-48d4-aab1-fb5d939e1fa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590</TotalTime>
  <Words>443</Words>
  <Application>Microsoft Office PowerPoint</Application>
  <PresentationFormat>On-screen Show (4:3)</PresentationFormat>
  <Paragraphs>154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Cambria Math</vt:lpstr>
      <vt:lpstr>Title</vt:lpstr>
      <vt:lpstr>Get ready</vt:lpstr>
      <vt:lpstr>Let's learn</vt:lpstr>
      <vt:lpstr>Your turn</vt:lpstr>
      <vt:lpstr>Main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Mary-Kate Connolly</dc:creator>
  <cp:lastModifiedBy>C Weatherley (Llanrhidian Primary School)</cp:lastModifiedBy>
  <cp:revision>6</cp:revision>
  <dcterms:created xsi:type="dcterms:W3CDTF">2023-08-02T14:09:38Z</dcterms:created>
  <dcterms:modified xsi:type="dcterms:W3CDTF">2025-03-24T19:00:20Z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0x01010091A83C08F509004195E669DF9A9C9259</vt:lpwstr>
  </property>
  <property fmtid="{D5CDD505-2E9C-101B-9397-08002B2CF9AE}" pid="3" name="MediaServiceImageTags">
    <vt:lpwstr/>
  </property>
</Properties>
</file>