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82" r:id="rId6"/>
    <p:sldId id="279" r:id="rId7"/>
    <p:sldId id="383" r:id="rId8"/>
    <p:sldId id="376" r:id="rId9"/>
    <p:sldId id="377" r:id="rId10"/>
    <p:sldId id="384" r:id="rId11"/>
    <p:sldId id="369" r:id="rId12"/>
    <p:sldId id="378" r:id="rId13"/>
    <p:sldId id="379" r:id="rId14"/>
    <p:sldId id="385" r:id="rId15"/>
    <p:sldId id="372" r:id="rId16"/>
    <p:sldId id="380" r:id="rId17"/>
    <p:sldId id="386" r:id="rId18"/>
    <p:sldId id="3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35AFA8-FE70-0349-903F-B5483B72C014}">
          <p14:sldIdLst>
            <p14:sldId id="257"/>
            <p14:sldId id="282"/>
            <p14:sldId id="279"/>
            <p14:sldId id="383"/>
            <p14:sldId id="376"/>
            <p14:sldId id="377"/>
            <p14:sldId id="384"/>
            <p14:sldId id="369"/>
            <p14:sldId id="378"/>
            <p14:sldId id="379"/>
            <p14:sldId id="385"/>
            <p14:sldId id="372"/>
            <p14:sldId id="380"/>
            <p14:sldId id="386"/>
            <p14:sldId id="368"/>
          </p14:sldIdLst>
        </p14:section>
        <p14:section name="Untitled Section" id="{BA6F3D93-EBB0-CF4A-A44B-A54517C3A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8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19D3-3E02-43EE-A14F-9F8CF827BCA0}" type="datetimeFigureOut">
              <a:rPr lang="en-GB" smtClean="0"/>
              <a:t>20/08/2020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86A67-F7A9-4712-8EFF-B80590053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8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8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1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86A67-F7A9-4712-8EFF-B805900536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1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1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1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6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BCFB-1271-1942-BE14-B8BB59FDCE5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6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BCFB-1271-1942-BE14-B8BB59FDCE52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369B-EEB1-094E-B778-2B4568119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://pickfreshfoods.com/2014/03/10/strawberry-shortcake-smoothie/" TargetMode="External"/><Relationship Id="rId3" Type="http://schemas.openxmlformats.org/officeDocument/2006/relationships/hyperlink" Target="http://commons.wikimedia.org/wiki/File:Strawberry_milk_shake.jpg" TargetMode="External"/><Relationship Id="rId7" Type="http://schemas.openxmlformats.org/officeDocument/2006/relationships/hyperlink" Target="https://brewminate.com/a-brief-history-of-coffee/" TargetMode="External"/><Relationship Id="rId12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hyperlink" Target="http://www.thesubversivearchaeologist.com/2011/12/frosty-friday-foolishness.html" TargetMode="External"/><Relationship Id="rId5" Type="http://schemas.openxmlformats.org/officeDocument/2006/relationships/hyperlink" Target="https://chemistry.stackexchange.com/questions/46934/what-type-of-acid-is-found-in-tea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hyperlink" Target="http://transgriot.blogspot.com/2012/10/operation-lemonade-has-commenced-in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813741" TargetMode="External"/><Relationship Id="rId2" Type="http://schemas.openxmlformats.org/officeDocument/2006/relationships/hyperlink" Target="https://wordwall.net/resource/38124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6859/red-cros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813851" TargetMode="External"/><Relationship Id="rId2" Type="http://schemas.openxmlformats.org/officeDocument/2006/relationships/hyperlink" Target="https://wordwall.net/resource/38124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rewminate.com/a-brief-history-of-coffee/" TargetMode="External"/><Relationship Id="rId13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12" Type="http://schemas.openxmlformats.org/officeDocument/2006/relationships/hyperlink" Target="http://www.thesubversivearchaeologist.com/2011/12/frosty-friday-foolishnes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emistry.stackexchange.com/questions/46934/what-type-of-acid-is-found-in-tea" TargetMode="External"/><Relationship Id="rId11" Type="http://schemas.openxmlformats.org/officeDocument/2006/relationships/image" Target="../media/image6.jpg"/><Relationship Id="rId5" Type="http://schemas.openxmlformats.org/officeDocument/2006/relationships/image" Target="../media/image3.jpg"/><Relationship Id="rId10" Type="http://schemas.openxmlformats.org/officeDocument/2006/relationships/hyperlink" Target="http://transgriot.blogspot.com/2012/10/operation-lemonade-has-commenced-in.html" TargetMode="External"/><Relationship Id="rId4" Type="http://schemas.openxmlformats.org/officeDocument/2006/relationships/hyperlink" Target="http://commons.wikimedia.org/wiki/File:Strawberry_milk_shake.jpg" TargetMode="External"/><Relationship Id="rId9" Type="http://schemas.openxmlformats.org/officeDocument/2006/relationships/image" Target="../media/image5.jpg"/><Relationship Id="rId14" Type="http://schemas.openxmlformats.org/officeDocument/2006/relationships/hyperlink" Target="http://pickfreshfoods.com/2014/03/10/strawberry-shortcake-smoothi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581635" TargetMode="External"/><Relationship Id="rId2" Type="http://schemas.openxmlformats.org/officeDocument/2006/relationships/hyperlink" Target="https://wordwall.net/resource/38124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://pickfreshfoods.com/2014/03/10/strawberry-shortcake-smoothie/" TargetMode="External"/><Relationship Id="rId3" Type="http://schemas.openxmlformats.org/officeDocument/2006/relationships/hyperlink" Target="http://commons.wikimedia.org/wiki/File:Strawberry_milk_shake.jpg" TargetMode="External"/><Relationship Id="rId7" Type="http://schemas.openxmlformats.org/officeDocument/2006/relationships/hyperlink" Target="https://brewminate.com/a-brief-history-of-coffee/" TargetMode="External"/><Relationship Id="rId12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hyperlink" Target="http://www.thesubversivearchaeologist.com/2011/12/frosty-friday-foolishness.html" TargetMode="External"/><Relationship Id="rId5" Type="http://schemas.openxmlformats.org/officeDocument/2006/relationships/hyperlink" Target="https://chemistry.stackexchange.com/questions/46934/what-type-of-acid-is-found-in-tea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hyperlink" Target="http://transgriot.blogspot.com/2012/10/operation-lemonade-has-commenced-in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://pickfreshfoods.com/2014/03/10/strawberry-shortcake-smoothie/" TargetMode="External"/><Relationship Id="rId3" Type="http://schemas.openxmlformats.org/officeDocument/2006/relationships/hyperlink" Target="http://commons.wikimedia.org/wiki/File:Strawberry_milk_shake.jpg" TargetMode="External"/><Relationship Id="rId7" Type="http://schemas.openxmlformats.org/officeDocument/2006/relationships/hyperlink" Target="https://brewminate.com/a-brief-history-of-coffee/" TargetMode="External"/><Relationship Id="rId12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hyperlink" Target="http://www.thesubversivearchaeologist.com/2011/12/frosty-friday-foolishness.html" TargetMode="External"/><Relationship Id="rId5" Type="http://schemas.openxmlformats.org/officeDocument/2006/relationships/hyperlink" Target="https://chemistry.stackexchange.com/questions/46934/what-type-of-acid-is-found-in-tea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hyperlink" Target="http://transgriot.blogspot.com/2012/10/operation-lemonade-has-commenced-in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813535" TargetMode="External"/><Relationship Id="rId2" Type="http://schemas.openxmlformats.org/officeDocument/2006/relationships/hyperlink" Target="https://wordwall.net/resource/38124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reen_tick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://pickfreshfoods.com/2014/03/10/strawberry-shortcake-smoothie/" TargetMode="External"/><Relationship Id="rId3" Type="http://schemas.openxmlformats.org/officeDocument/2006/relationships/hyperlink" Target="http://commons.wikimedia.org/wiki/File:Strawberry_milk_shake.jpg" TargetMode="External"/><Relationship Id="rId7" Type="http://schemas.openxmlformats.org/officeDocument/2006/relationships/hyperlink" Target="https://brewminate.com/a-brief-history-of-coffee/" TargetMode="External"/><Relationship Id="rId12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hyperlink" Target="http://www.thesubversivearchaeologist.com/2011/12/frosty-friday-foolishness.html" TargetMode="External"/><Relationship Id="rId5" Type="http://schemas.openxmlformats.org/officeDocument/2006/relationships/hyperlink" Target="https://chemistry.stackexchange.com/questions/46934/what-type-of-acid-is-found-in-tea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hyperlink" Target="http://transgriot.blogspot.com/2012/10/operation-lemonade-has-commenced-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214905"/>
            <a:ext cx="7772400" cy="2385545"/>
          </a:xfrm>
        </p:spPr>
        <p:txBody>
          <a:bodyPr>
            <a:noAutofit/>
          </a:bodyPr>
          <a:lstStyle/>
          <a:p>
            <a:pPr eaLnBrk="1" hangingPunct="1"/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l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9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br>
              <a:rPr lang="en-US" sz="9600" dirty="0">
                <a:latin typeface="Calibri" charset="0"/>
                <a:cs typeface="Calibri"/>
              </a:rPr>
            </a:b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B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w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d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en-US" sz="9600" dirty="0" err="1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r>
              <a:rPr lang="en-US" sz="9600" dirty="0" err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lang="en-US" sz="9600" dirty="0">
                <a:solidFill>
                  <a:srgbClr val="00B050"/>
                </a:solidFill>
                <a:latin typeface="Calibri"/>
                <a:cs typeface="Calibri"/>
              </a:rPr>
              <a:t> 5</a:t>
            </a:r>
            <a:endParaRPr lang="en-US" sz="9600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1938"/>
            <a:ext cx="6400800" cy="1036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6" y="4601938"/>
            <a:ext cx="1954428" cy="20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2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pic>
        <p:nvPicPr>
          <p:cNvPr id="8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84F4B900-A0DB-4367-9530-31986B398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2387" y="1295147"/>
            <a:ext cx="1801199" cy="1200799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337919" y="2589854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30832" y="2449788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24745" y="43851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06455" y="2227810"/>
            <a:ext cx="23407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Mae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e’n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hi’n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ysgytllaeth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191455" y="1410036"/>
            <a:ext cx="301067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Mae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e’n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hi’n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siocled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poeth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.</a:t>
            </a: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787599" y="5832156"/>
            <a:ext cx="3562287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Mae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e’n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hi’n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coffi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6036" y="2961836"/>
            <a:ext cx="20733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</a:rPr>
              <a:t>Beth </a:t>
            </a:r>
            <a:r>
              <a:rPr lang="en-US" sz="2500" b="1" dirty="0" err="1">
                <a:solidFill>
                  <a:srgbClr val="7030A0"/>
                </a:solidFill>
              </a:rPr>
              <a:t>mae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e’n</a:t>
            </a:r>
            <a:r>
              <a:rPr lang="en-US" sz="2500" b="1" dirty="0">
                <a:solidFill>
                  <a:srgbClr val="7030A0"/>
                </a:solidFill>
              </a:rPr>
              <a:t>/</a:t>
            </a:r>
            <a:r>
              <a:rPr lang="en-US" sz="2500" b="1" dirty="0" err="1">
                <a:solidFill>
                  <a:srgbClr val="7030A0"/>
                </a:solidFill>
              </a:rPr>
              <a:t>hi’n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casáu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yfed</a:t>
            </a:r>
            <a:r>
              <a:rPr lang="en-US" sz="25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F63DE01-DB1D-499E-A762-E2301FF48B42}"/>
              </a:ext>
            </a:extLst>
          </p:cNvPr>
          <p:cNvSpPr txBox="1">
            <a:spLocks/>
          </p:cNvSpPr>
          <p:nvPr/>
        </p:nvSpPr>
        <p:spPr>
          <a:xfrm>
            <a:off x="5028474" y="5331278"/>
            <a:ext cx="3562287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Mae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e’n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hi’n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smwddi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300885" y="3933959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5999963" y="4003398"/>
            <a:ext cx="135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570530" y="4385179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4">
            <a:extLst>
              <a:ext uri="{FF2B5EF4-FFF2-40B4-BE49-F238E27FC236}">
                <a16:creationId xmlns:a16="http://schemas.microsoft.com/office/drawing/2014/main" id="{F14344DD-F130-4341-93BD-35190E5F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353" y="4186226"/>
            <a:ext cx="22114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Mae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e’n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hi’n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te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Content Placeholder 14">
            <a:extLst>
              <a:ext uri="{FF2B5EF4-FFF2-40B4-BE49-F238E27FC236}">
                <a16:creationId xmlns:a16="http://schemas.microsoft.com/office/drawing/2014/main" id="{7B3DC9EE-46BF-48FC-97EC-A3297F996774}"/>
              </a:ext>
            </a:extLst>
          </p:cNvPr>
          <p:cNvSpPr txBox="1">
            <a:spLocks/>
          </p:cNvSpPr>
          <p:nvPr/>
        </p:nvSpPr>
        <p:spPr>
          <a:xfrm>
            <a:off x="6027950" y="3692598"/>
            <a:ext cx="3562287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Mae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e’n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hi’n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lemonêd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11" name="Picture 10" descr="A cup of coffee&#10;&#10;Description automatically generated">
            <a:extLst>
              <a:ext uri="{FF2B5EF4-FFF2-40B4-BE49-F238E27FC236}">
                <a16:creationId xmlns:a16="http://schemas.microsoft.com/office/drawing/2014/main" id="{C0B2FB2B-A35A-4E8F-8E5C-148661BE2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073" y="3303321"/>
            <a:ext cx="1906983" cy="1144190"/>
          </a:xfrm>
          <a:prstGeom prst="rect">
            <a:avLst/>
          </a:prstGeom>
        </p:spPr>
      </p:pic>
      <p:pic>
        <p:nvPicPr>
          <p:cNvPr id="15" name="Picture 14" descr="A cup of coffee&#10;&#10;Description automatically generated">
            <a:extLst>
              <a:ext uri="{FF2B5EF4-FFF2-40B4-BE49-F238E27FC236}">
                <a16:creationId xmlns:a16="http://schemas.microsoft.com/office/drawing/2014/main" id="{60CB4D39-9984-4A3F-992B-AB2F12177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073" y="5564504"/>
            <a:ext cx="1556184" cy="1167138"/>
          </a:xfrm>
          <a:prstGeom prst="rect">
            <a:avLst/>
          </a:prstGeom>
        </p:spPr>
      </p:pic>
      <p:pic>
        <p:nvPicPr>
          <p:cNvPr id="38" name="Picture 37" descr="A picture containing cup, beverage, table, orange&#10;&#10;Description automatically generated">
            <a:extLst>
              <a:ext uri="{FF2B5EF4-FFF2-40B4-BE49-F238E27FC236}">
                <a16:creationId xmlns:a16="http://schemas.microsoft.com/office/drawing/2014/main" id="{731DCA9A-A4C3-4F3B-B62E-BE66D446FF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354957" y="2642996"/>
            <a:ext cx="1247744" cy="1200953"/>
          </a:xfrm>
          <a:prstGeom prst="rect">
            <a:avLst/>
          </a:prstGeom>
        </p:spPr>
      </p:pic>
      <p:pic>
        <p:nvPicPr>
          <p:cNvPr id="43" name="Picture 42" descr="A cup of coffee&#10;&#10;Description automatically generated">
            <a:extLst>
              <a:ext uri="{FF2B5EF4-FFF2-40B4-BE49-F238E27FC236}">
                <a16:creationId xmlns:a16="http://schemas.microsoft.com/office/drawing/2014/main" id="{A0A88017-4CD2-4A39-A840-8669C9F75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301661" y="1555444"/>
            <a:ext cx="1057656" cy="1054608"/>
          </a:xfrm>
          <a:prstGeom prst="rect">
            <a:avLst/>
          </a:prstGeom>
        </p:spPr>
      </p:pic>
      <p:pic>
        <p:nvPicPr>
          <p:cNvPr id="26" name="Picture 25" descr="A plate of food on a table&#10;&#10;Description automatically generated">
            <a:extLst>
              <a:ext uri="{FF2B5EF4-FFF2-40B4-BE49-F238E27FC236}">
                <a16:creationId xmlns:a16="http://schemas.microsoft.com/office/drawing/2014/main" id="{85D0E9F0-4215-482A-ACE6-C65ACB8D1F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116291" y="5885181"/>
            <a:ext cx="972819" cy="97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5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EA1D-26DC-4673-ACCF-C5F95136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GÊM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F4F0-1C1C-4174-9D92-722BC13B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</a:rPr>
              <a:t>Word Wall: Match Up</a:t>
            </a: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https://wordwall.net/resource/3813741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722F7-CBA0-47A4-B3A5-CB75867F0F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02" t="17006" r="22049" b="21933"/>
          <a:stretch/>
        </p:blipFill>
        <p:spPr>
          <a:xfrm>
            <a:off x="2395749" y="3475855"/>
            <a:ext cx="5067118" cy="29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3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ACHOS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55" y="1188402"/>
            <a:ext cx="8817090" cy="4193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294519" y="2885188"/>
            <a:ext cx="1194673" cy="2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70215" y="2838890"/>
            <a:ext cx="1271151" cy="269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2845" y="3108879"/>
            <a:ext cx="333132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mae’n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llawn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o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siwgr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endParaRPr lang="en-US" sz="2000" dirty="0">
              <a:latin typeface="Calibri"/>
              <a:ea typeface="ＭＳ Ｐゴシック"/>
            </a:endParaRP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it’s full of sugar</a:t>
            </a:r>
            <a:endParaRPr lang="en-US" sz="2000" dirty="0"/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5736899" y="3082521"/>
            <a:ext cx="4145596" cy="177894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mae’r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blas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yn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rgbClr val="FF0000"/>
                </a:solidFill>
                <a:latin typeface="Calibri"/>
                <a:cs typeface="Calibri"/>
              </a:rPr>
              <a:t>ofnadwy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200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000">
                <a:latin typeface="Calibri"/>
                <a:cs typeface="Calibri"/>
              </a:rPr>
              <a:t>the </a:t>
            </a:r>
            <a:r>
              <a:rPr lang="en-US" sz="2000" dirty="0">
                <a:latin typeface="Calibri"/>
                <a:cs typeface="Calibri"/>
              </a:rPr>
              <a:t>taste is awful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1587" y="3022470"/>
            <a:ext cx="279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achos</a:t>
            </a:r>
            <a:r>
              <a:rPr lang="en-US" sz="4000" b="1" dirty="0">
                <a:solidFill>
                  <a:srgbClr val="7030A0"/>
                </a:solidFill>
              </a:rPr>
              <a:t> …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97AD5CA-EF6D-4848-98CF-18B64A36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20696" y="3669960"/>
            <a:ext cx="818520" cy="9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1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840F-5287-4BF8-86E3-4BD88964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325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a typeface="+mj-lt"/>
                <a:cs typeface="+mj-lt"/>
              </a:rPr>
              <a:t>BERF: YFED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D5B56-B6D5-459D-A436-459105110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843" y="1535134"/>
            <a:ext cx="6400800" cy="527458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GB" b="1" dirty="0"/>
              <a:t> </a:t>
            </a:r>
            <a:endParaRPr lang="en-GB" dirty="0"/>
          </a:p>
          <a:p>
            <a:endParaRPr lang="en-GB" sz="6400" b="1" dirty="0">
              <a:solidFill>
                <a:srgbClr val="00B050"/>
              </a:solidFill>
            </a:endParaRPr>
          </a:p>
          <a:p>
            <a:endParaRPr lang="en-GB" sz="6400" dirty="0"/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hoffi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yfed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like drinking …</a:t>
            </a:r>
          </a:p>
          <a:p>
            <a:r>
              <a:rPr lang="en-GB" sz="6400" dirty="0"/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ddim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hoffi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yfed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don’t like drinking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mwynhau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yfed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enjoy drinking …</a:t>
            </a:r>
          </a:p>
          <a:p>
            <a:r>
              <a:rPr lang="en-GB" sz="6400" dirty="0"/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casáu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yfed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hate drinking …</a:t>
            </a:r>
          </a:p>
          <a:p>
            <a:r>
              <a:rPr lang="en-GB" sz="6400" dirty="0"/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Dw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i’n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dwlu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ar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yfed</a:t>
            </a:r>
            <a:r>
              <a:rPr lang="en-GB" sz="6400" dirty="0">
                <a:solidFill>
                  <a:srgbClr val="FF0000"/>
                </a:solidFill>
              </a:rPr>
              <a:t>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adore drinking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 </a:t>
            </a:r>
          </a:p>
          <a:p>
            <a:r>
              <a:rPr lang="en-GB" sz="6400" dirty="0" err="1">
                <a:solidFill>
                  <a:srgbClr val="FF0000"/>
                </a:solidFill>
              </a:rPr>
              <a:t>Yfais</a:t>
            </a:r>
            <a:r>
              <a:rPr lang="en-GB" sz="6400" dirty="0">
                <a:solidFill>
                  <a:srgbClr val="FF0000"/>
                </a:solidFill>
              </a:rPr>
              <a:t> </a:t>
            </a:r>
            <a:r>
              <a:rPr lang="en-GB" sz="6400" dirty="0" err="1">
                <a:solidFill>
                  <a:srgbClr val="FF0000"/>
                </a:solidFill>
              </a:rPr>
              <a:t>i</a:t>
            </a:r>
            <a:r>
              <a:rPr lang="en-GB" sz="64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6400" dirty="0">
                <a:solidFill>
                  <a:schemeClr val="tx1"/>
                </a:solidFill>
              </a:rPr>
              <a:t>I drank …</a:t>
            </a:r>
            <a:endParaRPr lang="en-US" sz="6400" dirty="0">
              <a:solidFill>
                <a:schemeClr val="tx1"/>
              </a:solidFill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88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EA1D-26DC-4673-ACCF-C5F95136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GÊM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F4F0-1C1C-4174-9D92-722BC13B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</a:rPr>
              <a:t>Word Wall: Gameshow Quiz</a:t>
            </a: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https://wordwall.net/resource/3813851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267CB-BB6B-435D-9ED7-52E4D150A9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8" t="14154" r="17702" b="21281"/>
          <a:stretch/>
        </p:blipFill>
        <p:spPr>
          <a:xfrm>
            <a:off x="2115209" y="3709533"/>
            <a:ext cx="5262466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840F-5287-4BF8-86E3-4BD889649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325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a typeface="+mj-lt"/>
                <a:cs typeface="+mj-lt"/>
              </a:rPr>
              <a:t>DECHRAU BRAWDDEG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D5B56-B6D5-459D-A436-459105110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843" y="1535134"/>
            <a:ext cx="6400800" cy="52745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 </a:t>
            </a:r>
            <a:endParaRPr lang="en-GB" sz="6400" dirty="0"/>
          </a:p>
          <a:p>
            <a:r>
              <a:rPr lang="en-GB" sz="5000" dirty="0" err="1">
                <a:solidFill>
                  <a:srgbClr val="FF0000"/>
                </a:solidFill>
              </a:rPr>
              <a:t>Fel</a:t>
            </a:r>
            <a:r>
              <a:rPr lang="en-GB" sz="5000" dirty="0">
                <a:solidFill>
                  <a:srgbClr val="FF0000"/>
                </a:solidFill>
              </a:rPr>
              <a:t> </a:t>
            </a:r>
            <a:r>
              <a:rPr lang="en-GB" sz="5000" dirty="0" err="1">
                <a:solidFill>
                  <a:srgbClr val="FF0000"/>
                </a:solidFill>
              </a:rPr>
              <a:t>arfer</a:t>
            </a:r>
            <a:r>
              <a:rPr lang="en-GB" sz="5000" dirty="0">
                <a:solidFill>
                  <a:srgbClr val="FF0000"/>
                </a:solidFill>
              </a:rPr>
              <a:t> …</a:t>
            </a:r>
          </a:p>
          <a:p>
            <a:r>
              <a:rPr lang="en-GB" sz="5000" dirty="0">
                <a:solidFill>
                  <a:schemeClr val="tx1"/>
                </a:solidFill>
              </a:rPr>
              <a:t>Usually …</a:t>
            </a:r>
          </a:p>
          <a:p>
            <a:endParaRPr lang="en-GB" sz="5000" dirty="0">
              <a:cs typeface="Calibri"/>
            </a:endParaRPr>
          </a:p>
          <a:p>
            <a:r>
              <a:rPr lang="en-GB" sz="5000" dirty="0">
                <a:solidFill>
                  <a:srgbClr val="FF0000"/>
                </a:solidFill>
                <a:cs typeface="Calibri"/>
              </a:rPr>
              <a:t>O </a:t>
            </a:r>
            <a:r>
              <a:rPr lang="en-GB" sz="5000" dirty="0" err="1">
                <a:solidFill>
                  <a:srgbClr val="FF0000"/>
                </a:solidFill>
                <a:cs typeface="Calibri"/>
              </a:rPr>
              <a:t>dro</a:t>
            </a:r>
            <a:r>
              <a:rPr lang="en-GB" sz="5000" dirty="0">
                <a:solidFill>
                  <a:srgbClr val="FF0000"/>
                </a:solidFill>
                <a:cs typeface="Calibri"/>
              </a:rPr>
              <a:t> i </a:t>
            </a:r>
            <a:r>
              <a:rPr lang="en-GB" sz="5000" dirty="0" err="1">
                <a:solidFill>
                  <a:srgbClr val="FF0000"/>
                </a:solidFill>
                <a:cs typeface="Calibri"/>
              </a:rPr>
              <a:t>dro</a:t>
            </a:r>
            <a:r>
              <a:rPr lang="en-GB" sz="5000" dirty="0">
                <a:solidFill>
                  <a:srgbClr val="FF0000"/>
                </a:solidFill>
                <a:cs typeface="Calibri"/>
              </a:rPr>
              <a:t>…</a:t>
            </a:r>
          </a:p>
          <a:p>
            <a:r>
              <a:rPr lang="en-GB" sz="5000" dirty="0">
                <a:solidFill>
                  <a:schemeClr val="tx1"/>
                </a:solidFill>
                <a:cs typeface="Calibri"/>
              </a:rPr>
              <a:t>From time to time …</a:t>
            </a:r>
            <a:endParaRPr lang="en-US" sz="5000" dirty="0">
              <a:solidFill>
                <a:schemeClr val="tx1"/>
              </a:solidFill>
              <a:cs typeface="Calibri"/>
            </a:endParaRPr>
          </a:p>
          <a:p>
            <a:endParaRPr lang="en-US" sz="6400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1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214905"/>
            <a:ext cx="7772400" cy="23855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W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y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t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h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n</a:t>
            </a: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o</a:t>
            </a:r>
            <a:r>
              <a:rPr lang="en-US" sz="7200" dirty="0" err="1">
                <a:solidFill>
                  <a:srgbClr val="008000"/>
                </a:solidFill>
                <a:latin typeface="Calibri" charset="0"/>
              </a:rPr>
              <a:t>s</a:t>
            </a:r>
            <a:r>
              <a:rPr lang="en-US" sz="7200" dirty="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Calibri" charset="0"/>
              </a:rPr>
              <a:t>2 </a:t>
            </a:r>
            <a:br>
              <a:rPr lang="en-US" sz="7200" dirty="0">
                <a:latin typeface="Calibri" charset="0"/>
              </a:rPr>
            </a:br>
            <a:r>
              <a:rPr lang="en-US" sz="7200" dirty="0" err="1">
                <a:solidFill>
                  <a:srgbClr val="FF0000"/>
                </a:solidFill>
                <a:latin typeface="Calibri" charset="0"/>
              </a:rPr>
              <a:t>Yfed</a:t>
            </a:r>
            <a:br>
              <a:rPr lang="en-US" sz="7200" dirty="0">
                <a:solidFill>
                  <a:srgbClr val="000000"/>
                </a:solidFill>
                <a:latin typeface="Calibri" charset="0"/>
              </a:rPr>
            </a:br>
            <a:r>
              <a:rPr lang="en-US" sz="3200" dirty="0">
                <a:latin typeface="Calibri" charset="0"/>
              </a:rPr>
              <a:t>Drinking</a:t>
            </a:r>
            <a:endParaRPr lang="en-US" sz="7200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1938"/>
            <a:ext cx="6400800" cy="1036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6" y="4601938"/>
            <a:ext cx="1954428" cy="20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515863" y="913210"/>
            <a:ext cx="6418689" cy="3688728"/>
          </a:xfrm>
          <a:prstGeom prst="wedgeRectCallout">
            <a:avLst>
              <a:gd name="adj1" fmla="val -42176"/>
              <a:gd name="adj2" fmla="val 8025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GEIRFA</a:t>
            </a:r>
          </a:p>
        </p:txBody>
      </p:sp>
      <p:pic>
        <p:nvPicPr>
          <p:cNvPr id="8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84F4B900-A0DB-4367-9530-31986B398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1389055"/>
            <a:ext cx="1801199" cy="1200799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337919" y="2589854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30832" y="2449788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24745" y="43851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81811" y="2482293"/>
            <a:ext cx="199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500" dirty="0" err="1">
                <a:solidFill>
                  <a:srgbClr val="FF0000"/>
                </a:solidFill>
                <a:latin typeface="Calibri"/>
                <a:ea typeface="ＭＳ Ｐゴシック"/>
              </a:rPr>
              <a:t>ysgytllaeth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369830" y="1958268"/>
            <a:ext cx="3010672" cy="4770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dirty="0" err="1">
                <a:solidFill>
                  <a:srgbClr val="FF0000"/>
                </a:solidFill>
                <a:latin typeface="Calibri" charset="0"/>
              </a:rPr>
              <a:t>siocled</a:t>
            </a:r>
            <a:r>
              <a:rPr lang="en-US" sz="25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Calibri" charset="0"/>
              </a:rPr>
              <a:t>poeth</a:t>
            </a:r>
            <a:endParaRPr lang="en-US" sz="25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750593" y="5441585"/>
            <a:ext cx="3562287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500" dirty="0" err="1">
                <a:solidFill>
                  <a:srgbClr val="FF0000"/>
                </a:solidFill>
                <a:latin typeface="Calibri"/>
                <a:cs typeface="Calibri"/>
              </a:rPr>
              <a:t>coffi</a:t>
            </a:r>
            <a:endParaRPr lang="en-US" sz="25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6036" y="2961836"/>
            <a:ext cx="207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Yfed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F63DE01-DB1D-499E-A762-E2301FF48B42}"/>
              </a:ext>
            </a:extLst>
          </p:cNvPr>
          <p:cNvSpPr txBox="1">
            <a:spLocks/>
          </p:cNvSpPr>
          <p:nvPr/>
        </p:nvSpPr>
        <p:spPr>
          <a:xfrm>
            <a:off x="4940833" y="5183052"/>
            <a:ext cx="3562287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500" dirty="0" err="1">
                <a:solidFill>
                  <a:srgbClr val="FF0000"/>
                </a:solidFill>
                <a:latin typeface="Calibri"/>
                <a:cs typeface="Calibri"/>
              </a:rPr>
              <a:t>smwddi</a:t>
            </a:r>
            <a:endParaRPr lang="en-US" sz="25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300885" y="3933959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5999963" y="4003398"/>
            <a:ext cx="135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570530" y="4385179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4">
            <a:extLst>
              <a:ext uri="{FF2B5EF4-FFF2-40B4-BE49-F238E27FC236}">
                <a16:creationId xmlns:a16="http://schemas.microsoft.com/office/drawing/2014/main" id="{F14344DD-F130-4341-93BD-35190E5F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57" y="4205496"/>
            <a:ext cx="199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00B050"/>
                </a:solidFill>
                <a:latin typeface="Calibri"/>
                <a:ea typeface="ＭＳ Ｐゴシック"/>
              </a:rPr>
              <a:t> </a:t>
            </a:r>
            <a:r>
              <a:rPr lang="en-US" sz="2500" dirty="0" err="1">
                <a:solidFill>
                  <a:srgbClr val="FF0000"/>
                </a:solidFill>
                <a:latin typeface="Calibri"/>
                <a:ea typeface="ＭＳ Ｐゴシック"/>
              </a:rPr>
              <a:t>te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34" name="Content Placeholder 14">
            <a:extLst>
              <a:ext uri="{FF2B5EF4-FFF2-40B4-BE49-F238E27FC236}">
                <a16:creationId xmlns:a16="http://schemas.microsoft.com/office/drawing/2014/main" id="{7B3DC9EE-46BF-48FC-97EC-A3297F996774}"/>
              </a:ext>
            </a:extLst>
          </p:cNvPr>
          <p:cNvSpPr txBox="1">
            <a:spLocks/>
          </p:cNvSpPr>
          <p:nvPr/>
        </p:nvSpPr>
        <p:spPr>
          <a:xfrm>
            <a:off x="6094023" y="4097129"/>
            <a:ext cx="3562287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500" dirty="0" err="1">
                <a:solidFill>
                  <a:srgbClr val="FF0000"/>
                </a:solidFill>
                <a:latin typeface="Calibri"/>
                <a:cs typeface="Calibri"/>
              </a:rPr>
              <a:t>lemonêd</a:t>
            </a:r>
            <a:endParaRPr lang="en-US" sz="25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11" name="Picture 10" descr="A cup of coffee&#10;&#10;Description automatically generated">
            <a:extLst>
              <a:ext uri="{FF2B5EF4-FFF2-40B4-BE49-F238E27FC236}">
                <a16:creationId xmlns:a16="http://schemas.microsoft.com/office/drawing/2014/main" id="{C0B2FB2B-A35A-4E8F-8E5C-148661BE2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073" y="3303321"/>
            <a:ext cx="1906983" cy="1144190"/>
          </a:xfrm>
          <a:prstGeom prst="rect">
            <a:avLst/>
          </a:prstGeom>
        </p:spPr>
      </p:pic>
      <p:pic>
        <p:nvPicPr>
          <p:cNvPr id="15" name="Picture 14" descr="A cup of coffee&#10;&#10;Description automatically generated">
            <a:extLst>
              <a:ext uri="{FF2B5EF4-FFF2-40B4-BE49-F238E27FC236}">
                <a16:creationId xmlns:a16="http://schemas.microsoft.com/office/drawing/2014/main" id="{60CB4D39-9984-4A3F-992B-AB2F12177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8119" y="4925420"/>
            <a:ext cx="1822172" cy="1366629"/>
          </a:xfrm>
          <a:prstGeom prst="rect">
            <a:avLst/>
          </a:prstGeom>
        </p:spPr>
      </p:pic>
      <p:pic>
        <p:nvPicPr>
          <p:cNvPr id="38" name="Picture 37" descr="A picture containing cup, beverage, table, orange&#10;&#10;Description automatically generated">
            <a:extLst>
              <a:ext uri="{FF2B5EF4-FFF2-40B4-BE49-F238E27FC236}">
                <a16:creationId xmlns:a16="http://schemas.microsoft.com/office/drawing/2014/main" id="{731DCA9A-A4C3-4F3B-B62E-BE66D446FF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105651" y="2590095"/>
            <a:ext cx="1772126" cy="1705671"/>
          </a:xfrm>
          <a:prstGeom prst="rect">
            <a:avLst/>
          </a:prstGeom>
        </p:spPr>
      </p:pic>
      <p:pic>
        <p:nvPicPr>
          <p:cNvPr id="43" name="Picture 42" descr="A cup of coffee&#10;&#10;Description automatically generated">
            <a:extLst>
              <a:ext uri="{FF2B5EF4-FFF2-40B4-BE49-F238E27FC236}">
                <a16:creationId xmlns:a16="http://schemas.microsoft.com/office/drawing/2014/main" id="{A0A88017-4CD2-4A39-A840-8669C9F753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733422" y="1195596"/>
            <a:ext cx="1057656" cy="1054608"/>
          </a:xfrm>
          <a:prstGeom prst="rect">
            <a:avLst/>
          </a:prstGeom>
        </p:spPr>
      </p:pic>
      <p:pic>
        <p:nvPicPr>
          <p:cNvPr id="7" name="Picture 6" descr="A plate of food on a table&#10;&#10;Description automatically generated">
            <a:extLst>
              <a:ext uri="{FF2B5EF4-FFF2-40B4-BE49-F238E27FC236}">
                <a16:creationId xmlns:a16="http://schemas.microsoft.com/office/drawing/2014/main" id="{2A5F8B55-8828-4F06-B7B3-929A3A5A7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466516" y="5097702"/>
            <a:ext cx="1051769" cy="10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EA1D-26DC-4673-ACCF-C5F95136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GÊM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F4F0-1C1C-4174-9D92-722BC13B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</a:rPr>
              <a:t>Word Wall: Find the match</a:t>
            </a: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https://wordwall.net/resource/2581635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43519-86D6-4F59-ADD0-7CD6FF59B0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36" t="17005" r="18013" b="24542"/>
          <a:stretch/>
        </p:blipFill>
        <p:spPr>
          <a:xfrm>
            <a:off x="2334275" y="3699398"/>
            <a:ext cx="4804860" cy="26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5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pic>
        <p:nvPicPr>
          <p:cNvPr id="8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84F4B900-A0DB-4367-9530-31986B398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2387" y="1295147"/>
            <a:ext cx="1801199" cy="1200799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337919" y="2589854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30832" y="2449788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24745" y="43851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06455" y="2227810"/>
            <a:ext cx="23407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ysgytllaeth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191455" y="1410036"/>
            <a:ext cx="301067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siocled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poeth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.</a:t>
            </a: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705092" y="5822069"/>
            <a:ext cx="3562287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coffi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6036" y="2961836"/>
            <a:ext cx="20733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</a:rPr>
              <a:t>Beth </a:t>
            </a:r>
            <a:r>
              <a:rPr lang="en-US" sz="2500" b="1" dirty="0" err="1">
                <a:solidFill>
                  <a:srgbClr val="7030A0"/>
                </a:solidFill>
              </a:rPr>
              <a:t>wyt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ti’n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mwynhau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yfed</a:t>
            </a:r>
            <a:r>
              <a:rPr lang="en-US" sz="25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F63DE01-DB1D-499E-A762-E2301FF48B42}"/>
              </a:ext>
            </a:extLst>
          </p:cNvPr>
          <p:cNvSpPr txBox="1">
            <a:spLocks/>
          </p:cNvSpPr>
          <p:nvPr/>
        </p:nvSpPr>
        <p:spPr>
          <a:xfrm>
            <a:off x="4947178" y="5465409"/>
            <a:ext cx="3562287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smwddi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300885" y="3933959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5999963" y="4003398"/>
            <a:ext cx="135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570530" y="4385179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4">
            <a:extLst>
              <a:ext uri="{FF2B5EF4-FFF2-40B4-BE49-F238E27FC236}">
                <a16:creationId xmlns:a16="http://schemas.microsoft.com/office/drawing/2014/main" id="{F14344DD-F130-4341-93BD-35190E5F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353" y="4186226"/>
            <a:ext cx="22114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te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Content Placeholder 14">
            <a:extLst>
              <a:ext uri="{FF2B5EF4-FFF2-40B4-BE49-F238E27FC236}">
                <a16:creationId xmlns:a16="http://schemas.microsoft.com/office/drawing/2014/main" id="{7B3DC9EE-46BF-48FC-97EC-A3297F996774}"/>
              </a:ext>
            </a:extLst>
          </p:cNvPr>
          <p:cNvSpPr txBox="1">
            <a:spLocks/>
          </p:cNvSpPr>
          <p:nvPr/>
        </p:nvSpPr>
        <p:spPr>
          <a:xfrm>
            <a:off x="6027950" y="3692598"/>
            <a:ext cx="3562287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lemonêd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11" name="Picture 10" descr="A cup of coffee&#10;&#10;Description automatically generated">
            <a:extLst>
              <a:ext uri="{FF2B5EF4-FFF2-40B4-BE49-F238E27FC236}">
                <a16:creationId xmlns:a16="http://schemas.microsoft.com/office/drawing/2014/main" id="{C0B2FB2B-A35A-4E8F-8E5C-148661BE2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073" y="3303321"/>
            <a:ext cx="1906983" cy="1144190"/>
          </a:xfrm>
          <a:prstGeom prst="rect">
            <a:avLst/>
          </a:prstGeom>
        </p:spPr>
      </p:pic>
      <p:pic>
        <p:nvPicPr>
          <p:cNvPr id="15" name="Picture 14" descr="A cup of coffee&#10;&#10;Description automatically generated">
            <a:extLst>
              <a:ext uri="{FF2B5EF4-FFF2-40B4-BE49-F238E27FC236}">
                <a16:creationId xmlns:a16="http://schemas.microsoft.com/office/drawing/2014/main" id="{60CB4D39-9984-4A3F-992B-AB2F12177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55727" y="5479798"/>
            <a:ext cx="1522107" cy="1141580"/>
          </a:xfrm>
          <a:prstGeom prst="rect">
            <a:avLst/>
          </a:prstGeom>
        </p:spPr>
      </p:pic>
      <p:pic>
        <p:nvPicPr>
          <p:cNvPr id="38" name="Picture 37" descr="A picture containing cup, beverage, table, orange&#10;&#10;Description automatically generated">
            <a:extLst>
              <a:ext uri="{FF2B5EF4-FFF2-40B4-BE49-F238E27FC236}">
                <a16:creationId xmlns:a16="http://schemas.microsoft.com/office/drawing/2014/main" id="{731DCA9A-A4C3-4F3B-B62E-BE66D446FF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354957" y="2642996"/>
            <a:ext cx="1247744" cy="1200953"/>
          </a:xfrm>
          <a:prstGeom prst="rect">
            <a:avLst/>
          </a:prstGeom>
        </p:spPr>
      </p:pic>
      <p:pic>
        <p:nvPicPr>
          <p:cNvPr id="43" name="Picture 42" descr="A cup of coffee&#10;&#10;Description automatically generated">
            <a:extLst>
              <a:ext uri="{FF2B5EF4-FFF2-40B4-BE49-F238E27FC236}">
                <a16:creationId xmlns:a16="http://schemas.microsoft.com/office/drawing/2014/main" id="{A0A88017-4CD2-4A39-A840-8669C9F75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456007" y="1582651"/>
            <a:ext cx="1057656" cy="1054608"/>
          </a:xfrm>
          <a:prstGeom prst="rect">
            <a:avLst/>
          </a:prstGeom>
        </p:spPr>
      </p:pic>
      <p:pic>
        <p:nvPicPr>
          <p:cNvPr id="26" name="Picture 25" descr="A plate of food on a table&#10;&#10;Description automatically generated">
            <a:extLst>
              <a:ext uri="{FF2B5EF4-FFF2-40B4-BE49-F238E27FC236}">
                <a16:creationId xmlns:a16="http://schemas.microsoft.com/office/drawing/2014/main" id="{F5E9C5EA-7704-4D01-ADBD-45982970DA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076816" y="5694050"/>
            <a:ext cx="1051769" cy="10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4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pic>
        <p:nvPicPr>
          <p:cNvPr id="8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84F4B900-A0DB-4367-9530-31986B398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1075" y="1100145"/>
            <a:ext cx="1801199" cy="1200799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337919" y="2589854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30832" y="2449788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24745" y="43851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59370" y="1961141"/>
            <a:ext cx="23407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Mae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e’n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hi’n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ysgytllaeth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191455" y="1410036"/>
            <a:ext cx="301067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Mae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e’n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hi’n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siocled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poeth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.</a:t>
            </a: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657424" y="5136812"/>
            <a:ext cx="3562287" cy="14465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Mae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e’n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hi’n</a:t>
            </a:r>
            <a:endParaRPr lang="en-US" sz="2000" b="1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coffi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847" y="2767317"/>
            <a:ext cx="2073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</a:rPr>
              <a:t>Beth </a:t>
            </a:r>
            <a:r>
              <a:rPr lang="en-US" sz="2500" b="1" dirty="0" err="1">
                <a:solidFill>
                  <a:srgbClr val="7030A0"/>
                </a:solidFill>
              </a:rPr>
              <a:t>mae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e’n</a:t>
            </a:r>
            <a:r>
              <a:rPr lang="en-US" sz="2500" b="1" dirty="0">
                <a:solidFill>
                  <a:srgbClr val="7030A0"/>
                </a:solidFill>
              </a:rPr>
              <a:t>/</a:t>
            </a:r>
            <a:r>
              <a:rPr lang="en-US" sz="2500" b="1" dirty="0" err="1">
                <a:solidFill>
                  <a:srgbClr val="7030A0"/>
                </a:solidFill>
              </a:rPr>
              <a:t>hi’n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mwynhau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yfed</a:t>
            </a:r>
            <a:r>
              <a:rPr lang="en-US" sz="25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F63DE01-DB1D-499E-A762-E2301FF48B42}"/>
              </a:ext>
            </a:extLst>
          </p:cNvPr>
          <p:cNvSpPr txBox="1">
            <a:spLocks/>
          </p:cNvSpPr>
          <p:nvPr/>
        </p:nvSpPr>
        <p:spPr>
          <a:xfrm>
            <a:off x="5135347" y="5176261"/>
            <a:ext cx="3562287" cy="14465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Mae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e’n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hi’n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smwddi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300885" y="3933959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5999963" y="4003398"/>
            <a:ext cx="135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570530" y="4385179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4">
            <a:extLst>
              <a:ext uri="{FF2B5EF4-FFF2-40B4-BE49-F238E27FC236}">
                <a16:creationId xmlns:a16="http://schemas.microsoft.com/office/drawing/2014/main" id="{F14344DD-F130-4341-93BD-35190E5F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353" y="4186226"/>
            <a:ext cx="22114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Mae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e’n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hi’n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te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Content Placeholder 14">
            <a:extLst>
              <a:ext uri="{FF2B5EF4-FFF2-40B4-BE49-F238E27FC236}">
                <a16:creationId xmlns:a16="http://schemas.microsoft.com/office/drawing/2014/main" id="{7B3DC9EE-46BF-48FC-97EC-A3297F996774}"/>
              </a:ext>
            </a:extLst>
          </p:cNvPr>
          <p:cNvSpPr txBox="1">
            <a:spLocks/>
          </p:cNvSpPr>
          <p:nvPr/>
        </p:nvSpPr>
        <p:spPr>
          <a:xfrm>
            <a:off x="5714118" y="3735784"/>
            <a:ext cx="3562287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Mae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e’n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hi’n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mwynhau</a:t>
            </a:r>
            <a:endParaRPr lang="en-US" sz="2000" b="1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lemonêd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11" name="Picture 10" descr="A cup of coffee&#10;&#10;Description automatically generated">
            <a:extLst>
              <a:ext uri="{FF2B5EF4-FFF2-40B4-BE49-F238E27FC236}">
                <a16:creationId xmlns:a16="http://schemas.microsoft.com/office/drawing/2014/main" id="{C0B2FB2B-A35A-4E8F-8E5C-148661BE2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073" y="3303321"/>
            <a:ext cx="1906983" cy="1144190"/>
          </a:xfrm>
          <a:prstGeom prst="rect">
            <a:avLst/>
          </a:prstGeom>
        </p:spPr>
      </p:pic>
      <p:pic>
        <p:nvPicPr>
          <p:cNvPr id="15" name="Picture 14" descr="A cup of coffee&#10;&#10;Description automatically generated">
            <a:extLst>
              <a:ext uri="{FF2B5EF4-FFF2-40B4-BE49-F238E27FC236}">
                <a16:creationId xmlns:a16="http://schemas.microsoft.com/office/drawing/2014/main" id="{60CB4D39-9984-4A3F-992B-AB2F12177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5508194"/>
            <a:ext cx="1822172" cy="1366629"/>
          </a:xfrm>
          <a:prstGeom prst="rect">
            <a:avLst/>
          </a:prstGeom>
        </p:spPr>
      </p:pic>
      <p:pic>
        <p:nvPicPr>
          <p:cNvPr id="38" name="Picture 37" descr="A picture containing cup, beverage, table, orange&#10;&#10;Description automatically generated">
            <a:extLst>
              <a:ext uri="{FF2B5EF4-FFF2-40B4-BE49-F238E27FC236}">
                <a16:creationId xmlns:a16="http://schemas.microsoft.com/office/drawing/2014/main" id="{731DCA9A-A4C3-4F3B-B62E-BE66D446FF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354957" y="2642996"/>
            <a:ext cx="1247744" cy="1200953"/>
          </a:xfrm>
          <a:prstGeom prst="rect">
            <a:avLst/>
          </a:prstGeom>
        </p:spPr>
      </p:pic>
      <p:pic>
        <p:nvPicPr>
          <p:cNvPr id="43" name="Picture 42" descr="A cup of coffee&#10;&#10;Description automatically generated">
            <a:extLst>
              <a:ext uri="{FF2B5EF4-FFF2-40B4-BE49-F238E27FC236}">
                <a16:creationId xmlns:a16="http://schemas.microsoft.com/office/drawing/2014/main" id="{A0A88017-4CD2-4A39-A840-8669C9F75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065737" y="1235990"/>
            <a:ext cx="1057656" cy="1054608"/>
          </a:xfrm>
          <a:prstGeom prst="rect">
            <a:avLst/>
          </a:prstGeom>
        </p:spPr>
      </p:pic>
      <p:pic>
        <p:nvPicPr>
          <p:cNvPr id="26" name="Picture 25" descr="A plate of food on a table&#10;&#10;Description automatically generated">
            <a:extLst>
              <a:ext uri="{FF2B5EF4-FFF2-40B4-BE49-F238E27FC236}">
                <a16:creationId xmlns:a16="http://schemas.microsoft.com/office/drawing/2014/main" id="{F3D5D172-7BBB-421F-999E-EC9364C07E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903838" y="5665623"/>
            <a:ext cx="1051769" cy="10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3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EA1D-26DC-4673-ACCF-C5F95136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GÊM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F4F0-1C1C-4174-9D92-722BC13B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</a:rPr>
              <a:t>Word Wall: Open the box</a:t>
            </a: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https://wordwall.net/resource/3813535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18389-9537-4116-8DA1-57D19E04C8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55" t="16253" r="26335" b="21535"/>
          <a:stretch/>
        </p:blipFill>
        <p:spPr>
          <a:xfrm>
            <a:off x="2618251" y="3600526"/>
            <a:ext cx="4441370" cy="28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8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ACHOS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55" y="1188402"/>
            <a:ext cx="8817090" cy="4193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294519" y="2885188"/>
            <a:ext cx="1194673" cy="2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70215" y="2838890"/>
            <a:ext cx="1271151" cy="269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-223311" y="2484947"/>
            <a:ext cx="33313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mae’n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llawn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o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fitaminau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algn="ctr" eaLnBrk="1" hangingPunct="1"/>
            <a:endParaRPr lang="en-US" sz="2000" dirty="0">
              <a:latin typeface="Calibri"/>
              <a:ea typeface="ＭＳ Ｐゴシック"/>
            </a:endParaRP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it’s full of vitamins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381868" y="3001469"/>
            <a:ext cx="279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achos</a:t>
            </a:r>
            <a:r>
              <a:rPr lang="en-US" sz="4000" b="1" dirty="0">
                <a:solidFill>
                  <a:srgbClr val="7030A0"/>
                </a:solidFill>
              </a:rPr>
              <a:t> …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DCBDABAF-77B8-4AB7-9F4E-F8CBAC172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135" y="3001469"/>
            <a:ext cx="333132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mae’r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blas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yn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/>
                <a:ea typeface="ＭＳ Ｐゴシック"/>
              </a:rPr>
              <a:t>hyfryd</a:t>
            </a:r>
            <a:endParaRPr lang="en-US" sz="2800" dirty="0">
              <a:solidFill>
                <a:srgbClr val="FF0000"/>
              </a:solidFill>
              <a:latin typeface="Calibri"/>
              <a:ea typeface="ＭＳ Ｐゴシック"/>
            </a:endParaRPr>
          </a:p>
          <a:p>
            <a:pPr algn="ctr" eaLnBrk="1" hangingPunct="1"/>
            <a:endParaRPr lang="en-US" sz="2000" dirty="0">
              <a:latin typeface="Calibri"/>
              <a:ea typeface="ＭＳ Ｐゴシック"/>
            </a:endParaRPr>
          </a:p>
          <a:p>
            <a:pPr algn="ctr" eaLnBrk="1" hangingPunct="1"/>
            <a:r>
              <a:rPr lang="en-US" sz="2000" dirty="0">
                <a:latin typeface="Calibri"/>
                <a:ea typeface="ＭＳ Ｐゴシック"/>
              </a:rPr>
              <a:t>the taste is lovely</a:t>
            </a:r>
            <a:endParaRPr lang="en-US" sz="2000" dirty="0"/>
          </a:p>
        </p:txBody>
      </p:sp>
      <p:pic>
        <p:nvPicPr>
          <p:cNvPr id="31" name="Picture 30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4EDDE7A-84FD-4058-B9D2-8DFC9A9DC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0630" y="3748379"/>
            <a:ext cx="638073" cy="6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8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CWESTIWN AC ATEB</a:t>
            </a:r>
          </a:p>
        </p:txBody>
      </p:sp>
      <p:pic>
        <p:nvPicPr>
          <p:cNvPr id="8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84F4B900-A0DB-4367-9530-31986B398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2387" y="1295147"/>
            <a:ext cx="1801199" cy="1200799"/>
          </a:xfrm>
        </p:spPr>
      </p:pic>
      <p:sp>
        <p:nvSpPr>
          <p:cNvPr id="5" name="Oval 4"/>
          <p:cNvSpPr/>
          <p:nvPr/>
        </p:nvSpPr>
        <p:spPr>
          <a:xfrm>
            <a:off x="3359150" y="2481488"/>
            <a:ext cx="2741613" cy="21161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2337919" y="2589854"/>
            <a:ext cx="1095299" cy="50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5930832" y="2449788"/>
            <a:ext cx="1165663" cy="528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24745" y="4385179"/>
            <a:ext cx="746273" cy="1113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06455" y="2227810"/>
            <a:ext cx="23407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ysgytllaeth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>
          <a:xfrm>
            <a:off x="6191455" y="1410036"/>
            <a:ext cx="301067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siocled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poeth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.</a:t>
            </a: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>
            <a:off x="833747" y="5294881"/>
            <a:ext cx="3562287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coffi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6036" y="2961836"/>
            <a:ext cx="2073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</a:rPr>
              <a:t>Beth </a:t>
            </a:r>
            <a:r>
              <a:rPr lang="en-US" sz="2500" b="1" dirty="0" err="1">
                <a:solidFill>
                  <a:srgbClr val="7030A0"/>
                </a:solidFill>
              </a:rPr>
              <a:t>wyt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ti’n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casáu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b="1" dirty="0" err="1">
                <a:solidFill>
                  <a:srgbClr val="7030A0"/>
                </a:solidFill>
              </a:rPr>
              <a:t>yfed</a:t>
            </a:r>
            <a:r>
              <a:rPr lang="en-US" sz="25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2F63DE01-DB1D-499E-A762-E2301FF48B42}"/>
              </a:ext>
            </a:extLst>
          </p:cNvPr>
          <p:cNvSpPr txBox="1">
            <a:spLocks/>
          </p:cNvSpPr>
          <p:nvPr/>
        </p:nvSpPr>
        <p:spPr>
          <a:xfrm>
            <a:off x="5028474" y="5331278"/>
            <a:ext cx="3562287" cy="1077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latin typeface="Calibri"/>
                <a:cs typeface="Calibri"/>
              </a:rPr>
              <a:t> 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smwddi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2C203A-0889-44D3-9656-B6150BA00C20}"/>
              </a:ext>
            </a:extLst>
          </p:cNvPr>
          <p:cNvCxnSpPr>
            <a:cxnSpLocks/>
          </p:cNvCxnSpPr>
          <p:nvPr/>
        </p:nvCxnSpPr>
        <p:spPr>
          <a:xfrm>
            <a:off x="2300885" y="3933959"/>
            <a:ext cx="11365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BCAE4-C89F-4151-AE7A-1A9F6A331F12}"/>
              </a:ext>
            </a:extLst>
          </p:cNvPr>
          <p:cNvCxnSpPr>
            <a:cxnSpLocks/>
          </p:cNvCxnSpPr>
          <p:nvPr/>
        </p:nvCxnSpPr>
        <p:spPr>
          <a:xfrm>
            <a:off x="5999963" y="4003398"/>
            <a:ext cx="135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6F9EA-6F03-47E3-A054-D939D2566723}"/>
              </a:ext>
            </a:extLst>
          </p:cNvPr>
          <p:cNvCxnSpPr>
            <a:cxnSpLocks/>
          </p:cNvCxnSpPr>
          <p:nvPr/>
        </p:nvCxnSpPr>
        <p:spPr>
          <a:xfrm flipH="1" flipV="1">
            <a:off x="5570530" y="4385179"/>
            <a:ext cx="722359" cy="1052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4">
            <a:extLst>
              <a:ext uri="{FF2B5EF4-FFF2-40B4-BE49-F238E27FC236}">
                <a16:creationId xmlns:a16="http://schemas.microsoft.com/office/drawing/2014/main" id="{F14344DD-F130-4341-93BD-35190E5F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353" y="4186226"/>
            <a:ext cx="22114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dirty="0">
                <a:latin typeface="Calibri"/>
                <a:ea typeface="ＭＳ Ｐゴシック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ea typeface="ＭＳ Ｐゴシック"/>
              </a:rPr>
              <a:t>te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Content Placeholder 14">
            <a:extLst>
              <a:ext uri="{FF2B5EF4-FFF2-40B4-BE49-F238E27FC236}">
                <a16:creationId xmlns:a16="http://schemas.microsoft.com/office/drawing/2014/main" id="{7B3DC9EE-46BF-48FC-97EC-A3297F996774}"/>
              </a:ext>
            </a:extLst>
          </p:cNvPr>
          <p:cNvSpPr txBox="1">
            <a:spLocks/>
          </p:cNvSpPr>
          <p:nvPr/>
        </p:nvSpPr>
        <p:spPr>
          <a:xfrm>
            <a:off x="5830489" y="3796400"/>
            <a:ext cx="3562287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atin typeface="Calibri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Dw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i’n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casáu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ＭＳ Ｐゴシック"/>
              </a:rPr>
              <a:t>yfed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lemonêd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11" name="Picture 10" descr="A cup of coffee&#10;&#10;Description automatically generated">
            <a:extLst>
              <a:ext uri="{FF2B5EF4-FFF2-40B4-BE49-F238E27FC236}">
                <a16:creationId xmlns:a16="http://schemas.microsoft.com/office/drawing/2014/main" id="{C0B2FB2B-A35A-4E8F-8E5C-148661BE2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073" y="3303321"/>
            <a:ext cx="1906983" cy="1144190"/>
          </a:xfrm>
          <a:prstGeom prst="rect">
            <a:avLst/>
          </a:prstGeom>
        </p:spPr>
      </p:pic>
      <p:pic>
        <p:nvPicPr>
          <p:cNvPr id="15" name="Picture 14" descr="A cup of coffee&#10;&#10;Description automatically generated">
            <a:extLst>
              <a:ext uri="{FF2B5EF4-FFF2-40B4-BE49-F238E27FC236}">
                <a16:creationId xmlns:a16="http://schemas.microsoft.com/office/drawing/2014/main" id="{60CB4D39-9984-4A3F-992B-AB2F12177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5508194"/>
            <a:ext cx="1822172" cy="1366629"/>
          </a:xfrm>
          <a:prstGeom prst="rect">
            <a:avLst/>
          </a:prstGeom>
        </p:spPr>
      </p:pic>
      <p:pic>
        <p:nvPicPr>
          <p:cNvPr id="38" name="Picture 37" descr="A picture containing cup, beverage, table, orange&#10;&#10;Description automatically generated">
            <a:extLst>
              <a:ext uri="{FF2B5EF4-FFF2-40B4-BE49-F238E27FC236}">
                <a16:creationId xmlns:a16="http://schemas.microsoft.com/office/drawing/2014/main" id="{731DCA9A-A4C3-4F3B-B62E-BE66D446FF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354957" y="2642996"/>
            <a:ext cx="1247744" cy="1200953"/>
          </a:xfrm>
          <a:prstGeom prst="rect">
            <a:avLst/>
          </a:prstGeom>
        </p:spPr>
      </p:pic>
      <p:pic>
        <p:nvPicPr>
          <p:cNvPr id="43" name="Picture 42" descr="A cup of coffee&#10;&#10;Description automatically generated">
            <a:extLst>
              <a:ext uri="{FF2B5EF4-FFF2-40B4-BE49-F238E27FC236}">
                <a16:creationId xmlns:a16="http://schemas.microsoft.com/office/drawing/2014/main" id="{A0A88017-4CD2-4A39-A840-8669C9F75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301661" y="1555444"/>
            <a:ext cx="1057656" cy="1054608"/>
          </a:xfrm>
          <a:prstGeom prst="rect">
            <a:avLst/>
          </a:prstGeom>
        </p:spPr>
      </p:pic>
      <p:pic>
        <p:nvPicPr>
          <p:cNvPr id="26" name="Picture 25" descr="A plate of food on a table&#10;&#10;Description automatically generated">
            <a:extLst>
              <a:ext uri="{FF2B5EF4-FFF2-40B4-BE49-F238E27FC236}">
                <a16:creationId xmlns:a16="http://schemas.microsoft.com/office/drawing/2014/main" id="{FC20259E-8CE1-4B37-9328-235D7E71B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064876" y="5690634"/>
            <a:ext cx="1051769" cy="10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7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B9A2674002945A0B149DDC8ED7128" ma:contentTypeVersion="10" ma:contentTypeDescription="Create a new document." ma:contentTypeScope="" ma:versionID="08ef2823a774a757799a33e7e6f6741e">
  <xsd:schema xmlns:xsd="http://www.w3.org/2001/XMLSchema" xmlns:xs="http://www.w3.org/2001/XMLSchema" xmlns:p="http://schemas.microsoft.com/office/2006/metadata/properties" xmlns:ns2="36acfc2f-05a2-482c-b182-a1e5cf50ff78" targetNamespace="http://schemas.microsoft.com/office/2006/metadata/properties" ma:root="true" ma:fieldsID="c8fed1c9880f7229f1d9f5eb3a573256" ns2:_="">
    <xsd:import namespace="36acfc2f-05a2-482c-b182-a1e5cf50ff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cfc2f-05a2-482c-b182-a1e5cf50f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B57DF8-B609-496D-993D-B6070DF66781}"/>
</file>

<file path=customXml/itemProps2.xml><?xml version="1.0" encoding="utf-8"?>
<ds:datastoreItem xmlns:ds="http://schemas.openxmlformats.org/officeDocument/2006/customXml" ds:itemID="{AF110660-77A5-48EC-90C4-A5A151221C0F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203ba7a-456c-42e1-8157-a409ac04a41f"/>
    <ds:schemaRef ds:uri="f2bc0120-2a9f-444a-b69f-1f120613ad9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09D112B-87AE-41EB-A686-D38A4B885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461</Words>
  <Application>Microsoft Office PowerPoint</Application>
  <PresentationFormat>On-screen Show (4:3)</PresentationFormat>
  <Paragraphs>123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Clonc  Blwyddyn 5</vt:lpstr>
      <vt:lpstr>Wythnos 2  Yfed Drinking</vt:lpstr>
      <vt:lpstr>GEIRFA</vt:lpstr>
      <vt:lpstr>GÊM</vt:lpstr>
      <vt:lpstr>CWESTIWN AC ATEB</vt:lpstr>
      <vt:lpstr>CWESTIWN AC ATEB</vt:lpstr>
      <vt:lpstr>GÊM</vt:lpstr>
      <vt:lpstr>ACHOS …</vt:lpstr>
      <vt:lpstr>CWESTIWN AC ATEB</vt:lpstr>
      <vt:lpstr>CWESTIWN AC ATEB</vt:lpstr>
      <vt:lpstr>GÊM</vt:lpstr>
      <vt:lpstr>ACHOS …</vt:lpstr>
      <vt:lpstr>BERF: YFED</vt:lpstr>
      <vt:lpstr>GÊM</vt:lpstr>
      <vt:lpstr>DECHRAU BRAWDDEG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Blwyddyn 1 a 2 Drilio:  Dyma Fi</dc:title>
  <dc:creator>Gemma Mabbett</dc:creator>
  <cp:lastModifiedBy>G Mabbett (Pennard Primary School)</cp:lastModifiedBy>
  <cp:revision>1948</cp:revision>
  <dcterms:created xsi:type="dcterms:W3CDTF">2018-10-15T10:29:36Z</dcterms:created>
  <dcterms:modified xsi:type="dcterms:W3CDTF">2020-08-20T22:09:59Z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0x010100796B9A2674002945A0B149DDC8ED7128</vt:lpwstr>
  </property>
  <property fmtid="{D5CDD505-2E9C-101B-9397-08002B2CF9AE}" pid="3" name="Order">
    <vt:r8>3034900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