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82" r:id="rId6"/>
    <p:sldId id="279" r:id="rId7"/>
    <p:sldId id="387" r:id="rId8"/>
    <p:sldId id="381" r:id="rId9"/>
    <p:sldId id="382" r:id="rId10"/>
    <p:sldId id="369" r:id="rId11"/>
    <p:sldId id="384" r:id="rId12"/>
    <p:sldId id="383" r:id="rId13"/>
    <p:sldId id="388" r:id="rId14"/>
    <p:sldId id="385" r:id="rId15"/>
    <p:sldId id="386" r:id="rId16"/>
    <p:sldId id="389" r:id="rId17"/>
    <p:sldId id="3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282"/>
            <p14:sldId id="279"/>
            <p14:sldId id="387"/>
            <p14:sldId id="381"/>
            <p14:sldId id="382"/>
            <p14:sldId id="369"/>
            <p14:sldId id="384"/>
            <p14:sldId id="383"/>
            <p14:sldId id="388"/>
            <p14:sldId id="385"/>
            <p14:sldId id="386"/>
            <p14:sldId id="389"/>
            <p14:sldId id="368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8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886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859/red-cro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9019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jpg"/><Relationship Id="rId14" Type="http://schemas.openxmlformats.org/officeDocument/2006/relationships/hyperlink" Target="https://pedia.desibantu.com/christma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8182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hyperlink" Target="https://en.wikipedia.org/wiki/File:Green_tick.svg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jpg"/><Relationship Id="rId14" Type="http://schemas.openxmlformats.org/officeDocument/2006/relationships/hyperlink" Target="https://pedia.desibantu.com/christma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hyperlink" Target="https://en.wikipedia.org/wiki/File:Green_tick.svg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jpg"/><Relationship Id="rId14" Type="http://schemas.openxmlformats.org/officeDocument/2006/relationships/hyperlink" Target="https://pedia.desibantu.com/christma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reen_tick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hyperlink" Target="https://openclipart.org/detail/166859/red-cross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jpg"/><Relationship Id="rId14" Type="http://schemas.openxmlformats.org/officeDocument/2006/relationships/hyperlink" Target="https://pedia.desibantu.com/christma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hyperlink" Target="https://openclipart.org/detail/166859/red-cross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9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jpg"/><Relationship Id="rId14" Type="http://schemas.openxmlformats.org/officeDocument/2006/relationships/hyperlink" Target="https://pedia.desibantu.com/christm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br>
              <a:rPr lang="en-US" sz="9600" dirty="0">
                <a:latin typeface="Calibri" charset="0"/>
                <a:cs typeface="Calibri"/>
              </a:rPr>
            </a:b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9600" dirty="0">
                <a:solidFill>
                  <a:srgbClr val="00B050"/>
                </a:solidFill>
                <a:latin typeface="Calibri"/>
                <a:cs typeface="Calibri"/>
              </a:rPr>
              <a:t> 5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Quiz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https://wordwall.net/resource/3818865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8FE87-51B1-4170-BB43-31E1C18D4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4" t="15738" r="23292" b="21653"/>
          <a:stretch/>
        </p:blipFill>
        <p:spPr>
          <a:xfrm>
            <a:off x="2697764" y="3516743"/>
            <a:ext cx="4611756" cy="27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7219899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359" y="3108879"/>
            <a:ext cx="3331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amser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caledrwydd</a:t>
            </a:r>
            <a:endParaRPr lang="en-US" sz="28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a difficult time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5444652" y="3032365"/>
            <a:ext cx="4145596" cy="22960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mae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ofn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arna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arno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fe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arni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hi</a:t>
            </a:r>
          </a:p>
          <a:p>
            <a:pPr marL="0" indent="0" algn="ctr">
              <a:buNone/>
            </a:pPr>
            <a:endParaRPr lang="en-US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latin typeface="Calibri"/>
                <a:cs typeface="Calibri"/>
              </a:rPr>
              <a:t>I’m</a:t>
            </a:r>
            <a:r>
              <a:rPr lang="en-US" sz="2000" dirty="0">
                <a:latin typeface="Calibri"/>
                <a:cs typeface="Calibri"/>
              </a:rPr>
              <a:t>/He’s/She’s scared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783" y="3032365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EC23C0-811E-4CB2-BE6C-99273F1D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0696" y="3669960"/>
            <a:ext cx="818520" cy="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BERF: DATHLU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celebrating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celebrating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Dathlais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celebrated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1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Gameshow Quiz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https://wordwall.net/resource/3819019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825CB-E9D4-4698-9BEC-213EC370F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0" t="14247" r="18385" b="22399"/>
          <a:stretch/>
        </p:blipFill>
        <p:spPr>
          <a:xfrm>
            <a:off x="2050301" y="3599598"/>
            <a:ext cx="5537515" cy="29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DECHRAU BRAWDDEG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b="1" dirty="0"/>
              <a:t> </a:t>
            </a:r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Pob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dydd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Everyday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  <a:r>
              <a:rPr lang="en-GB" sz="6400" dirty="0">
                <a:solidFill>
                  <a:srgbClr val="00B050"/>
                </a:solidFill>
              </a:rPr>
              <a:t> </a:t>
            </a:r>
          </a:p>
          <a:p>
            <a:r>
              <a:rPr lang="en-GB" sz="6400" dirty="0">
                <a:solidFill>
                  <a:srgbClr val="FF0000"/>
                </a:solidFill>
              </a:rPr>
              <a:t>Heddiw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Today …</a:t>
            </a:r>
          </a:p>
          <a:p>
            <a:r>
              <a:rPr lang="en-GB" sz="6400" dirty="0"/>
              <a:t> </a:t>
            </a: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W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h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n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s</a:t>
            </a:r>
            <a:r>
              <a:rPr lang="en-US" sz="7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3 </a:t>
            </a:r>
            <a:br>
              <a:rPr lang="en-US" sz="7200" dirty="0">
                <a:solidFill>
                  <a:srgbClr val="FF0000"/>
                </a:solidFill>
                <a:latin typeface="Calibri" charset="0"/>
              </a:rPr>
            </a:b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Digwyddiadau</a:t>
            </a:r>
            <a:br>
              <a:rPr lang="en-US" sz="7200" dirty="0">
                <a:solidFill>
                  <a:srgbClr val="000000"/>
                </a:solidFill>
                <a:latin typeface="Calibri" charset="0"/>
              </a:rPr>
            </a:br>
            <a:r>
              <a:rPr lang="en-US" sz="3200" dirty="0">
                <a:latin typeface="Calibri" charset="0"/>
              </a:rPr>
              <a:t>Events</a:t>
            </a:r>
            <a:endParaRPr lang="en-US" sz="72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15863" y="913210"/>
            <a:ext cx="6418689" cy="3688728"/>
          </a:xfrm>
          <a:prstGeom prst="wedgeRectCallout">
            <a:avLst>
              <a:gd name="adj1" fmla="val -42176"/>
              <a:gd name="adj2" fmla="val 802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979" y="1055786"/>
            <a:ext cx="1986968" cy="1490226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6036" y="3193003"/>
            <a:ext cx="2073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7030A0"/>
                </a:solidFill>
              </a:rPr>
              <a:t>Digwyddiadau</a:t>
            </a:r>
            <a:endParaRPr lang="en-US" sz="2500" b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88" y="2072771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8155" y="2739939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968694" y="604367"/>
            <a:ext cx="1083148" cy="10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Match Up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https://wordwall.net/resource/2581825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7EC9-5C64-43D6-B1EF-E3BC123B0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3" t="17005" r="23105" b="25756"/>
          <a:stretch/>
        </p:blipFill>
        <p:spPr>
          <a:xfrm>
            <a:off x="1817440" y="3623338"/>
            <a:ext cx="5429605" cy="30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584" y="1229215"/>
            <a:ext cx="1877247" cy="1407935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2369" y="2673280"/>
            <a:ext cx="207330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hoffi</a:t>
            </a:r>
            <a:r>
              <a:rPr lang="en-US" sz="2000" b="1" dirty="0">
                <a:solidFill>
                  <a:srgbClr val="7030A0"/>
                </a:solidFill>
              </a:rPr>
              <a:t> …?</a:t>
            </a:r>
          </a:p>
          <a:p>
            <a:pPr algn="ctr"/>
            <a:endParaRPr lang="en-GB" sz="2000" b="1" dirty="0">
              <a:solidFill>
                <a:srgbClr val="7030A0"/>
              </a:solidFill>
            </a:endParaRPr>
          </a:p>
          <a:p>
            <a:pPr algn="ctr"/>
            <a:r>
              <a:rPr lang="en-GB" sz="2000" b="1" dirty="0" err="1">
                <a:solidFill>
                  <a:srgbClr val="7030A0"/>
                </a:solidFill>
              </a:rPr>
              <a:t>Ydw</a:t>
            </a:r>
            <a:r>
              <a:rPr lang="en-GB" sz="2000" b="1" dirty="0">
                <a:solidFill>
                  <a:srgbClr val="7030A0"/>
                </a:solidFill>
              </a:rPr>
              <a:t>, </a:t>
            </a:r>
            <a:r>
              <a:rPr lang="en-GB" sz="2000" b="1" dirty="0" err="1">
                <a:solidFill>
                  <a:srgbClr val="7030A0"/>
                </a:solidFill>
              </a:rPr>
              <a:t>dw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i’n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hoffi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200" b="1" dirty="0">
                <a:solidFill>
                  <a:srgbClr val="7030A0"/>
                </a:solidFill>
              </a:rPr>
              <a:t>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9253" y="2749423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0" name="Picture 2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081844E-BF77-4444-B9C5-8D23DD11D5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533850" y="4106325"/>
            <a:ext cx="432236" cy="4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372" y="1296555"/>
            <a:ext cx="1787460" cy="1340595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24666" y="2526866"/>
            <a:ext cx="20733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</a:rPr>
              <a:t>Ydy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e’n</a:t>
            </a:r>
            <a:r>
              <a:rPr lang="en-US" sz="2200" b="1" dirty="0">
                <a:solidFill>
                  <a:srgbClr val="7030A0"/>
                </a:solidFill>
              </a:rPr>
              <a:t>/</a:t>
            </a:r>
            <a:r>
              <a:rPr lang="en-US" sz="2200" b="1" dirty="0" err="1">
                <a:solidFill>
                  <a:srgbClr val="7030A0"/>
                </a:solidFill>
              </a:rPr>
              <a:t>hi’n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hoffi</a:t>
            </a:r>
            <a:r>
              <a:rPr lang="en-US" sz="2200" b="1" dirty="0">
                <a:solidFill>
                  <a:srgbClr val="7030A0"/>
                </a:solidFill>
              </a:rPr>
              <a:t> …?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2200" b="1" dirty="0" err="1">
                <a:solidFill>
                  <a:srgbClr val="7030A0"/>
                </a:solidFill>
              </a:rPr>
              <a:t>Ydy</a:t>
            </a:r>
            <a:r>
              <a:rPr lang="en-GB" sz="2200" b="1" dirty="0">
                <a:solidFill>
                  <a:srgbClr val="7030A0"/>
                </a:solidFill>
              </a:rPr>
              <a:t>, </a:t>
            </a:r>
            <a:r>
              <a:rPr lang="en-GB" sz="2200" b="1" dirty="0" err="1">
                <a:solidFill>
                  <a:srgbClr val="7030A0"/>
                </a:solidFill>
              </a:rPr>
              <a:t>mae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e’n</a:t>
            </a:r>
            <a:r>
              <a:rPr lang="en-GB" sz="2200" b="1" dirty="0">
                <a:solidFill>
                  <a:srgbClr val="7030A0"/>
                </a:solidFill>
              </a:rPr>
              <a:t>/</a:t>
            </a:r>
            <a:r>
              <a:rPr lang="en-GB" sz="2200" b="1" dirty="0" err="1">
                <a:solidFill>
                  <a:srgbClr val="7030A0"/>
                </a:solidFill>
              </a:rPr>
              <a:t>hi’n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hoffi</a:t>
            </a:r>
            <a:r>
              <a:rPr lang="en-GB" sz="2200" b="1" dirty="0">
                <a:solidFill>
                  <a:srgbClr val="7030A0"/>
                </a:solidFill>
              </a:rPr>
              <a:t> 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3983" y="2737299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0" name="Picture 2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081844E-BF77-4444-B9C5-8D23DD11D5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533850" y="4106325"/>
            <a:ext cx="432236" cy="4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0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8817090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359" y="3108879"/>
            <a:ext cx="3331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digwyddiad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cyffrous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an exciting occasion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5620256" y="2965204"/>
            <a:ext cx="4145596" cy="25791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amser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i weld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teulu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ffrindiau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it’s time to see </a:t>
            </a: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family/friends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266" y="3067301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pic>
        <p:nvPicPr>
          <p:cNvPr id="31" name="Picture 3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EDDE7A-84FD-4058-B9D2-8DFC9A9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630" y="3748379"/>
            <a:ext cx="638073" cy="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546" y="1320687"/>
            <a:ext cx="1755285" cy="1316464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89098" y="2724754"/>
            <a:ext cx="21469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</a:rPr>
              <a:t>Wyt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ti’n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hoffi</a:t>
            </a:r>
            <a:r>
              <a:rPr lang="en-US" sz="2200" b="1" dirty="0">
                <a:solidFill>
                  <a:srgbClr val="7030A0"/>
                </a:solidFill>
              </a:rPr>
              <a:t> …?</a:t>
            </a:r>
          </a:p>
          <a:p>
            <a:pPr algn="ctr"/>
            <a:endParaRPr lang="en-GB" sz="2200" b="1" dirty="0">
              <a:solidFill>
                <a:srgbClr val="7030A0"/>
              </a:solidFill>
            </a:endParaRPr>
          </a:p>
          <a:p>
            <a:pPr algn="ctr"/>
            <a:r>
              <a:rPr lang="en-GB" sz="2200" b="1" dirty="0" err="1">
                <a:solidFill>
                  <a:srgbClr val="7030A0"/>
                </a:solidFill>
              </a:rPr>
              <a:t>Nac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ydw</a:t>
            </a:r>
            <a:r>
              <a:rPr lang="en-GB" sz="2200" b="1" dirty="0">
                <a:solidFill>
                  <a:srgbClr val="7030A0"/>
                </a:solidFill>
              </a:rPr>
              <a:t>, </a:t>
            </a:r>
            <a:r>
              <a:rPr lang="en-GB" sz="2200" b="1" dirty="0" err="1">
                <a:solidFill>
                  <a:srgbClr val="7030A0"/>
                </a:solidFill>
              </a:rPr>
              <a:t>dw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i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ddim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yn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hoffi</a:t>
            </a:r>
            <a:r>
              <a:rPr lang="en-GB" sz="2200" b="1" dirty="0">
                <a:solidFill>
                  <a:srgbClr val="7030A0"/>
                </a:solidFill>
              </a:rPr>
              <a:t> 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131" y="2740674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5EC13CA-EA68-4E27-9C92-2E711F7282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608096" y="4110707"/>
            <a:ext cx="339280" cy="3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996" y="1196523"/>
            <a:ext cx="1920836" cy="1440627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50110" y="2683208"/>
            <a:ext cx="227728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</a:rPr>
              <a:t>Ydy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e’n</a:t>
            </a:r>
            <a:r>
              <a:rPr lang="en-US" sz="2200" b="1" dirty="0">
                <a:solidFill>
                  <a:srgbClr val="7030A0"/>
                </a:solidFill>
              </a:rPr>
              <a:t>/</a:t>
            </a:r>
            <a:r>
              <a:rPr lang="en-US" sz="2200" b="1" dirty="0" err="1">
                <a:solidFill>
                  <a:srgbClr val="7030A0"/>
                </a:solidFill>
              </a:rPr>
              <a:t>hi’n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hoffi</a:t>
            </a:r>
            <a:r>
              <a:rPr lang="en-US" sz="2200" b="1" dirty="0">
                <a:solidFill>
                  <a:srgbClr val="7030A0"/>
                </a:solidFill>
              </a:rPr>
              <a:t> …?</a:t>
            </a:r>
          </a:p>
          <a:p>
            <a:pPr algn="ctr"/>
            <a:endParaRPr lang="en-GB" sz="800" b="1" dirty="0">
              <a:solidFill>
                <a:srgbClr val="7030A0"/>
              </a:solidFill>
            </a:endParaRPr>
          </a:p>
          <a:p>
            <a:pPr algn="ctr"/>
            <a:r>
              <a:rPr lang="en-GB" sz="2200" b="1" dirty="0" err="1">
                <a:solidFill>
                  <a:srgbClr val="7030A0"/>
                </a:solidFill>
              </a:rPr>
              <a:t>Nac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ydy</a:t>
            </a:r>
            <a:r>
              <a:rPr lang="en-GB" sz="2200" b="1" dirty="0">
                <a:solidFill>
                  <a:srgbClr val="7030A0"/>
                </a:solidFill>
              </a:rPr>
              <a:t>, </a:t>
            </a:r>
            <a:r>
              <a:rPr lang="en-GB" sz="2200" b="1" dirty="0" err="1">
                <a:solidFill>
                  <a:srgbClr val="7030A0"/>
                </a:solidFill>
              </a:rPr>
              <a:t>dydy</a:t>
            </a:r>
            <a:r>
              <a:rPr lang="en-GB" sz="2200" b="1" dirty="0">
                <a:solidFill>
                  <a:srgbClr val="7030A0"/>
                </a:solidFill>
              </a:rPr>
              <a:t> e/hi </a:t>
            </a:r>
            <a:r>
              <a:rPr lang="en-GB" sz="2200" b="1" dirty="0" err="1">
                <a:solidFill>
                  <a:srgbClr val="7030A0"/>
                </a:solidFill>
              </a:rPr>
              <a:t>ddim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yn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hoffi</a:t>
            </a:r>
            <a:r>
              <a:rPr lang="en-GB" sz="2200" b="1" dirty="0">
                <a:solidFill>
                  <a:srgbClr val="7030A0"/>
                </a:solidFill>
              </a:rPr>
              <a:t> 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1173" y="2727852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ACBF774C-4784-466E-9251-2D53A3C16D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533010" y="4245887"/>
            <a:ext cx="339280" cy="3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B9A2674002945A0B149DDC8ED7128" ma:contentTypeVersion="10" ma:contentTypeDescription="Create a new document." ma:contentTypeScope="" ma:versionID="08ef2823a774a757799a33e7e6f6741e">
  <xsd:schema xmlns:xsd="http://www.w3.org/2001/XMLSchema" xmlns:xs="http://www.w3.org/2001/XMLSchema" xmlns:p="http://schemas.microsoft.com/office/2006/metadata/properties" xmlns:ns2="36acfc2f-05a2-482c-b182-a1e5cf50ff78" targetNamespace="http://schemas.microsoft.com/office/2006/metadata/properties" ma:root="true" ma:fieldsID="c8fed1c9880f7229f1d9f5eb3a573256" ns2:_="">
    <xsd:import namespace="36acfc2f-05a2-482c-b182-a1e5cf50f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cfc2f-05a2-482c-b182-a1e5cf50f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10660-77A5-48EC-90C4-A5A151221C0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03ba7a-456c-42e1-8157-a409ac04a41f"/>
    <ds:schemaRef ds:uri="f2bc0120-2a9f-444a-b69f-1f120613ad9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C5B4B-8BA1-4AEF-B8B1-A3CCB1D16143}"/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390</Words>
  <Application>Microsoft Office PowerPoint</Application>
  <PresentationFormat>On-screen Show (4:3)</PresentationFormat>
  <Paragraphs>130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Clonc  Blwyddyn 5</vt:lpstr>
      <vt:lpstr>Wythnos 3  Digwyddiadau Events</vt:lpstr>
      <vt:lpstr>GEIRFA</vt:lpstr>
      <vt:lpstr>GÊM</vt:lpstr>
      <vt:lpstr>CWESTIWN AC ATEB</vt:lpstr>
      <vt:lpstr>CWESTIWN AC ATEB</vt:lpstr>
      <vt:lpstr>ACHOS …</vt:lpstr>
      <vt:lpstr>CWESTIWN AC ATEB</vt:lpstr>
      <vt:lpstr>CWESTIWN AC ATEB</vt:lpstr>
      <vt:lpstr>GÊM</vt:lpstr>
      <vt:lpstr>ACHOS …</vt:lpstr>
      <vt:lpstr>BERF: DATHLU</vt:lpstr>
      <vt:lpstr>GÊM</vt:lpstr>
      <vt:lpstr>DECHRAU BRAWDDEG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G Mabbett (Pennard Primary School)</cp:lastModifiedBy>
  <cp:revision>1958</cp:revision>
  <dcterms:created xsi:type="dcterms:W3CDTF">2018-10-15T10:29:36Z</dcterms:created>
  <dcterms:modified xsi:type="dcterms:W3CDTF">2020-08-21T07:23:46Z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0x010100796B9A2674002945A0B149DDC8ED7128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