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0693400" cy="7556500"/>
  <p:notesSz cx="6797675" cy="9926638"/>
  <p:embeddedFontLst>
    <p:embeddedFont>
      <p:font typeface="Beth Ellen" panose="020B060402020202020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nva Sans" panose="020B0604020202020204" charset="0"/>
      <p:regular r:id="rId13"/>
    </p:embeddedFont>
    <p:embeddedFont>
      <p:font typeface="Canva Sans Bold" panose="020B0604020202020204" charset="0"/>
      <p:regular r:id="rId14"/>
    </p:embeddedFont>
    <p:embeddedFont>
      <p:font typeface="Segoe UI" panose="020B0502040204020203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6" d="100"/>
          <a:sy n="66" d="100"/>
        </p:scale>
        <p:origin x="95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96133" y="613422"/>
            <a:ext cx="9710645" cy="6473763"/>
          </a:xfrm>
          <a:custGeom>
            <a:avLst/>
            <a:gdLst/>
            <a:ahLst/>
            <a:cxnLst/>
            <a:rect l="l" t="t" r="r" b="b"/>
            <a:pathLst>
              <a:path w="9710645" h="6473763">
                <a:moveTo>
                  <a:pt x="0" y="0"/>
                </a:moveTo>
                <a:lnTo>
                  <a:pt x="9710645" y="0"/>
                </a:lnTo>
                <a:lnTo>
                  <a:pt x="9710645" y="6473763"/>
                </a:lnTo>
                <a:lnTo>
                  <a:pt x="0" y="64737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934955" y="-1236243"/>
            <a:ext cx="6822091" cy="10032487"/>
          </a:xfrm>
          <a:custGeom>
            <a:avLst/>
            <a:gdLst/>
            <a:ahLst/>
            <a:cxnLst/>
            <a:rect l="l" t="t" r="r" b="b"/>
            <a:pathLst>
              <a:path w="6822091" h="10032487">
                <a:moveTo>
                  <a:pt x="0" y="0"/>
                </a:moveTo>
                <a:lnTo>
                  <a:pt x="6822090" y="0"/>
                </a:lnTo>
                <a:lnTo>
                  <a:pt x="6822090" y="10032486"/>
                </a:lnTo>
                <a:lnTo>
                  <a:pt x="0" y="100324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86948" y="1645510"/>
            <a:ext cx="8734338" cy="52470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13"/>
              </a:lnSpc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Genre: 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Information text.                                            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of What Matters: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Language Connects Us WM1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marL="341369" lvl="1" indent="-170684" algn="l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respond to what I hear, read and see. (PS1)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 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Responding and interacting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endParaRPr lang="en-US" sz="1581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Objectives:PS1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ask relevant questions about something they have heard. 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join in conversations by offering their own ideas, linked to what has been said. 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sort and categorise pictures related to a theme. 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different ways of showing others what they have learnt. 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make links between pictures and text. </a:t>
            </a:r>
          </a:p>
          <a:p>
            <a:pPr marL="341369" lvl="1" indent="-170684" algn="just">
              <a:lnSpc>
                <a:spcPts val="2213"/>
              </a:lnSpc>
              <a:spcBef>
                <a:spcPct val="0"/>
              </a:spcBef>
              <a:buFont typeface="Arial"/>
              <a:buChar char="•"/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record a fact in their own way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Collaboration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1581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listen to others.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work with other people.  </a:t>
            </a:r>
          </a:p>
          <a:p>
            <a:pPr algn="l">
              <a:lnSpc>
                <a:spcPts val="2213"/>
              </a:lnSpc>
            </a:pPr>
            <a:endParaRPr lang="en-US" sz="1581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213"/>
              </a:lnSpc>
              <a:spcBef>
                <a:spcPct val="0"/>
              </a:spcBef>
            </a:pPr>
            <a:endParaRPr lang="en-US" sz="1581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6971535" y="4629241"/>
            <a:ext cx="2649751" cy="1794351"/>
          </a:xfrm>
          <a:custGeom>
            <a:avLst/>
            <a:gdLst/>
            <a:ahLst/>
            <a:cxnLst/>
            <a:rect l="l" t="t" r="r" b="b"/>
            <a:pathLst>
              <a:path w="2649751" h="1794351">
                <a:moveTo>
                  <a:pt x="0" y="0"/>
                </a:moveTo>
                <a:lnTo>
                  <a:pt x="2649751" y="0"/>
                </a:lnTo>
                <a:lnTo>
                  <a:pt x="2649751" y="1794351"/>
                </a:lnTo>
                <a:lnTo>
                  <a:pt x="0" y="17943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1000"/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391623" y="821650"/>
            <a:ext cx="5299502" cy="984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989"/>
              </a:lnSpc>
              <a:spcBef>
                <a:spcPct val="0"/>
              </a:spcBef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Literacy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934955" y="-1236243"/>
            <a:ext cx="6822091" cy="10032487"/>
          </a:xfrm>
          <a:custGeom>
            <a:avLst/>
            <a:gdLst/>
            <a:ahLst/>
            <a:cxnLst/>
            <a:rect l="l" t="t" r="r" b="b"/>
            <a:pathLst>
              <a:path w="6822091" h="10032487">
                <a:moveTo>
                  <a:pt x="0" y="0"/>
                </a:moveTo>
                <a:lnTo>
                  <a:pt x="6822090" y="0"/>
                </a:lnTo>
                <a:lnTo>
                  <a:pt x="6822090" y="10032486"/>
                </a:lnTo>
                <a:lnTo>
                  <a:pt x="0" y="100324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86948" y="1645510"/>
            <a:ext cx="8734338" cy="56880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213"/>
              </a:lnSpc>
            </a:pP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Genre: </a:t>
            </a:r>
            <a:r>
              <a:rPr lang="en-US" sz="1581" dirty="0">
                <a:solidFill>
                  <a:srgbClr val="000000"/>
                </a:solidFill>
                <a:latin typeface="Canva Sans"/>
                <a:ea typeface="Canva Sans Bold"/>
                <a:cs typeface="Canva Sans Bold"/>
                <a:sym typeface="Canva Sans"/>
              </a:rPr>
              <a:t>Story Writing</a:t>
            </a:r>
            <a:r>
              <a:rPr lang="en-US" sz="158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                                            </a:t>
            </a:r>
          </a:p>
          <a:p>
            <a:pPr algn="l" fontAlgn="base"/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of What Matters: </a:t>
            </a:r>
            <a:r>
              <a:rPr lang="en-US" sz="158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Language and Literacy WM3</a:t>
            </a:r>
            <a:endParaRPr lang="en-GB" sz="1600" i="0" dirty="0">
              <a:solidFill>
                <a:srgbClr val="1F1F1F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ts val="221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  <a:r>
              <a:rPr kumimoji="0" lang="en-GB" sz="2000" i="0" u="none" strike="noStrike" kern="1200" cap="none" spc="0" normalizeH="0" baseline="0" noProof="0" dirty="0">
                <a:ln>
                  <a:noFill/>
                </a:ln>
                <a:solidFill>
                  <a:srgbClr val="1F1F1F"/>
                </a:solidFill>
                <a:effectLst/>
                <a:uLnTx/>
                <a:uFillTx/>
                <a:ea typeface="+mn-ea"/>
                <a:cs typeface="+mn-cs"/>
              </a:rPr>
              <a:t>Expressing ourselves through languages is key to communication.</a:t>
            </a:r>
            <a:r>
              <a:rPr lang="en-GB" sz="2000" b="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ts val="2213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srgbClr val="1F1F1F"/>
                </a:solidFill>
                <a:latin typeface="+mj-lt"/>
              </a:rPr>
              <a:t>I </a:t>
            </a:r>
            <a:r>
              <a:rPr lang="en-GB" sz="2000" b="0" i="0" dirty="0">
                <a:solidFill>
                  <a:srgbClr val="1F1F1F"/>
                </a:solidFill>
                <a:effectLst/>
                <a:latin typeface="+mj-lt"/>
              </a:rPr>
              <a:t>can communicate by making marks, drawing symbols or writing letters and words in a range of contexts. </a:t>
            </a:r>
            <a:endParaRPr lang="en-US" sz="2000" dirty="0">
              <a:solidFill>
                <a:srgbClr val="000000"/>
              </a:solidFill>
              <a:latin typeface="+mj-lt"/>
              <a:ea typeface="Canva Sans Bold"/>
              <a:cs typeface="Canva Sans Bold"/>
              <a:sym typeface="Canva Sans Bold"/>
            </a:endParaRP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 </a:t>
            </a: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Writing to communicate.</a:t>
            </a:r>
            <a:endParaRPr lang="en-US" sz="1581" b="1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Objectives:PS1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GB" sz="2000" i="0" dirty="0">
                <a:effectLst/>
              </a:rPr>
              <a:t>To write simple words and phrases by using knowledge of letters and the sounds they represent. </a:t>
            </a:r>
          </a:p>
          <a:p>
            <a:r>
              <a:rPr lang="en-GB" sz="2000" i="0" dirty="0">
                <a:effectLst/>
              </a:rPr>
              <a:t>To explore writing for different purposes and audiences. </a:t>
            </a:r>
            <a:endParaRPr lang="en-GB" sz="2000" dirty="0"/>
          </a:p>
          <a:p>
            <a:r>
              <a:rPr lang="en-GB" sz="2000" i="0" dirty="0">
                <a:effectLst/>
              </a:rPr>
              <a:t>To show understanding of different formats, e.g., cards, lists, letters. </a:t>
            </a:r>
            <a:endParaRPr lang="en-GB" sz="2000" dirty="0"/>
          </a:p>
          <a:p>
            <a:r>
              <a:rPr lang="en-GB" sz="2000" i="0" dirty="0">
                <a:effectLst/>
              </a:rPr>
              <a:t>To begin to use story telling vocabulary. </a:t>
            </a:r>
            <a:endParaRPr lang="en-GB" sz="2000" dirty="0"/>
          </a:p>
          <a:p>
            <a:r>
              <a:rPr lang="en-GB" sz="2000" dirty="0"/>
              <a:t>T</a:t>
            </a:r>
            <a:r>
              <a:rPr lang="en-GB" sz="2000" i="0" dirty="0">
                <a:effectLst/>
              </a:rPr>
              <a:t>o describe settings and characters </a:t>
            </a:r>
            <a:endParaRPr lang="en-GB" sz="2000" dirty="0"/>
          </a:p>
          <a:p>
            <a:pPr algn="just">
              <a:lnSpc>
                <a:spcPts val="2213"/>
              </a:lnSpc>
              <a:spcBef>
                <a:spcPct val="0"/>
              </a:spcBef>
            </a:pPr>
            <a:endParaRPr lang="en-US" sz="1581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58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Collaboration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1581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 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be curious</a:t>
            </a:r>
          </a:p>
          <a:p>
            <a:pPr algn="just">
              <a:lnSpc>
                <a:spcPts val="2213"/>
              </a:lnSpc>
              <a:spcBef>
                <a:spcPct val="0"/>
              </a:spcBef>
            </a:pPr>
            <a:r>
              <a:rPr lang="en-US" sz="1581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think up new ideas.  </a:t>
            </a:r>
          </a:p>
          <a:p>
            <a:pPr algn="l">
              <a:lnSpc>
                <a:spcPts val="2213"/>
              </a:lnSpc>
            </a:pPr>
            <a:endParaRPr lang="en-US" sz="1581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213"/>
              </a:lnSpc>
              <a:spcBef>
                <a:spcPct val="0"/>
              </a:spcBef>
            </a:pPr>
            <a:endParaRPr lang="en-US" sz="1581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7156701" y="4845050"/>
            <a:ext cx="2649751" cy="1794351"/>
          </a:xfrm>
          <a:custGeom>
            <a:avLst/>
            <a:gdLst/>
            <a:ahLst/>
            <a:cxnLst/>
            <a:rect l="l" t="t" r="r" b="b"/>
            <a:pathLst>
              <a:path w="2649751" h="1794351">
                <a:moveTo>
                  <a:pt x="0" y="0"/>
                </a:moveTo>
                <a:lnTo>
                  <a:pt x="2649751" y="0"/>
                </a:lnTo>
                <a:lnTo>
                  <a:pt x="2649751" y="1794351"/>
                </a:lnTo>
                <a:lnTo>
                  <a:pt x="0" y="179435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1000"/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4391623" y="821650"/>
            <a:ext cx="5299502" cy="984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89"/>
              </a:lnSpc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989"/>
              </a:lnSpc>
              <a:spcBef>
                <a:spcPct val="0"/>
              </a:spcBef>
            </a:pPr>
            <a:r>
              <a:rPr lang="en-US" sz="2849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Literacy</a:t>
            </a:r>
          </a:p>
        </p:txBody>
      </p:sp>
    </p:spTree>
    <p:extLst>
      <p:ext uri="{BB962C8B-B14F-4D97-AF65-F5344CB8AC3E}">
        <p14:creationId xmlns:p14="http://schemas.microsoft.com/office/powerpoint/2010/main" val="4048594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764271" y="-1360833"/>
            <a:ext cx="6848992" cy="10072048"/>
          </a:xfrm>
          <a:custGeom>
            <a:avLst/>
            <a:gdLst/>
            <a:ahLst/>
            <a:cxnLst/>
            <a:rect l="l" t="t" r="r" b="b"/>
            <a:pathLst>
              <a:path w="6848992" h="10072048">
                <a:moveTo>
                  <a:pt x="0" y="0"/>
                </a:moveTo>
                <a:lnTo>
                  <a:pt x="6848992" y="0"/>
                </a:lnTo>
                <a:lnTo>
                  <a:pt x="6848992" y="10072047"/>
                </a:lnTo>
                <a:lnTo>
                  <a:pt x="0" y="100720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749372" y="1777272"/>
            <a:ext cx="9186628" cy="4466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484"/>
              </a:lnSpc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Unit of Learning 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- Number                                                           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of What Matters: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Numeracy WM1 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marL="383144" lvl="1" indent="-191572" algn="l">
              <a:lnSpc>
                <a:spcPts val="2484"/>
              </a:lnSpc>
              <a:spcBef>
                <a:spcPct val="0"/>
              </a:spcBef>
              <a:buFont typeface="Arial"/>
              <a:buChar char="•"/>
            </a:pP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The number system is used to represent and compare relationships between numbers and quantities.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b="1" dirty="0" err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Domain:T</a:t>
            </a:r>
            <a:r>
              <a:rPr lang="en-US" sz="1774" dirty="0" err="1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he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Number system.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 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I 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can count confidently and solve problems (PS1)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explore sets and how they can change (PS1)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combine, change and compare amounts.</a:t>
            </a:r>
          </a:p>
          <a:p>
            <a:pPr algn="just">
              <a:lnSpc>
                <a:spcPts val="2484"/>
              </a:lnSpc>
              <a:spcBef>
                <a:spcPct val="0"/>
              </a:spcBef>
            </a:pPr>
            <a:endParaRPr lang="en-US" sz="1774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2484"/>
              </a:lnSpc>
              <a:spcBef>
                <a:spcPct val="0"/>
              </a:spcBef>
            </a:pP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Resilience.</a:t>
            </a:r>
          </a:p>
          <a:p>
            <a:pPr algn="l">
              <a:lnSpc>
                <a:spcPts val="2484"/>
              </a:lnSpc>
              <a:spcBef>
                <a:spcPct val="0"/>
              </a:spcBef>
            </a:pP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1774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</a:t>
            </a: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marL="383144" lvl="1" indent="-191572" algn="l">
              <a:lnSpc>
                <a:spcPts val="2484"/>
              </a:lnSpc>
              <a:spcBef>
                <a:spcPct val="0"/>
              </a:spcBef>
              <a:buFont typeface="Arial"/>
              <a:buChar char="•"/>
            </a:pPr>
            <a:r>
              <a:rPr lang="en-US" sz="1774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share what I have done well. </a:t>
            </a:r>
          </a:p>
        </p:txBody>
      </p:sp>
      <p:sp>
        <p:nvSpPr>
          <p:cNvPr id="4" name="Freeform 4"/>
          <p:cNvSpPr/>
          <p:nvPr/>
        </p:nvSpPr>
        <p:spPr>
          <a:xfrm>
            <a:off x="6316059" y="4197581"/>
            <a:ext cx="3194794" cy="2129863"/>
          </a:xfrm>
          <a:custGeom>
            <a:avLst/>
            <a:gdLst/>
            <a:ahLst/>
            <a:cxnLst/>
            <a:rect l="l" t="t" r="r" b="b"/>
            <a:pathLst>
              <a:path w="3194794" h="2129863">
                <a:moveTo>
                  <a:pt x="0" y="0"/>
                </a:moveTo>
                <a:lnTo>
                  <a:pt x="3194795" y="0"/>
                </a:lnTo>
                <a:lnTo>
                  <a:pt x="3194795" y="2129863"/>
                </a:lnTo>
                <a:lnTo>
                  <a:pt x="0" y="212986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63000"/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5108526" y="888373"/>
            <a:ext cx="4402328" cy="9174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00"/>
              </a:lnSpc>
            </a:pPr>
            <a:r>
              <a:rPr lang="en-US" sz="2642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700"/>
              </a:lnSpc>
              <a:spcBef>
                <a:spcPct val="0"/>
              </a:spcBef>
            </a:pPr>
            <a:r>
              <a:rPr lang="en-US" sz="2642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Numeracy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877542" y="-1351614"/>
            <a:ext cx="6770499" cy="9956616"/>
          </a:xfrm>
          <a:custGeom>
            <a:avLst/>
            <a:gdLst/>
            <a:ahLst/>
            <a:cxnLst/>
            <a:rect l="l" t="t" r="r" b="b"/>
            <a:pathLst>
              <a:path w="6770499" h="9956616">
                <a:moveTo>
                  <a:pt x="0" y="0"/>
                </a:moveTo>
                <a:lnTo>
                  <a:pt x="6770499" y="0"/>
                </a:lnTo>
                <a:lnTo>
                  <a:pt x="6770499" y="9956616"/>
                </a:lnTo>
                <a:lnTo>
                  <a:pt x="0" y="9956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76274" y="931057"/>
            <a:ext cx="9180000" cy="60808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432"/>
              </a:lnSpc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Big Question: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I wonder what animals live in Y Goedwig?                                                                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of What Matters: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Science and Technology WM3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</a:t>
            </a:r>
          </a:p>
          <a:p>
            <a:pPr marL="375111" lvl="1" indent="-187555" algn="just">
              <a:lnSpc>
                <a:spcPts val="2432"/>
              </a:lnSpc>
              <a:spcBef>
                <a:spcPct val="0"/>
              </a:spcBef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 The world around us is full of living things that depend on each other for survival.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Variation and Evolution.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 (PS1)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talk about what I noticed and what I have found out.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recognise that plants and animals are living things which grow.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identify, follow and begin to create sequences and patterns in everyday activities I.e. daytime animals and night time animals 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that animals live in different places, e.g. land, sea, air, underground </a:t>
            </a:r>
          </a:p>
          <a:p>
            <a:pPr algn="l">
              <a:lnSpc>
                <a:spcPts val="2432"/>
              </a:lnSpc>
            </a:pPr>
            <a:endParaRPr lang="en-US" sz="1737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2432"/>
              </a:lnSpc>
              <a:spcBef>
                <a:spcPct val="0"/>
              </a:spcBef>
            </a:pP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Collaboration</a:t>
            </a:r>
          </a:p>
          <a:p>
            <a:pPr algn="l">
              <a:lnSpc>
                <a:spcPts val="2432"/>
              </a:lnSpc>
              <a:spcBef>
                <a:spcPct val="0"/>
              </a:spcBef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1737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</a:t>
            </a: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work with other people.</a:t>
            </a:r>
          </a:p>
          <a:p>
            <a:pPr marL="375111" lvl="1" indent="-187555" algn="l">
              <a:lnSpc>
                <a:spcPts val="2432"/>
              </a:lnSpc>
              <a:buFont typeface="Arial"/>
              <a:buChar char="•"/>
            </a:pPr>
            <a:r>
              <a:rPr lang="en-US" sz="1737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 can ask questions if I don’t understand </a:t>
            </a:r>
          </a:p>
          <a:p>
            <a:pPr algn="l">
              <a:lnSpc>
                <a:spcPts val="2432"/>
              </a:lnSpc>
            </a:pPr>
            <a:endParaRPr lang="en-US" sz="1737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</a:pPr>
            <a:endParaRPr lang="en-US" sz="1737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</a:pPr>
            <a:endParaRPr lang="en-US" sz="1737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  <a:spcBef>
                <a:spcPct val="0"/>
              </a:spcBef>
            </a:pPr>
            <a:endParaRPr lang="en-US" sz="1737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4" name="Freeform 4"/>
          <p:cNvSpPr/>
          <p:nvPr/>
        </p:nvSpPr>
        <p:spPr>
          <a:xfrm>
            <a:off x="7088414" y="4410771"/>
            <a:ext cx="2121452" cy="2083277"/>
          </a:xfrm>
          <a:custGeom>
            <a:avLst/>
            <a:gdLst/>
            <a:ahLst/>
            <a:cxnLst/>
            <a:rect l="l" t="t" r="r" b="b"/>
            <a:pathLst>
              <a:path w="2121452" h="2083277">
                <a:moveTo>
                  <a:pt x="0" y="0"/>
                </a:moveTo>
                <a:lnTo>
                  <a:pt x="2121453" y="0"/>
                </a:lnTo>
                <a:lnTo>
                  <a:pt x="2121453" y="2083277"/>
                </a:lnTo>
                <a:lnTo>
                  <a:pt x="0" y="208327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731264" y="557676"/>
            <a:ext cx="3325010" cy="1158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9"/>
              </a:lnSpc>
            </a:pPr>
            <a:r>
              <a:rPr lang="en-US" sz="2235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129"/>
              </a:lnSpc>
              <a:spcBef>
                <a:spcPct val="0"/>
              </a:spcBef>
            </a:pPr>
            <a:r>
              <a:rPr lang="en-US" sz="2235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Amser Sgwn i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961451" y="-1472408"/>
            <a:ext cx="6770499" cy="9956616"/>
          </a:xfrm>
          <a:custGeom>
            <a:avLst/>
            <a:gdLst/>
            <a:ahLst/>
            <a:cxnLst/>
            <a:rect l="l" t="t" r="r" b="b"/>
            <a:pathLst>
              <a:path w="6770499" h="9956616">
                <a:moveTo>
                  <a:pt x="0" y="0"/>
                </a:moveTo>
                <a:lnTo>
                  <a:pt x="6770499" y="0"/>
                </a:lnTo>
                <a:lnTo>
                  <a:pt x="6770499" y="9956616"/>
                </a:lnTo>
                <a:lnTo>
                  <a:pt x="0" y="99566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76274" y="931057"/>
            <a:ext cx="9180000" cy="644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432"/>
              </a:lnSpc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Big Question:</a:t>
            </a:r>
            <a:r>
              <a:rPr lang="en-GB" sz="2000" b="0" i="0" dirty="0">
                <a:effectLst/>
                <a:latin typeface="Segoe UI" panose="020B0502040204020203" pitchFamily="34" charset="0"/>
              </a:rPr>
              <a:t>I wonder what happens during Harvest?</a:t>
            </a:r>
          </a:p>
          <a:p>
            <a:pPr algn="just">
              <a:lnSpc>
                <a:spcPts val="2432"/>
              </a:lnSpc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Statement of What Matters:</a:t>
            </a:r>
            <a:r>
              <a:rPr lang="en-US" sz="1737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Humanities WM1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DOL(s): Curiosity </a:t>
            </a:r>
          </a:p>
          <a:p>
            <a:pPr marL="187556" lvl="1" algn="just">
              <a:lnSpc>
                <a:spcPts val="2432"/>
              </a:lnSpc>
              <a:spcBef>
                <a:spcPct val="0"/>
              </a:spcBef>
            </a:pPr>
            <a:r>
              <a:rPr lang="en-GB" sz="200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Enquiry, exploration and investigation inspire curiosity about the world, </a:t>
            </a:r>
          </a:p>
          <a:p>
            <a:pPr marL="187556" lvl="1" algn="just">
              <a:lnSpc>
                <a:spcPts val="2432"/>
              </a:lnSpc>
              <a:spcBef>
                <a:spcPct val="0"/>
              </a:spcBef>
            </a:pPr>
            <a:r>
              <a:rPr lang="en-GB" sz="2000" i="0" dirty="0">
                <a:solidFill>
                  <a:srgbClr val="1F1F1F"/>
                </a:solidFill>
                <a:effectLst/>
                <a:latin typeface="Arial" panose="020B0604020202020204" pitchFamily="34" charset="0"/>
              </a:rPr>
              <a:t>its past, present and future</a:t>
            </a:r>
            <a:endParaRPr lang="en-US" sz="20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just">
              <a:lnSpc>
                <a:spcPts val="2432"/>
              </a:lnSpc>
              <a:spcBef>
                <a:spcPct val="0"/>
              </a:spcBef>
            </a:pPr>
            <a:endParaRPr lang="en-US" sz="1737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Domain:</a:t>
            </a:r>
            <a:r>
              <a:rPr lang="en-US" sz="1737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Mapwork and fieldwork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Learning Objectives: (PS1)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GB" sz="2000" b="0" i="0" dirty="0">
                <a:effectLst/>
              </a:rPr>
              <a:t>To explore and observe the local environment through simple fieldwork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GB" sz="2000" b="0" i="0" dirty="0">
                <a:effectLst/>
              </a:rPr>
              <a:t>To identify and describe features of their locality using simple geographical language  </a:t>
            </a:r>
          </a:p>
          <a:p>
            <a:pPr algn="just">
              <a:lnSpc>
                <a:spcPts val="2432"/>
              </a:lnSpc>
              <a:spcBef>
                <a:spcPct val="0"/>
              </a:spcBef>
            </a:pPr>
            <a:r>
              <a:rPr lang="en-GB" sz="2000" b="0" i="0" dirty="0">
                <a:effectLst/>
              </a:rPr>
              <a:t>To develop early understanding of place, identity and change over time  </a:t>
            </a:r>
            <a:r>
              <a:rPr lang="en-GB" sz="1600" b="0" i="0" dirty="0">
                <a:effectLst/>
              </a:rPr>
              <a:t>   </a:t>
            </a:r>
            <a:endParaRPr lang="en-US" sz="1737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l">
              <a:lnSpc>
                <a:spcPts val="2432"/>
              </a:lnSpc>
              <a:spcBef>
                <a:spcPct val="0"/>
              </a:spcBef>
            </a:pPr>
            <a:endParaRPr lang="en-US" sz="1737" dirty="0">
              <a:solidFill>
                <a:srgbClr val="000000"/>
              </a:solidFill>
              <a:latin typeface="Canva Sans"/>
              <a:ea typeface="Canva Sans Bold"/>
              <a:cs typeface="Canva Sans Bold"/>
              <a:sym typeface="Canva Sans"/>
            </a:endParaRPr>
          </a:p>
          <a:p>
            <a:pPr algn="l">
              <a:lnSpc>
                <a:spcPts val="2432"/>
              </a:lnSpc>
              <a:spcBef>
                <a:spcPct val="0"/>
              </a:spcBef>
            </a:pP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Characteristics of Independence:</a:t>
            </a:r>
            <a:r>
              <a:rPr lang="en-US" sz="1737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Curiosity</a:t>
            </a:r>
          </a:p>
          <a:p>
            <a:pPr>
              <a:lnSpc>
                <a:spcPts val="2432"/>
              </a:lnSpc>
              <a:spcBef>
                <a:spcPct val="0"/>
              </a:spcBef>
            </a:pPr>
            <a:r>
              <a:rPr lang="en-US" sz="1737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</a:t>
            </a:r>
            <a:r>
              <a:rPr lang="en-US" sz="1737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ntegral Skills:</a:t>
            </a:r>
            <a:r>
              <a:rPr lang="en-US" sz="1737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>
              <a:lnSpc>
                <a:spcPts val="2432"/>
              </a:lnSpc>
              <a:spcBef>
                <a:spcPct val="0"/>
              </a:spcBef>
            </a:pPr>
            <a:r>
              <a:rPr lang="en-US" sz="1737" b="0" i="0" dirty="0">
                <a:solidFill>
                  <a:srgbClr val="000000"/>
                </a:solidFill>
                <a:effectLst/>
                <a:latin typeface="Canva Sans"/>
                <a:sym typeface="Canva Sans"/>
              </a:rPr>
              <a:t> </a:t>
            </a:r>
            <a:r>
              <a:rPr lang="en-GB" sz="1600" b="0" i="0" dirty="0">
                <a:effectLst/>
                <a:latin typeface="Segoe UI" panose="020B0502040204020203" pitchFamily="34" charset="0"/>
              </a:rPr>
              <a:t>I can ask questions about the world around me.</a:t>
            </a:r>
            <a:br>
              <a:rPr lang="en-GB" sz="1600" b="0" i="0" dirty="0">
                <a:effectLst/>
                <a:latin typeface="Segoe UI" panose="020B0502040204020203" pitchFamily="34" charset="0"/>
              </a:rPr>
            </a:br>
            <a:r>
              <a:rPr lang="en-GB" sz="1600" dirty="0">
                <a:latin typeface="Segoe UI" panose="020B0502040204020203" pitchFamily="34" charset="0"/>
              </a:rPr>
              <a:t> I </a:t>
            </a:r>
            <a:r>
              <a:rPr lang="en-GB" sz="1600" b="0" i="0" dirty="0">
                <a:effectLst/>
                <a:latin typeface="Segoe UI" panose="020B0502040204020203" pitchFamily="34" charset="0"/>
              </a:rPr>
              <a:t>can share my ideas and discoveries with others.</a:t>
            </a:r>
          </a:p>
          <a:p>
            <a:pPr algn="l">
              <a:lnSpc>
                <a:spcPts val="2432"/>
              </a:lnSpc>
              <a:spcBef>
                <a:spcPct val="0"/>
              </a:spcBef>
            </a:pPr>
            <a:endParaRPr lang="en-US" sz="1737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l">
              <a:lnSpc>
                <a:spcPts val="2432"/>
              </a:lnSpc>
            </a:pPr>
            <a:endParaRPr lang="en-US" sz="1737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</a:pPr>
            <a:endParaRPr lang="en-US" sz="1737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</a:pPr>
            <a:endParaRPr lang="en-US" sz="1737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432"/>
              </a:lnSpc>
              <a:spcBef>
                <a:spcPct val="0"/>
              </a:spcBef>
            </a:pPr>
            <a:endParaRPr lang="en-US" sz="1737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6731264" y="557676"/>
            <a:ext cx="3325010" cy="11580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9"/>
              </a:lnSpc>
            </a:pPr>
            <a:r>
              <a:rPr lang="en-US" sz="2235" dirty="0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Planning for Learning</a:t>
            </a:r>
          </a:p>
          <a:p>
            <a:pPr algn="ctr">
              <a:lnSpc>
                <a:spcPts val="3129"/>
              </a:lnSpc>
              <a:spcBef>
                <a:spcPct val="0"/>
              </a:spcBef>
            </a:pPr>
            <a:r>
              <a:rPr lang="en-US" sz="2235" dirty="0" err="1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Amser</a:t>
            </a:r>
            <a:r>
              <a:rPr lang="en-US" sz="2235" dirty="0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 </a:t>
            </a:r>
            <a:r>
              <a:rPr lang="en-US" sz="2235" dirty="0" err="1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Sgwn</a:t>
            </a:r>
            <a:r>
              <a:rPr lang="en-US" sz="2235" dirty="0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 </a:t>
            </a:r>
            <a:r>
              <a:rPr lang="en-US" sz="2235" dirty="0" err="1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i</a:t>
            </a:r>
            <a:r>
              <a:rPr lang="en-US" sz="2235" dirty="0">
                <a:solidFill>
                  <a:srgbClr val="000000"/>
                </a:solidFill>
                <a:latin typeface="Beth Ellen"/>
                <a:ea typeface="Beth Ellen"/>
                <a:cs typeface="Beth Ellen"/>
                <a:sym typeface="Beth Ellen"/>
              </a:rPr>
              <a:t>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EA8F3ED-3F1B-4980-8307-2749DD1180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9700" y="4328074"/>
            <a:ext cx="3258005" cy="213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61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3608</TotalTime>
  <Words>632</Words>
  <Application>Microsoft Office PowerPoint</Application>
  <PresentationFormat>Custom</PresentationFormat>
  <Paragraphs>91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Calibri</vt:lpstr>
      <vt:lpstr>Segoe UI</vt:lpstr>
      <vt:lpstr>Canva Sans Bold</vt:lpstr>
      <vt:lpstr>Beth Ellen</vt:lpstr>
      <vt:lpstr>Canva Sans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for Learning Pengwin</dc:title>
  <cp:lastModifiedBy>L Marchant (Llanrhidian Primary School)</cp:lastModifiedBy>
  <cp:revision>6</cp:revision>
  <cp:lastPrinted>2026-09-25T06:55:47Z</cp:lastPrinted>
  <dcterms:created xsi:type="dcterms:W3CDTF">2006-08-16T00:00:00Z</dcterms:created>
  <dcterms:modified xsi:type="dcterms:W3CDTF">2026-09-27T19:03:35Z</dcterms:modified>
  <dc:identifier>DAHVNIaLCn0</dc:identifier>
</cp:coreProperties>
</file>