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notesMasterIdLst>
    <p:notesMasterId r:id="rId18"/>
  </p:notesMasterIdLst>
  <p:sldIdLst>
    <p:sldId id="256" r:id="rId9"/>
    <p:sldId id="267" r:id="rId10"/>
    <p:sldId id="268" r:id="rId11"/>
    <p:sldId id="25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E48C57-1F7C-47A6-8493-71198EDA4BBB}" v="3" dt="2024-07-26T12:16:13.7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>
      <p:cViewPr varScale="1">
        <p:scale>
          <a:sx n="76" d="100"/>
          <a:sy n="76" d="100"/>
        </p:scale>
        <p:origin x="100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A21EC6-AA8F-4565-A4D7-613932179C53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D7964-16D7-4E71-BA7A-748697210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07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8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BBC96E-6930-91B3-DDDF-27AE3766E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94" y="2188356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8E8408-560B-E2C8-68CE-7E3E773B4F43}"/>
              </a:ext>
            </a:extLst>
          </p:cNvPr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Which container is the biggest?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does </a:t>
            </a:r>
            <a:r>
              <a:rPr lang="en-GB" sz="2800" b="1" dirty="0">
                <a:latin typeface="Comic Sans MS" panose="030F0702030302020204" pitchFamily="66" charset="0"/>
              </a:rPr>
              <a:t>full</a:t>
            </a:r>
            <a:r>
              <a:rPr lang="en-GB" sz="2800" dirty="0">
                <a:latin typeface="Comic Sans MS" panose="030F0702030302020204" pitchFamily="66" charset="0"/>
              </a:rPr>
              <a:t> mean?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3) What does </a:t>
            </a:r>
            <a:r>
              <a:rPr lang="en-GB" sz="2800" b="1" dirty="0">
                <a:latin typeface="Comic Sans MS" panose="030F0702030302020204" pitchFamily="66" charset="0"/>
              </a:rPr>
              <a:t>empty</a:t>
            </a:r>
            <a:r>
              <a:rPr lang="en-GB" sz="2800" dirty="0">
                <a:latin typeface="Comic Sans MS" panose="030F0702030302020204" pitchFamily="66" charset="0"/>
              </a:rPr>
              <a:t> mean?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4DA7AD94-AF6C-74C0-0AA7-774566A9D7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74" t="22222" r="71037" b="58667"/>
          <a:stretch/>
        </p:blipFill>
        <p:spPr>
          <a:xfrm>
            <a:off x="1391920" y="1488440"/>
            <a:ext cx="1158240" cy="1310640"/>
          </a:xfrm>
          <a:prstGeom prst="rect">
            <a:avLst/>
          </a:prstGeom>
        </p:spPr>
      </p:pic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8BC7C32A-3D65-2A1B-A40A-85D6F7576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452" t="22222" r="47178" b="58667"/>
          <a:stretch/>
        </p:blipFill>
        <p:spPr>
          <a:xfrm>
            <a:off x="2886746" y="1656080"/>
            <a:ext cx="985518" cy="1310640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07949726-0F28-1819-F72B-459CB6F7B4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98" t="72740" r="44147" b="8149"/>
          <a:stretch/>
        </p:blipFill>
        <p:spPr>
          <a:xfrm>
            <a:off x="4117984" y="1194199"/>
            <a:ext cx="1773070" cy="1640441"/>
          </a:xfrm>
          <a:prstGeom prst="rect">
            <a:avLst/>
          </a:prstGeom>
        </p:spPr>
      </p:pic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EBECCA77-CA25-90ED-E006-F4051F861C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98" t="72740" r="44147" b="8149"/>
          <a:stretch/>
        </p:blipFill>
        <p:spPr>
          <a:xfrm>
            <a:off x="6257255" y="1202018"/>
            <a:ext cx="784783" cy="164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51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48BCC8-3162-6A0B-A75A-0507B46A5AC9}"/>
              </a:ext>
            </a:extLst>
          </p:cNvPr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Which container is the biggest?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does </a:t>
            </a:r>
            <a:r>
              <a:rPr lang="en-GB" sz="2800" b="1" dirty="0">
                <a:latin typeface="Comic Sans MS" panose="030F0702030302020204" pitchFamily="66" charset="0"/>
              </a:rPr>
              <a:t>full</a:t>
            </a:r>
            <a:r>
              <a:rPr lang="en-GB" sz="2800" dirty="0">
                <a:latin typeface="Comic Sans MS" panose="030F0702030302020204" pitchFamily="66" charset="0"/>
              </a:rPr>
              <a:t> mean?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3) What does </a:t>
            </a:r>
            <a:r>
              <a:rPr lang="en-GB" sz="2800" b="1" dirty="0">
                <a:latin typeface="Comic Sans MS" panose="030F0702030302020204" pitchFamily="66" charset="0"/>
              </a:rPr>
              <a:t>empty</a:t>
            </a:r>
            <a:r>
              <a:rPr lang="en-GB" sz="2800" dirty="0">
                <a:latin typeface="Comic Sans MS" panose="030F0702030302020204" pitchFamily="66" charset="0"/>
              </a:rPr>
              <a:t> mean?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A01185FC-0BE0-AEEE-078E-77E2B0A94C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74" t="22222" r="71037" b="58667"/>
          <a:stretch/>
        </p:blipFill>
        <p:spPr>
          <a:xfrm>
            <a:off x="1391920" y="1488440"/>
            <a:ext cx="1158240" cy="1310640"/>
          </a:xfrm>
          <a:prstGeom prst="rect">
            <a:avLst/>
          </a:prstGeom>
        </p:spPr>
      </p:pic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6F3D0FF2-DDDF-40C8-D6F3-395BC269CA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452" t="22222" r="47178" b="58667"/>
          <a:stretch/>
        </p:blipFill>
        <p:spPr>
          <a:xfrm>
            <a:off x="2886746" y="1656080"/>
            <a:ext cx="985518" cy="1310640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B39CCCE8-FDDD-3CD0-BC5C-3B1067233E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98" t="72740" r="44147" b="8149"/>
          <a:stretch/>
        </p:blipFill>
        <p:spPr>
          <a:xfrm>
            <a:off x="4117984" y="1194199"/>
            <a:ext cx="1773070" cy="1640441"/>
          </a:xfrm>
          <a:prstGeom prst="rect">
            <a:avLst/>
          </a:prstGeom>
        </p:spPr>
      </p:pic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7365D73A-7062-4B36-C75E-31C0BC457D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98" t="72740" r="44147" b="8149"/>
          <a:stretch/>
        </p:blipFill>
        <p:spPr>
          <a:xfrm>
            <a:off x="6257255" y="1202018"/>
            <a:ext cx="784783" cy="1640441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7FACFD0-DA5F-53AC-F5A3-1734D8DA3DC7}"/>
              </a:ext>
            </a:extLst>
          </p:cNvPr>
          <p:cNvSpPr/>
          <p:nvPr/>
        </p:nvSpPr>
        <p:spPr>
          <a:xfrm>
            <a:off x="3910237" y="965200"/>
            <a:ext cx="2188563" cy="2072640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31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9BC92A-1B94-AF60-0B49-58C4CD515C6E}"/>
              </a:ext>
            </a:extLst>
          </p:cNvPr>
          <p:cNvSpPr txBox="1"/>
          <p:nvPr/>
        </p:nvSpPr>
        <p:spPr>
          <a:xfrm>
            <a:off x="1384584" y="678625"/>
            <a:ext cx="6024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do you think can hold more water?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9BA44-47DD-1327-C9D7-3C5AB78FB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9772" y="5352452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255F10-A8EA-C47F-92B8-540B6C045E7F}"/>
              </a:ext>
            </a:extLst>
          </p:cNvPr>
          <p:cNvSpPr txBox="1"/>
          <p:nvPr/>
        </p:nvSpPr>
        <p:spPr>
          <a:xfrm>
            <a:off x="5260830" y="547556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5" name="Picture 4" descr="A picture containing text, table&#10;&#10;Description automatically generated">
            <a:extLst>
              <a:ext uri="{FF2B5EF4-FFF2-40B4-BE49-F238E27FC236}">
                <a16:creationId xmlns:a16="http://schemas.microsoft.com/office/drawing/2014/main" id="{C7516876-A506-D3B2-5702-07E2FEC461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07" t="12694" r="22615" b="36208"/>
          <a:stretch/>
        </p:blipFill>
        <p:spPr>
          <a:xfrm>
            <a:off x="1500188" y="2073682"/>
            <a:ext cx="2896512" cy="2097023"/>
          </a:xfrm>
          <a:prstGeom prst="rect">
            <a:avLst/>
          </a:prstGeom>
        </p:spPr>
      </p:pic>
      <p:pic>
        <p:nvPicPr>
          <p:cNvPr id="6" name="Picture 5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EC847087-9456-8D04-AF68-E8378847BBA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822" t="19051" r="56020" b="24183"/>
          <a:stretch/>
        </p:blipFill>
        <p:spPr>
          <a:xfrm>
            <a:off x="6062912" y="2767372"/>
            <a:ext cx="436649" cy="1171539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F65EDA99-7D3E-1770-E564-F7202F94748D}"/>
              </a:ext>
            </a:extLst>
          </p:cNvPr>
          <p:cNvSpPr/>
          <p:nvPr/>
        </p:nvSpPr>
        <p:spPr>
          <a:xfrm>
            <a:off x="1292206" y="1719290"/>
            <a:ext cx="3279794" cy="279795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D1A3E5-B89D-0759-75DE-0CD4C5BA278C}"/>
              </a:ext>
            </a:extLst>
          </p:cNvPr>
          <p:cNvSpPr txBox="1"/>
          <p:nvPr/>
        </p:nvSpPr>
        <p:spPr>
          <a:xfrm>
            <a:off x="1123644" y="4613682"/>
            <a:ext cx="6620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 bath has a greater </a:t>
            </a:r>
            <a:r>
              <a:rPr lang="en-GB" sz="3200" b="1" u="sng" dirty="0">
                <a:solidFill>
                  <a:schemeClr val="accent1"/>
                </a:solidFill>
                <a:latin typeface="Comic Sans MS" panose="030F0702030302020204" pitchFamily="66" charset="0"/>
              </a:rPr>
              <a:t>capacity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344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144EEA-62CC-9FE2-B11A-8ACC43E68204}"/>
              </a:ext>
            </a:extLst>
          </p:cNvPr>
          <p:cNvSpPr txBox="1"/>
          <p:nvPr/>
        </p:nvSpPr>
        <p:spPr>
          <a:xfrm>
            <a:off x="1384584" y="678625"/>
            <a:ext cx="6024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do you think can hold more juice?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F8F6221-0B92-BAE8-E6F5-7F7F2CB4B6E8}"/>
              </a:ext>
            </a:extLst>
          </p:cNvPr>
          <p:cNvSpPr/>
          <p:nvPr/>
        </p:nvSpPr>
        <p:spPr>
          <a:xfrm>
            <a:off x="4029931" y="1761232"/>
            <a:ext cx="3279794" cy="279795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94A89B-7094-22AF-9939-187C61308ACC}"/>
              </a:ext>
            </a:extLst>
          </p:cNvPr>
          <p:cNvSpPr txBox="1"/>
          <p:nvPr/>
        </p:nvSpPr>
        <p:spPr>
          <a:xfrm>
            <a:off x="1123644" y="4613682"/>
            <a:ext cx="6620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 jug has a greater </a:t>
            </a:r>
            <a:r>
              <a:rPr lang="en-GB" sz="3200" b="1" u="sng" dirty="0">
                <a:solidFill>
                  <a:schemeClr val="accent1"/>
                </a:solidFill>
                <a:latin typeface="Comic Sans MS" panose="030F0702030302020204" pitchFamily="66" charset="0"/>
              </a:rPr>
              <a:t>capacity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F2A281E4-C25F-25C1-2658-6D93B4C0DD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429" t="56527" r="30918" b="29022"/>
          <a:stretch/>
        </p:blipFill>
        <p:spPr>
          <a:xfrm>
            <a:off x="2622740" y="3043589"/>
            <a:ext cx="728235" cy="770822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4BFFC64-E57E-3D62-7992-F16D1C2A89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379" t="12650" r="21138" b="11225"/>
          <a:stretch/>
        </p:blipFill>
        <p:spPr>
          <a:xfrm>
            <a:off x="4873684" y="2116476"/>
            <a:ext cx="1852529" cy="21761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EEEF33-C367-07DD-A335-E612BC261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9772" y="5352452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D72814-27DD-F368-C910-E311DCA77CFB}"/>
              </a:ext>
            </a:extLst>
          </p:cNvPr>
          <p:cNvSpPr txBox="1"/>
          <p:nvPr/>
        </p:nvSpPr>
        <p:spPr>
          <a:xfrm>
            <a:off x="5260830" y="547556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76172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8" grpId="0"/>
      <p:bldP spid="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95467C-FB4B-2369-CC77-826AEDCB1FE2}"/>
              </a:ext>
            </a:extLst>
          </p:cNvPr>
          <p:cNvSpPr txBox="1"/>
          <p:nvPr/>
        </p:nvSpPr>
        <p:spPr>
          <a:xfrm>
            <a:off x="1384584" y="678625"/>
            <a:ext cx="6024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do you think can hold more marbles?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AD0C8B5-FD61-0755-F44E-94CC88FE8CDF}"/>
              </a:ext>
            </a:extLst>
          </p:cNvPr>
          <p:cNvSpPr/>
          <p:nvPr/>
        </p:nvSpPr>
        <p:spPr>
          <a:xfrm>
            <a:off x="3914153" y="1815728"/>
            <a:ext cx="3279794" cy="279795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39CBC-DF21-D24D-75DD-5FA31A87BCC4}"/>
              </a:ext>
            </a:extLst>
          </p:cNvPr>
          <p:cNvSpPr txBox="1"/>
          <p:nvPr/>
        </p:nvSpPr>
        <p:spPr>
          <a:xfrm>
            <a:off x="1123644" y="4613682"/>
            <a:ext cx="6620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 box has a greater </a:t>
            </a:r>
            <a:r>
              <a:rPr lang="en-GB" sz="3200" b="1" u="sng" dirty="0">
                <a:solidFill>
                  <a:schemeClr val="accent1"/>
                </a:solidFill>
                <a:latin typeface="Comic Sans MS" panose="030F0702030302020204" pitchFamily="66" charset="0"/>
              </a:rPr>
              <a:t>capacity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BA50908A-ABE5-FAFF-D753-93AA55E792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0" t="13179" r="78897" b="20343"/>
          <a:stretch/>
        </p:blipFill>
        <p:spPr>
          <a:xfrm>
            <a:off x="4495343" y="2486348"/>
            <a:ext cx="2025917" cy="157722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272331B-383B-F44E-205A-45B05052F2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29" t="18012" r="41010" b="13006"/>
          <a:stretch/>
        </p:blipFill>
        <p:spPr>
          <a:xfrm>
            <a:off x="2347001" y="2760291"/>
            <a:ext cx="626168" cy="10973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463ED8-72BC-6465-5721-9D941994E2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9772" y="5352452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6D7278-EEC0-6BD9-FC93-F040CC7DE438}"/>
              </a:ext>
            </a:extLst>
          </p:cNvPr>
          <p:cNvSpPr txBox="1"/>
          <p:nvPr/>
        </p:nvSpPr>
        <p:spPr>
          <a:xfrm>
            <a:off x="5260830" y="547556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40659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8" grpId="0"/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DE6936-D79E-20F7-6321-BF2FEC273EB7}"/>
              </a:ext>
            </a:extLst>
          </p:cNvPr>
          <p:cNvSpPr txBox="1"/>
          <p:nvPr/>
        </p:nvSpPr>
        <p:spPr>
          <a:xfrm>
            <a:off x="1203895" y="1740862"/>
            <a:ext cx="60242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702030302020204" pitchFamily="66" charset="0"/>
              </a:rPr>
              <a:t>Capacity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F5599F-7740-83DF-D365-EE6CD3EA92F4}"/>
              </a:ext>
            </a:extLst>
          </p:cNvPr>
          <p:cNvSpPr txBox="1"/>
          <p:nvPr/>
        </p:nvSpPr>
        <p:spPr>
          <a:xfrm>
            <a:off x="1220321" y="2714579"/>
            <a:ext cx="6024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maximum amount that something can hold inside it.</a:t>
            </a:r>
          </a:p>
        </p:txBody>
      </p:sp>
    </p:spTree>
    <p:extLst>
      <p:ext uri="{BB962C8B-B14F-4D97-AF65-F5344CB8AC3E}">
        <p14:creationId xmlns:p14="http://schemas.microsoft.com/office/powerpoint/2010/main" val="400883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E4A6FB-7549-A4DC-6897-376DF1BE402E}"/>
              </a:ext>
            </a:extLst>
          </p:cNvPr>
          <p:cNvSpPr txBox="1"/>
          <p:nvPr/>
        </p:nvSpPr>
        <p:spPr>
          <a:xfrm>
            <a:off x="2501577" y="702642"/>
            <a:ext cx="52571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Collect a variety of different containers.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B891BA4E-0815-9AAF-AAFB-CA6FD1E9D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082" y="640628"/>
            <a:ext cx="1182839" cy="1139232"/>
          </a:xfrm>
          <a:prstGeom prst="rect">
            <a:avLst/>
          </a:prstGeom>
        </p:spPr>
      </p:pic>
      <p:pic>
        <p:nvPicPr>
          <p:cNvPr id="5" name="Picture 4" descr="A picture containing bottle&#10;&#10;Description automatically generated">
            <a:extLst>
              <a:ext uri="{FF2B5EF4-FFF2-40B4-BE49-F238E27FC236}">
                <a16:creationId xmlns:a16="http://schemas.microsoft.com/office/drawing/2014/main" id="{D7CF2C45-8977-F1A0-34E4-2CB4C080364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51932" y="1746847"/>
            <a:ext cx="1734109" cy="1734109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80920C1D-63F1-A216-1C28-6B54A0B4574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9052" y="2454195"/>
            <a:ext cx="1007483" cy="100748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E2AF7CD-32C7-7ECF-CC77-BD7714B5109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28524" y="1760360"/>
            <a:ext cx="1638751" cy="163063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9D21B1C-8F0E-9367-1289-AB9082F1B5C7}"/>
              </a:ext>
            </a:extLst>
          </p:cNvPr>
          <p:cNvSpPr txBox="1"/>
          <p:nvPr/>
        </p:nvSpPr>
        <p:spPr>
          <a:xfrm>
            <a:off x="1756525" y="3657189"/>
            <a:ext cx="52571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do you think has the greatest capacity?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182EE1-2D6B-2FBE-ED52-0DC7227069D5}"/>
              </a:ext>
            </a:extLst>
          </p:cNvPr>
          <p:cNvSpPr txBox="1"/>
          <p:nvPr/>
        </p:nvSpPr>
        <p:spPr>
          <a:xfrm>
            <a:off x="1266082" y="5002140"/>
            <a:ext cx="64399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could you work out which has the greatest capacity?</a:t>
            </a:r>
          </a:p>
        </p:txBody>
      </p:sp>
    </p:spTree>
    <p:extLst>
      <p:ext uri="{BB962C8B-B14F-4D97-AF65-F5344CB8AC3E}">
        <p14:creationId xmlns:p14="http://schemas.microsoft.com/office/powerpoint/2010/main" val="34647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B45386CE-8F79-474E-B6F7-019600EA1B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789B8E-1D23-444A-A7B7-94D8586996FB}">
  <ds:schemaRefs>
    <ds:schemaRef ds:uri="http://schemas.microsoft.com/office/2006/documentManagement/types"/>
    <ds:schemaRef ds:uri="http://purl.org/dc/elements/1.1/"/>
    <ds:schemaRef ds:uri="e9e213f7-a068-4185-ae5b-85aa76b56dbd"/>
    <ds:schemaRef ds:uri="http://schemas.microsoft.com/office/infopath/2007/PartnerControls"/>
    <ds:schemaRef ds:uri="1773a752-338d-48d4-aab1-fb5d939e1fab"/>
    <ds:schemaRef ds:uri="http://purl.org/dc/dcmitype/"/>
    <ds:schemaRef ds:uri="http://purl.org/dc/terms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696</TotalTime>
  <Words>141</Words>
  <Application>Microsoft Office PowerPoint</Application>
  <PresentationFormat>On-screen Show (4:3)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Aptos</vt:lpstr>
      <vt:lpstr>Arial</vt:lpstr>
      <vt:lpstr>Calibri</vt:lpstr>
      <vt:lpstr>Comic Sans MS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L Marchant (Llanrhidian Primary School)</cp:lastModifiedBy>
  <cp:revision>8</cp:revision>
  <dcterms:created xsi:type="dcterms:W3CDTF">2023-08-02T14:09:38Z</dcterms:created>
  <dcterms:modified xsi:type="dcterms:W3CDTF">2026-04-21T15:30:27Z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