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57" r:id="rId5"/>
    <p:sldId id="282" r:id="rId6"/>
    <p:sldId id="279" r:id="rId7"/>
    <p:sldId id="366" r:id="rId8"/>
    <p:sldId id="376" r:id="rId9"/>
    <p:sldId id="377" r:id="rId10"/>
    <p:sldId id="378" r:id="rId11"/>
    <p:sldId id="379" r:id="rId12"/>
    <p:sldId id="383" r:id="rId13"/>
    <p:sldId id="369" r:id="rId14"/>
    <p:sldId id="370" r:id="rId15"/>
    <p:sldId id="380" r:id="rId16"/>
    <p:sldId id="381" r:id="rId17"/>
    <p:sldId id="382" r:id="rId18"/>
    <p:sldId id="27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F35AFA8-FE70-0349-903F-B5483B72C014}">
          <p14:sldIdLst>
            <p14:sldId id="257"/>
            <p14:sldId id="282"/>
            <p14:sldId id="279"/>
            <p14:sldId id="366"/>
            <p14:sldId id="376"/>
            <p14:sldId id="377"/>
            <p14:sldId id="378"/>
            <p14:sldId id="379"/>
            <p14:sldId id="383"/>
            <p14:sldId id="369"/>
            <p14:sldId id="370"/>
            <p14:sldId id="380"/>
            <p14:sldId id="381"/>
            <p14:sldId id="382"/>
            <p14:sldId id="278"/>
          </p14:sldIdLst>
        </p14:section>
        <p14:section name="Untitled Section" id="{BA6F3D93-EBB0-CF4A-A44B-A54517C3A46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99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819D3-3E02-43EE-A14F-9F8CF827BCA0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F86A67-F7A9-4712-8EFF-B805900536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182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073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916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033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357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162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48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292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45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46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218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110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BBCFB-1271-1942-BE14-B8BB59FDCE52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4369B-EEB1-094E-B778-2B4568119D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070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llwhitebackground.com/denim-skirt-white-background.html" TargetMode="External"/><Relationship Id="rId3" Type="http://schemas.openxmlformats.org/officeDocument/2006/relationships/hyperlink" Target="http://pngimg.com/download/88323" TargetMode="External"/><Relationship Id="rId7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llwhitebackground.com/formal-shirt.html" TargetMode="External"/><Relationship Id="rId5" Type="http://schemas.openxmlformats.org/officeDocument/2006/relationships/image" Target="../media/image3.jpg"/><Relationship Id="rId10" Type="http://schemas.openxmlformats.org/officeDocument/2006/relationships/hyperlink" Target="http://www.allwhitebackground.com/nike-shoes.html" TargetMode="External"/><Relationship Id="rId4" Type="http://schemas.openxmlformats.org/officeDocument/2006/relationships/hyperlink" Target="https://creativecommons.org/licenses/by-nc/3.0/" TargetMode="External"/><Relationship Id="rId9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ordwall.net/resource/1909498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llwhitebackground.com/denim-skirt-white-background.html" TargetMode="External"/><Relationship Id="rId3" Type="http://schemas.openxmlformats.org/officeDocument/2006/relationships/hyperlink" Target="http://pngimg.com/download/88323" TargetMode="External"/><Relationship Id="rId7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llwhitebackground.com/formal-shirt.html" TargetMode="External"/><Relationship Id="rId5" Type="http://schemas.openxmlformats.org/officeDocument/2006/relationships/image" Target="../media/image3.jpg"/><Relationship Id="rId10" Type="http://schemas.openxmlformats.org/officeDocument/2006/relationships/hyperlink" Target="http://www.allwhitebackground.com/nike-shoes.html" TargetMode="External"/><Relationship Id="rId4" Type="http://schemas.openxmlformats.org/officeDocument/2006/relationships/hyperlink" Target="https://creativecommons.org/licenses/by-nc/3.0/" TargetMode="External"/><Relationship Id="rId9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hyperlink" Target="http://pngimg.com/download/88323" TargetMode="External"/><Relationship Id="rId7" Type="http://schemas.openxmlformats.org/officeDocument/2006/relationships/hyperlink" Target="http://www.allwhitebackground.com/denim-skirt-white-background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hyperlink" Target="http://www.allwhitebackground.com/formal-shirt.html" TargetMode="External"/><Relationship Id="rId4" Type="http://schemas.openxmlformats.org/officeDocument/2006/relationships/image" Target="../media/image3.jpg"/><Relationship Id="rId9" Type="http://schemas.openxmlformats.org/officeDocument/2006/relationships/hyperlink" Target="http://www.allwhitebackground.com/nike-shoes.html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hyperlink" Target="http://pngimg.com/download/88323" TargetMode="External"/><Relationship Id="rId7" Type="http://schemas.openxmlformats.org/officeDocument/2006/relationships/hyperlink" Target="http://www.allwhitebackground.com/denim-skirt-white-background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hyperlink" Target="http://www.allwhitebackground.com/formal-shirt.html" TargetMode="External"/><Relationship Id="rId4" Type="http://schemas.openxmlformats.org/officeDocument/2006/relationships/image" Target="../media/image3.jpg"/><Relationship Id="rId9" Type="http://schemas.openxmlformats.org/officeDocument/2006/relationships/hyperlink" Target="http://www.allwhitebackground.com/nike-shoes.html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llwhitebackground.com/denim-skirt-white-background.html" TargetMode="External"/><Relationship Id="rId13" Type="http://schemas.openxmlformats.org/officeDocument/2006/relationships/image" Target="../media/image8.png"/><Relationship Id="rId3" Type="http://schemas.openxmlformats.org/officeDocument/2006/relationships/hyperlink" Target="http://pngimg.com/download/88323" TargetMode="External"/><Relationship Id="rId7" Type="http://schemas.openxmlformats.org/officeDocument/2006/relationships/image" Target="../media/image4.jpg"/><Relationship Id="rId12" Type="http://schemas.openxmlformats.org/officeDocument/2006/relationships/hyperlink" Target="http://www.jonjolly.com/an-alternative-to-accreditation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llwhitebackground.com/formal-shirt.html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3.jpg"/><Relationship Id="rId10" Type="http://schemas.openxmlformats.org/officeDocument/2006/relationships/hyperlink" Target="http://www.allwhitebackground.com/nike-shoes.html" TargetMode="External"/><Relationship Id="rId4" Type="http://schemas.openxmlformats.org/officeDocument/2006/relationships/hyperlink" Target="https://creativecommons.org/licenses/by-nc/3.0/" TargetMode="External"/><Relationship Id="rId9" Type="http://schemas.openxmlformats.org/officeDocument/2006/relationships/image" Target="../media/image5.jpg"/><Relationship Id="rId14" Type="http://schemas.openxmlformats.org/officeDocument/2006/relationships/hyperlink" Target="https://openclipart.org/detail/166859/red-cros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ordwall.net/resource/1909644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/3.0/" TargetMode="External"/><Relationship Id="rId5" Type="http://schemas.openxmlformats.org/officeDocument/2006/relationships/hyperlink" Target="http://pngimg.com/download/88323" TargetMode="Externa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allwhitebackground.com/formal-shirt.html" TargetMode="Externa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allwhitebackground.com/denim-skirt-white-background.html" TargetMode="Externa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allwhitebackground.com/nike-shoes.html" TargetMode="Externa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youtube.com/watch?v=e62pfUicywU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File:Treble_Clef_without_line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685800" y="1214905"/>
            <a:ext cx="7772400" cy="2385545"/>
          </a:xfrm>
        </p:spPr>
        <p:txBody>
          <a:bodyPr>
            <a:noAutofit/>
          </a:bodyPr>
          <a:lstStyle/>
          <a:p>
            <a:pPr eaLnBrk="1" hangingPunct="1"/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l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n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lang="en-US" sz="96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br>
              <a:rPr lang="en-US" sz="9600" dirty="0">
                <a:latin typeface="Calibri" charset="0"/>
                <a:cs typeface="Calibri"/>
              </a:rPr>
            </a:b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B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l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w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d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lang="en-US" sz="9600" dirty="0" err="1">
                <a:solidFill>
                  <a:srgbClr val="00B050"/>
                </a:solidFill>
                <a:latin typeface="Calibri"/>
                <a:cs typeface="Calibri"/>
              </a:rPr>
              <a:t>y</a:t>
            </a:r>
            <a:r>
              <a:rPr lang="en-US" sz="9600" dirty="0" err="1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lang="en-US" sz="9600">
                <a:solidFill>
                  <a:srgbClr val="00B050"/>
                </a:solidFill>
                <a:latin typeface="Calibri"/>
                <a:cs typeface="Calibri"/>
              </a:rPr>
              <a:t> 1</a:t>
            </a:r>
            <a:endParaRPr lang="en-US" sz="9600" dirty="0"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01938"/>
            <a:ext cx="6400800" cy="10368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>
              <a:ea typeface="+mn-ea"/>
              <a:cs typeface="+mn-cs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76" y="4601938"/>
            <a:ext cx="1954428" cy="207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9722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685800" y="1214905"/>
            <a:ext cx="7772400" cy="238554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W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y</a:t>
            </a:r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t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h</a:t>
            </a:r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n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o</a:t>
            </a:r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s</a:t>
            </a:r>
            <a:r>
              <a:rPr lang="en-US" sz="7200" dirty="0">
                <a:solidFill>
                  <a:srgbClr val="008000"/>
                </a:solidFill>
                <a:latin typeface="Calibri" charset="0"/>
              </a:rPr>
              <a:t> </a:t>
            </a:r>
            <a:r>
              <a:rPr lang="en-US" sz="7200" dirty="0">
                <a:solidFill>
                  <a:srgbClr val="FF0000"/>
                </a:solidFill>
                <a:latin typeface="Calibri" charset="0"/>
              </a:rPr>
              <a:t>8 </a:t>
            </a:r>
            <a:br>
              <a:rPr lang="en-US" sz="7200" dirty="0">
                <a:latin typeface="Calibri" charset="0"/>
              </a:rPr>
            </a:b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Dillad</a:t>
            </a:r>
            <a:br>
              <a:rPr lang="en-US" sz="7200" dirty="0">
                <a:solidFill>
                  <a:srgbClr val="000000"/>
                </a:solidFill>
                <a:latin typeface="Calibri" charset="0"/>
              </a:rPr>
            </a:br>
            <a:r>
              <a:rPr lang="en-US" sz="3200" dirty="0">
                <a:latin typeface="Calibri" charset="0"/>
              </a:rPr>
              <a:t>Clothes</a:t>
            </a:r>
            <a:endParaRPr lang="en-US" sz="7200" dirty="0">
              <a:latin typeface="Calibri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01938"/>
            <a:ext cx="6400800" cy="10368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>
              <a:ea typeface="+mn-ea"/>
              <a:cs typeface="+mn-cs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76" y="4601938"/>
            <a:ext cx="1954428" cy="207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1515863" y="913210"/>
            <a:ext cx="6418689" cy="3688728"/>
          </a:xfrm>
          <a:prstGeom prst="wedgeRectCallout">
            <a:avLst>
              <a:gd name="adj1" fmla="val -42176"/>
              <a:gd name="adj2" fmla="val 80259"/>
            </a:avLst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341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8000"/>
                </a:solidFill>
              </a:rPr>
              <a:t>GEIRFA</a:t>
            </a:r>
            <a:endParaRPr lang="en-US" b="1" dirty="0"/>
          </a:p>
        </p:txBody>
      </p:sp>
      <p:sp>
        <p:nvSpPr>
          <p:cNvPr id="5" name="Oval 4"/>
          <p:cNvSpPr/>
          <p:nvPr/>
        </p:nvSpPr>
        <p:spPr>
          <a:xfrm>
            <a:off x="3359150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55192" y="3244870"/>
            <a:ext cx="234463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cot law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6036" y="2961836"/>
            <a:ext cx="20733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rgbClr val="7030A0"/>
                </a:solidFill>
              </a:rPr>
              <a:t>Dillad</a:t>
            </a:r>
            <a:endParaRPr lang="en-US" sz="4000" b="1" dirty="0">
              <a:solidFill>
                <a:srgbClr val="7030A0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63FFC49-E3E6-42A7-8E31-97EAF28A44BE}"/>
              </a:ext>
            </a:extLst>
          </p:cNvPr>
          <p:cNvCxnSpPr>
            <a:cxnSpLocks/>
          </p:cNvCxnSpPr>
          <p:nvPr/>
        </p:nvCxnSpPr>
        <p:spPr>
          <a:xfrm>
            <a:off x="2138326" y="3223446"/>
            <a:ext cx="1220824" cy="2563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5BE5B6B-238A-45A7-971B-5728BA0B820C}"/>
              </a:ext>
            </a:extLst>
          </p:cNvPr>
          <p:cNvCxnSpPr>
            <a:cxnSpLocks/>
          </p:cNvCxnSpPr>
          <p:nvPr/>
        </p:nvCxnSpPr>
        <p:spPr>
          <a:xfrm flipV="1">
            <a:off x="2318939" y="4425755"/>
            <a:ext cx="1601255" cy="1326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0BF11B4-76B9-4C41-B45D-F743A1B8FFE0}"/>
              </a:ext>
            </a:extLst>
          </p:cNvPr>
          <p:cNvSpPr txBox="1">
            <a:spLocks/>
          </p:cNvSpPr>
          <p:nvPr/>
        </p:nvSpPr>
        <p:spPr>
          <a:xfrm>
            <a:off x="6252265" y="5487140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treinyrs</a:t>
            </a:r>
            <a:endParaRPr lang="en-US" sz="28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25" name="Content Placeholder 14">
            <a:extLst>
              <a:ext uri="{FF2B5EF4-FFF2-40B4-BE49-F238E27FC236}">
                <a16:creationId xmlns:a16="http://schemas.microsoft.com/office/drawing/2014/main" id="{B6651457-359B-4C3E-B097-59C9E524B64E}"/>
              </a:ext>
            </a:extLst>
          </p:cNvPr>
          <p:cNvSpPr txBox="1">
            <a:spLocks/>
          </p:cNvSpPr>
          <p:nvPr/>
        </p:nvSpPr>
        <p:spPr>
          <a:xfrm>
            <a:off x="6505110" y="3223446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sgert</a:t>
            </a:r>
            <a:endParaRPr lang="en-US" sz="28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9CD6618-97F6-4CB3-BE7B-FBC4DBE9AE97}"/>
              </a:ext>
            </a:extLst>
          </p:cNvPr>
          <p:cNvCxnSpPr>
            <a:cxnSpLocks/>
          </p:cNvCxnSpPr>
          <p:nvPr/>
        </p:nvCxnSpPr>
        <p:spPr>
          <a:xfrm flipH="1" flipV="1">
            <a:off x="5514586" y="4454609"/>
            <a:ext cx="1408728" cy="119212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05AA5DD-3994-4D07-9A06-B3F87DBC0F51}"/>
              </a:ext>
            </a:extLst>
          </p:cNvPr>
          <p:cNvCxnSpPr>
            <a:cxnSpLocks/>
          </p:cNvCxnSpPr>
          <p:nvPr/>
        </p:nvCxnSpPr>
        <p:spPr>
          <a:xfrm flipV="1">
            <a:off x="6139650" y="3243339"/>
            <a:ext cx="1386057" cy="2629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4">
            <a:extLst>
              <a:ext uri="{FF2B5EF4-FFF2-40B4-BE49-F238E27FC236}">
                <a16:creationId xmlns:a16="http://schemas.microsoft.com/office/drawing/2014/main" id="{B0266796-8DDD-4C65-8BC6-DDFC50EC5A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837" y="6010360"/>
            <a:ext cx="234463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 err="1">
                <a:solidFill>
                  <a:srgbClr val="FF0000"/>
                </a:solidFill>
                <a:latin typeface="Calibri"/>
                <a:ea typeface="ＭＳ Ｐゴシック"/>
              </a:rPr>
              <a:t>crys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69" name="Content Placeholder 14">
            <a:extLst>
              <a:ext uri="{FF2B5EF4-FFF2-40B4-BE49-F238E27FC236}">
                <a16:creationId xmlns:a16="http://schemas.microsoft.com/office/drawing/2014/main" id="{6C096895-AB13-44EE-87A4-570BF0258782}"/>
              </a:ext>
            </a:extLst>
          </p:cNvPr>
          <p:cNvSpPr txBox="1">
            <a:spLocks/>
          </p:cNvSpPr>
          <p:nvPr/>
        </p:nvSpPr>
        <p:spPr>
          <a:xfrm>
            <a:off x="3426734" y="6354673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lang="en-US" sz="2800" dirty="0">
                <a:latin typeface="Calibri"/>
                <a:cs typeface="Calibri"/>
              </a:rPr>
              <a:t> - 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and</a:t>
            </a:r>
          </a:p>
        </p:txBody>
      </p:sp>
      <p:pic>
        <p:nvPicPr>
          <p:cNvPr id="72" name="Picture 71" descr="A close up of a coat&#10;&#10;Description automatically generated">
            <a:extLst>
              <a:ext uri="{FF2B5EF4-FFF2-40B4-BE49-F238E27FC236}">
                <a16:creationId xmlns:a16="http://schemas.microsoft.com/office/drawing/2014/main" id="{A87E83E7-7924-4A18-A514-2A8CD5DC2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8895" y="1717859"/>
            <a:ext cx="1277226" cy="1788415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F8C4C3DF-76E8-48AF-9228-DA6E6D444185}"/>
              </a:ext>
            </a:extLst>
          </p:cNvPr>
          <p:cNvSpPr txBox="1"/>
          <p:nvPr/>
        </p:nvSpPr>
        <p:spPr>
          <a:xfrm>
            <a:off x="5634820" y="6997358"/>
            <a:ext cx="138605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pngimg.com/download/88323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75" name="Picture 74" descr="A person wearing a sweater&#10;&#10;Description automatically generated">
            <a:extLst>
              <a:ext uri="{FF2B5EF4-FFF2-40B4-BE49-F238E27FC236}">
                <a16:creationId xmlns:a16="http://schemas.microsoft.com/office/drawing/2014/main" id="{571FB875-B3E2-43A6-9875-9E2540E7AB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87544" y="4347728"/>
            <a:ext cx="1350782" cy="1736072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1B1A78F-73AC-4860-A6C3-8A2B9B4A4017}"/>
              </a:ext>
            </a:extLst>
          </p:cNvPr>
          <p:cNvSpPr txBox="1"/>
          <p:nvPr/>
        </p:nvSpPr>
        <p:spPr>
          <a:xfrm>
            <a:off x="5634819" y="7012750"/>
            <a:ext cx="160517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://www.allwhitebackground.com/formal-shirt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87" name="Picture 86" descr="A person wearing a blue dress&#10;&#10;Description automatically generated">
            <a:extLst>
              <a:ext uri="{FF2B5EF4-FFF2-40B4-BE49-F238E27FC236}">
                <a16:creationId xmlns:a16="http://schemas.microsoft.com/office/drawing/2014/main" id="{85095B9D-54C8-44FD-A0F3-BD9202DB63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923314" y="1210022"/>
            <a:ext cx="1829750" cy="1793155"/>
          </a:xfrm>
          <a:prstGeom prst="rect">
            <a:avLst/>
          </a:prstGeom>
        </p:spPr>
      </p:pic>
      <p:pic>
        <p:nvPicPr>
          <p:cNvPr id="90" name="Picture 89" descr="A pair of shoes&#10;&#10;Description automatically generated">
            <a:extLst>
              <a:ext uri="{FF2B5EF4-FFF2-40B4-BE49-F238E27FC236}">
                <a16:creationId xmlns:a16="http://schemas.microsoft.com/office/drawing/2014/main" id="{61C64192-B99C-416E-8F7A-67E03EBEFE1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923314" y="4218274"/>
            <a:ext cx="1999482" cy="132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99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CF1EF-7823-41E3-97D6-768A305D3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291" y="477029"/>
            <a:ext cx="7772400" cy="1470025"/>
          </a:xfrm>
        </p:spPr>
        <p:txBody>
          <a:bodyPr/>
          <a:lstStyle/>
          <a:p>
            <a:r>
              <a:rPr lang="en-US" b="1" dirty="0">
                <a:solidFill>
                  <a:srgbClr val="008000"/>
                </a:solidFill>
                <a:ea typeface="+mj-lt"/>
                <a:cs typeface="+mj-lt"/>
              </a:rPr>
              <a:t>GÊM</a:t>
            </a:r>
            <a:endParaRPr lang="en-US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4C1880-C342-4090-805F-0CB14C15B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2117785"/>
            <a:ext cx="6400800" cy="35210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Word Wall</a:t>
            </a:r>
          </a:p>
          <a:p>
            <a:r>
              <a:rPr lang="en-US" dirty="0">
                <a:cs typeface="Calibri"/>
              </a:rPr>
              <a:t>Match Up</a:t>
            </a:r>
          </a:p>
          <a:p>
            <a:r>
              <a:rPr lang="en-US" dirty="0">
                <a:cs typeface="Calibri"/>
                <a:hlinkClick r:id="rId2"/>
              </a:rPr>
              <a:t>https://wordwall.net/resource/1909498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90FD2A-4090-485F-85C0-EC20B3154B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12" t="18253" r="17950" b="27617"/>
          <a:stretch/>
        </p:blipFill>
        <p:spPr>
          <a:xfrm>
            <a:off x="2839750" y="4508215"/>
            <a:ext cx="4282347" cy="197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73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8000"/>
                </a:solidFill>
              </a:rPr>
              <a:t>CWESTIWN AC ATEB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91" y="1210022"/>
            <a:ext cx="8715718" cy="4193873"/>
          </a:xfrm>
        </p:spPr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359150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55191" y="3244870"/>
            <a:ext cx="272775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i’n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hoffi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gwisgo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dirty="0">
                <a:solidFill>
                  <a:srgbClr val="FF0000"/>
                </a:solidFill>
                <a:latin typeface="Calibri"/>
                <a:ea typeface="ＭＳ Ｐゴシック"/>
              </a:rPr>
              <a:t>cot law.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6036" y="2961836"/>
            <a:ext cx="2073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030A0"/>
                </a:solidFill>
              </a:rPr>
              <a:t>Beth </a:t>
            </a:r>
            <a:r>
              <a:rPr lang="en-US" sz="2800" b="1" dirty="0" err="1">
                <a:solidFill>
                  <a:srgbClr val="7030A0"/>
                </a:solidFill>
              </a:rPr>
              <a:t>wyt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ti’n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hoffi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wisgo</a:t>
            </a:r>
            <a:r>
              <a:rPr lang="en-US" sz="2800" b="1" dirty="0">
                <a:solidFill>
                  <a:srgbClr val="7030A0"/>
                </a:solidFill>
              </a:rPr>
              <a:t>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63FFC49-E3E6-42A7-8E31-97EAF28A44BE}"/>
              </a:ext>
            </a:extLst>
          </p:cNvPr>
          <p:cNvCxnSpPr>
            <a:cxnSpLocks/>
          </p:cNvCxnSpPr>
          <p:nvPr/>
        </p:nvCxnSpPr>
        <p:spPr>
          <a:xfrm>
            <a:off x="2138326" y="3223446"/>
            <a:ext cx="1220824" cy="2563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5BE5B6B-238A-45A7-971B-5728BA0B820C}"/>
              </a:ext>
            </a:extLst>
          </p:cNvPr>
          <p:cNvCxnSpPr>
            <a:cxnSpLocks/>
          </p:cNvCxnSpPr>
          <p:nvPr/>
        </p:nvCxnSpPr>
        <p:spPr>
          <a:xfrm flipV="1">
            <a:off x="2318939" y="4425755"/>
            <a:ext cx="1601255" cy="1326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0BF11B4-76B9-4C41-B45D-F743A1B8FFE0}"/>
              </a:ext>
            </a:extLst>
          </p:cNvPr>
          <p:cNvSpPr txBox="1">
            <a:spLocks/>
          </p:cNvSpPr>
          <p:nvPr/>
        </p:nvSpPr>
        <p:spPr>
          <a:xfrm>
            <a:off x="5788126" y="5487140"/>
            <a:ext cx="3474811" cy="83099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Dw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i’n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hoffi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gwisgo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alibri"/>
                <a:cs typeface="Calibri"/>
              </a:rPr>
              <a:t>treinyrs</a:t>
            </a:r>
            <a:r>
              <a:rPr lang="en-US" sz="24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25" name="Content Placeholder 14">
            <a:extLst>
              <a:ext uri="{FF2B5EF4-FFF2-40B4-BE49-F238E27FC236}">
                <a16:creationId xmlns:a16="http://schemas.microsoft.com/office/drawing/2014/main" id="{B6651457-359B-4C3E-B097-59C9E524B64E}"/>
              </a:ext>
            </a:extLst>
          </p:cNvPr>
          <p:cNvSpPr txBox="1">
            <a:spLocks/>
          </p:cNvSpPr>
          <p:nvPr/>
        </p:nvSpPr>
        <p:spPr>
          <a:xfrm>
            <a:off x="6213520" y="3018569"/>
            <a:ext cx="3010672" cy="83099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Dw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i’n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hoffi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gwisgo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alibri"/>
                <a:cs typeface="Calibri"/>
              </a:rPr>
              <a:t>sgert</a:t>
            </a:r>
            <a:r>
              <a:rPr lang="en-US" sz="24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9CD6618-97F6-4CB3-BE7B-FBC4DBE9AE97}"/>
              </a:ext>
            </a:extLst>
          </p:cNvPr>
          <p:cNvCxnSpPr>
            <a:cxnSpLocks/>
          </p:cNvCxnSpPr>
          <p:nvPr/>
        </p:nvCxnSpPr>
        <p:spPr>
          <a:xfrm flipH="1" flipV="1">
            <a:off x="5912859" y="4119733"/>
            <a:ext cx="1408728" cy="119212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05AA5DD-3994-4D07-9A06-B3F87DBC0F51}"/>
              </a:ext>
            </a:extLst>
          </p:cNvPr>
          <p:cNvCxnSpPr>
            <a:cxnSpLocks/>
          </p:cNvCxnSpPr>
          <p:nvPr/>
        </p:nvCxnSpPr>
        <p:spPr>
          <a:xfrm flipV="1">
            <a:off x="5788126" y="2652190"/>
            <a:ext cx="1386057" cy="2629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4">
            <a:extLst>
              <a:ext uri="{FF2B5EF4-FFF2-40B4-BE49-F238E27FC236}">
                <a16:creationId xmlns:a16="http://schemas.microsoft.com/office/drawing/2014/main" id="{B0266796-8DDD-4C65-8BC6-DDFC50EC5A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750" y="6145853"/>
            <a:ext cx="344928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i’n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hoffi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gwisgo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libri"/>
                <a:ea typeface="ＭＳ Ｐゴシック"/>
              </a:rPr>
              <a:t>crys</a:t>
            </a:r>
            <a:r>
              <a:rPr lang="en-US" dirty="0">
                <a:solidFill>
                  <a:srgbClr val="FF0000"/>
                </a:solidFill>
                <a:latin typeface="Calibri"/>
                <a:ea typeface="ＭＳ Ｐゴシック"/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9" name="Content Placeholder 14">
            <a:extLst>
              <a:ext uri="{FF2B5EF4-FFF2-40B4-BE49-F238E27FC236}">
                <a16:creationId xmlns:a16="http://schemas.microsoft.com/office/drawing/2014/main" id="{6C096895-AB13-44EE-87A4-570BF0258782}"/>
              </a:ext>
            </a:extLst>
          </p:cNvPr>
          <p:cNvSpPr txBox="1">
            <a:spLocks/>
          </p:cNvSpPr>
          <p:nvPr/>
        </p:nvSpPr>
        <p:spPr>
          <a:xfrm>
            <a:off x="3470482" y="6330519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lang="en-US" sz="2800" dirty="0">
                <a:latin typeface="Calibri"/>
                <a:cs typeface="Calibri"/>
              </a:rPr>
              <a:t> - and</a:t>
            </a:r>
          </a:p>
        </p:txBody>
      </p:sp>
      <p:pic>
        <p:nvPicPr>
          <p:cNvPr id="72" name="Picture 71" descr="A close up of a coat&#10;&#10;Description automatically generated">
            <a:extLst>
              <a:ext uri="{FF2B5EF4-FFF2-40B4-BE49-F238E27FC236}">
                <a16:creationId xmlns:a16="http://schemas.microsoft.com/office/drawing/2014/main" id="{A87E83E7-7924-4A18-A514-2A8CD5DC2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8895" y="1717859"/>
            <a:ext cx="1277226" cy="1788415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F8C4C3DF-76E8-48AF-9228-DA6E6D444185}"/>
              </a:ext>
            </a:extLst>
          </p:cNvPr>
          <p:cNvSpPr txBox="1"/>
          <p:nvPr/>
        </p:nvSpPr>
        <p:spPr>
          <a:xfrm>
            <a:off x="5634820" y="6997358"/>
            <a:ext cx="138605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pngimg.com/download/88323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75" name="Picture 74" descr="A person wearing a sweater&#10;&#10;Description automatically generated">
            <a:extLst>
              <a:ext uri="{FF2B5EF4-FFF2-40B4-BE49-F238E27FC236}">
                <a16:creationId xmlns:a16="http://schemas.microsoft.com/office/drawing/2014/main" id="{571FB875-B3E2-43A6-9875-9E2540E7AB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87544" y="4535859"/>
            <a:ext cx="1350782" cy="1736072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1B1A78F-73AC-4860-A6C3-8A2B9B4A4017}"/>
              </a:ext>
            </a:extLst>
          </p:cNvPr>
          <p:cNvSpPr txBox="1"/>
          <p:nvPr/>
        </p:nvSpPr>
        <p:spPr>
          <a:xfrm>
            <a:off x="5634819" y="7012750"/>
            <a:ext cx="160517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://www.allwhitebackground.com/formal-shirt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87" name="Picture 86" descr="A person wearing a blue dress&#10;&#10;Description automatically generated">
            <a:extLst>
              <a:ext uri="{FF2B5EF4-FFF2-40B4-BE49-F238E27FC236}">
                <a16:creationId xmlns:a16="http://schemas.microsoft.com/office/drawing/2014/main" id="{85095B9D-54C8-44FD-A0F3-BD9202DB63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923314" y="1210022"/>
            <a:ext cx="1829750" cy="1793155"/>
          </a:xfrm>
          <a:prstGeom prst="rect">
            <a:avLst/>
          </a:prstGeom>
        </p:spPr>
      </p:pic>
      <p:pic>
        <p:nvPicPr>
          <p:cNvPr id="90" name="Picture 89" descr="A pair of shoes&#10;&#10;Description automatically generated">
            <a:extLst>
              <a:ext uri="{FF2B5EF4-FFF2-40B4-BE49-F238E27FC236}">
                <a16:creationId xmlns:a16="http://schemas.microsoft.com/office/drawing/2014/main" id="{61C64192-B99C-416E-8F7A-67E03EBEFE1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923314" y="4218274"/>
            <a:ext cx="1999482" cy="132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524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8000"/>
                </a:solidFill>
              </a:rPr>
              <a:t>CWESTIWN AC ATEB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91" y="1210022"/>
            <a:ext cx="8715718" cy="4193873"/>
          </a:xfrm>
        </p:spPr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359150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55191" y="3244870"/>
            <a:ext cx="272775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i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ddim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yn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hoffi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gwisgo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dirty="0">
                <a:solidFill>
                  <a:srgbClr val="FF0000"/>
                </a:solidFill>
                <a:latin typeface="Calibri"/>
                <a:ea typeface="ＭＳ Ｐゴシック"/>
              </a:rPr>
              <a:t>cot law.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6036" y="2961836"/>
            <a:ext cx="2073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030A0"/>
                </a:solidFill>
              </a:rPr>
              <a:t>Beth </a:t>
            </a:r>
            <a:r>
              <a:rPr lang="en-US" sz="2800" b="1" dirty="0" err="1">
                <a:solidFill>
                  <a:srgbClr val="7030A0"/>
                </a:solidFill>
              </a:rPr>
              <a:t>wyt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ti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ddim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yn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hoffi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wisgo</a:t>
            </a:r>
            <a:r>
              <a:rPr lang="en-US" sz="2800" b="1" dirty="0">
                <a:solidFill>
                  <a:srgbClr val="7030A0"/>
                </a:solidFill>
              </a:rPr>
              <a:t>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63FFC49-E3E6-42A7-8E31-97EAF28A44BE}"/>
              </a:ext>
            </a:extLst>
          </p:cNvPr>
          <p:cNvCxnSpPr>
            <a:cxnSpLocks/>
          </p:cNvCxnSpPr>
          <p:nvPr/>
        </p:nvCxnSpPr>
        <p:spPr>
          <a:xfrm>
            <a:off x="2138326" y="3223446"/>
            <a:ext cx="1220824" cy="2563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5BE5B6B-238A-45A7-971B-5728BA0B820C}"/>
              </a:ext>
            </a:extLst>
          </p:cNvPr>
          <p:cNvCxnSpPr>
            <a:cxnSpLocks/>
          </p:cNvCxnSpPr>
          <p:nvPr/>
        </p:nvCxnSpPr>
        <p:spPr>
          <a:xfrm flipV="1">
            <a:off x="2318939" y="4425755"/>
            <a:ext cx="1601255" cy="1326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0BF11B4-76B9-4C41-B45D-F743A1B8FFE0}"/>
              </a:ext>
            </a:extLst>
          </p:cNvPr>
          <p:cNvSpPr txBox="1">
            <a:spLocks/>
          </p:cNvSpPr>
          <p:nvPr/>
        </p:nvSpPr>
        <p:spPr>
          <a:xfrm>
            <a:off x="5788126" y="5487140"/>
            <a:ext cx="3474811" cy="83099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Dw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ddim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yn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hoffi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gwisgo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alibri"/>
                <a:cs typeface="Calibri"/>
              </a:rPr>
              <a:t>treinyrs</a:t>
            </a:r>
            <a:r>
              <a:rPr lang="en-US" sz="24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25" name="Content Placeholder 14">
            <a:extLst>
              <a:ext uri="{FF2B5EF4-FFF2-40B4-BE49-F238E27FC236}">
                <a16:creationId xmlns:a16="http://schemas.microsoft.com/office/drawing/2014/main" id="{B6651457-359B-4C3E-B097-59C9E524B64E}"/>
              </a:ext>
            </a:extLst>
          </p:cNvPr>
          <p:cNvSpPr txBox="1">
            <a:spLocks/>
          </p:cNvSpPr>
          <p:nvPr/>
        </p:nvSpPr>
        <p:spPr>
          <a:xfrm>
            <a:off x="6213520" y="3018569"/>
            <a:ext cx="3010672" cy="83099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Dw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ddim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yn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hoffi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gwisgo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alibri"/>
                <a:cs typeface="Calibri"/>
              </a:rPr>
              <a:t>sgert</a:t>
            </a:r>
            <a:r>
              <a:rPr lang="en-US" sz="24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9CD6618-97F6-4CB3-BE7B-FBC4DBE9AE97}"/>
              </a:ext>
            </a:extLst>
          </p:cNvPr>
          <p:cNvCxnSpPr>
            <a:cxnSpLocks/>
          </p:cNvCxnSpPr>
          <p:nvPr/>
        </p:nvCxnSpPr>
        <p:spPr>
          <a:xfrm flipH="1" flipV="1">
            <a:off x="5912859" y="4119733"/>
            <a:ext cx="1408728" cy="119212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05AA5DD-3994-4D07-9A06-B3F87DBC0F51}"/>
              </a:ext>
            </a:extLst>
          </p:cNvPr>
          <p:cNvCxnSpPr>
            <a:cxnSpLocks/>
          </p:cNvCxnSpPr>
          <p:nvPr/>
        </p:nvCxnSpPr>
        <p:spPr>
          <a:xfrm flipV="1">
            <a:off x="5788126" y="2652190"/>
            <a:ext cx="1386057" cy="2629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4">
            <a:extLst>
              <a:ext uri="{FF2B5EF4-FFF2-40B4-BE49-F238E27FC236}">
                <a16:creationId xmlns:a16="http://schemas.microsoft.com/office/drawing/2014/main" id="{B0266796-8DDD-4C65-8BC6-DDFC50EC5A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3410" y="5800670"/>
            <a:ext cx="373397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i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ddim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yn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hoffi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gwisgo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libri"/>
                <a:ea typeface="ＭＳ Ｐゴシック"/>
              </a:rPr>
              <a:t>crys</a:t>
            </a:r>
            <a:r>
              <a:rPr lang="en-US" dirty="0">
                <a:solidFill>
                  <a:srgbClr val="FF0000"/>
                </a:solidFill>
                <a:latin typeface="Calibri"/>
                <a:ea typeface="ＭＳ Ｐゴシック"/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9" name="Content Placeholder 14">
            <a:extLst>
              <a:ext uri="{FF2B5EF4-FFF2-40B4-BE49-F238E27FC236}">
                <a16:creationId xmlns:a16="http://schemas.microsoft.com/office/drawing/2014/main" id="{6C096895-AB13-44EE-87A4-570BF0258782}"/>
              </a:ext>
            </a:extLst>
          </p:cNvPr>
          <p:cNvSpPr txBox="1">
            <a:spLocks/>
          </p:cNvSpPr>
          <p:nvPr/>
        </p:nvSpPr>
        <p:spPr>
          <a:xfrm>
            <a:off x="3359150" y="6366379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lang="en-US" sz="2800" dirty="0">
                <a:latin typeface="Calibri"/>
                <a:cs typeface="Calibri"/>
              </a:rPr>
              <a:t> - and</a:t>
            </a:r>
          </a:p>
        </p:txBody>
      </p:sp>
      <p:pic>
        <p:nvPicPr>
          <p:cNvPr id="72" name="Picture 71" descr="A close up of a coat&#10;&#10;Description automatically generated">
            <a:extLst>
              <a:ext uri="{FF2B5EF4-FFF2-40B4-BE49-F238E27FC236}">
                <a16:creationId xmlns:a16="http://schemas.microsoft.com/office/drawing/2014/main" id="{A87E83E7-7924-4A18-A514-2A8CD5DC2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8895" y="1717859"/>
            <a:ext cx="1277226" cy="1788415"/>
          </a:xfrm>
          <a:prstGeom prst="rect">
            <a:avLst/>
          </a:prstGeom>
        </p:spPr>
      </p:pic>
      <p:pic>
        <p:nvPicPr>
          <p:cNvPr id="75" name="Picture 74" descr="A person wearing a sweater&#10;&#10;Description automatically generated">
            <a:extLst>
              <a:ext uri="{FF2B5EF4-FFF2-40B4-BE49-F238E27FC236}">
                <a16:creationId xmlns:a16="http://schemas.microsoft.com/office/drawing/2014/main" id="{571FB875-B3E2-43A6-9875-9E2540E7AB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17064" y="4535859"/>
            <a:ext cx="1221261" cy="1569607"/>
          </a:xfrm>
          <a:prstGeom prst="rect">
            <a:avLst/>
          </a:prstGeom>
        </p:spPr>
      </p:pic>
      <p:pic>
        <p:nvPicPr>
          <p:cNvPr id="87" name="Picture 86" descr="A person wearing a blue dress&#10;&#10;Description automatically generated">
            <a:extLst>
              <a:ext uri="{FF2B5EF4-FFF2-40B4-BE49-F238E27FC236}">
                <a16:creationId xmlns:a16="http://schemas.microsoft.com/office/drawing/2014/main" id="{85095B9D-54C8-44FD-A0F3-BD9202DB63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923314" y="1210022"/>
            <a:ext cx="1829750" cy="1793155"/>
          </a:xfrm>
          <a:prstGeom prst="rect">
            <a:avLst/>
          </a:prstGeom>
        </p:spPr>
      </p:pic>
      <p:pic>
        <p:nvPicPr>
          <p:cNvPr id="90" name="Picture 89" descr="A pair of shoes&#10;&#10;Description automatically generated">
            <a:extLst>
              <a:ext uri="{FF2B5EF4-FFF2-40B4-BE49-F238E27FC236}">
                <a16:creationId xmlns:a16="http://schemas.microsoft.com/office/drawing/2014/main" id="{61C64192-B99C-416E-8F7A-67E03EBEFE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923314" y="4218274"/>
            <a:ext cx="1999482" cy="132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73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8000"/>
                </a:solidFill>
              </a:rPr>
              <a:t>CWESTIWN AC ATEB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091" y="1210022"/>
            <a:ext cx="8715718" cy="4193873"/>
          </a:xfrm>
        </p:spPr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359150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55191" y="3244870"/>
            <a:ext cx="272775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i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eisiau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gwisgo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dirty="0">
                <a:solidFill>
                  <a:srgbClr val="FF0000"/>
                </a:solidFill>
                <a:latin typeface="Calibri"/>
                <a:ea typeface="ＭＳ Ｐゴシック"/>
              </a:rPr>
              <a:t>cot law.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6036" y="2961836"/>
            <a:ext cx="2073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030A0"/>
                </a:solidFill>
              </a:rPr>
              <a:t>Beth </a:t>
            </a:r>
            <a:r>
              <a:rPr lang="en-US" sz="2800" b="1" dirty="0" err="1">
                <a:solidFill>
                  <a:srgbClr val="7030A0"/>
                </a:solidFill>
              </a:rPr>
              <a:t>wyt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ti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eisiau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gwisgo</a:t>
            </a:r>
            <a:r>
              <a:rPr lang="en-US" sz="2800" b="1" dirty="0">
                <a:solidFill>
                  <a:srgbClr val="7030A0"/>
                </a:solidFill>
              </a:rPr>
              <a:t>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63FFC49-E3E6-42A7-8E31-97EAF28A44BE}"/>
              </a:ext>
            </a:extLst>
          </p:cNvPr>
          <p:cNvCxnSpPr>
            <a:cxnSpLocks/>
          </p:cNvCxnSpPr>
          <p:nvPr/>
        </p:nvCxnSpPr>
        <p:spPr>
          <a:xfrm>
            <a:off x="2138326" y="3223446"/>
            <a:ext cx="1220824" cy="2563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5BE5B6B-238A-45A7-971B-5728BA0B820C}"/>
              </a:ext>
            </a:extLst>
          </p:cNvPr>
          <p:cNvCxnSpPr>
            <a:cxnSpLocks/>
          </p:cNvCxnSpPr>
          <p:nvPr/>
        </p:nvCxnSpPr>
        <p:spPr>
          <a:xfrm flipV="1">
            <a:off x="2318939" y="4425755"/>
            <a:ext cx="1601255" cy="1326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0BF11B4-76B9-4C41-B45D-F743A1B8FFE0}"/>
              </a:ext>
            </a:extLst>
          </p:cNvPr>
          <p:cNvSpPr txBox="1">
            <a:spLocks/>
          </p:cNvSpPr>
          <p:nvPr/>
        </p:nvSpPr>
        <p:spPr>
          <a:xfrm>
            <a:off x="5788126" y="5487140"/>
            <a:ext cx="3474811" cy="83099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Dw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eisiau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gwisgo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alibri"/>
                <a:cs typeface="Calibri"/>
              </a:rPr>
              <a:t>treinyrs</a:t>
            </a:r>
            <a:r>
              <a:rPr lang="en-US" sz="24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25" name="Content Placeholder 14">
            <a:extLst>
              <a:ext uri="{FF2B5EF4-FFF2-40B4-BE49-F238E27FC236}">
                <a16:creationId xmlns:a16="http://schemas.microsoft.com/office/drawing/2014/main" id="{B6651457-359B-4C3E-B097-59C9E524B64E}"/>
              </a:ext>
            </a:extLst>
          </p:cNvPr>
          <p:cNvSpPr txBox="1">
            <a:spLocks/>
          </p:cNvSpPr>
          <p:nvPr/>
        </p:nvSpPr>
        <p:spPr>
          <a:xfrm>
            <a:off x="6213520" y="3018569"/>
            <a:ext cx="3010672" cy="83099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Dw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eisiau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Calibri"/>
                <a:cs typeface="Calibri"/>
              </a:rPr>
              <a:t>gwisgo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Calibri"/>
                <a:cs typeface="Calibri"/>
              </a:rPr>
              <a:t>sgert</a:t>
            </a:r>
            <a:r>
              <a:rPr lang="en-US" sz="24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9CD6618-97F6-4CB3-BE7B-FBC4DBE9AE97}"/>
              </a:ext>
            </a:extLst>
          </p:cNvPr>
          <p:cNvCxnSpPr>
            <a:cxnSpLocks/>
          </p:cNvCxnSpPr>
          <p:nvPr/>
        </p:nvCxnSpPr>
        <p:spPr>
          <a:xfrm flipH="1" flipV="1">
            <a:off x="5912859" y="4119733"/>
            <a:ext cx="1408728" cy="119212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05AA5DD-3994-4D07-9A06-B3F87DBC0F51}"/>
              </a:ext>
            </a:extLst>
          </p:cNvPr>
          <p:cNvCxnSpPr>
            <a:cxnSpLocks/>
          </p:cNvCxnSpPr>
          <p:nvPr/>
        </p:nvCxnSpPr>
        <p:spPr>
          <a:xfrm flipV="1">
            <a:off x="5788126" y="2652190"/>
            <a:ext cx="1386057" cy="2629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4">
            <a:extLst>
              <a:ext uri="{FF2B5EF4-FFF2-40B4-BE49-F238E27FC236}">
                <a16:creationId xmlns:a16="http://schemas.microsoft.com/office/drawing/2014/main" id="{B0266796-8DDD-4C65-8BC6-DDFC50EC5A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3410" y="5800670"/>
            <a:ext cx="373397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i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eisiau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alibri"/>
                <a:ea typeface="ＭＳ Ｐゴシック"/>
              </a:rPr>
              <a:t>gwisgo</a:t>
            </a:r>
            <a:r>
              <a:rPr lang="en-US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alibri"/>
                <a:ea typeface="ＭＳ Ｐゴシック"/>
              </a:rPr>
              <a:t>crys</a:t>
            </a:r>
            <a:r>
              <a:rPr lang="en-US" dirty="0">
                <a:solidFill>
                  <a:srgbClr val="FF0000"/>
                </a:solidFill>
                <a:latin typeface="Calibri"/>
                <a:ea typeface="ＭＳ Ｐゴシック"/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9" name="Content Placeholder 14">
            <a:extLst>
              <a:ext uri="{FF2B5EF4-FFF2-40B4-BE49-F238E27FC236}">
                <a16:creationId xmlns:a16="http://schemas.microsoft.com/office/drawing/2014/main" id="{6C096895-AB13-44EE-87A4-570BF0258782}"/>
              </a:ext>
            </a:extLst>
          </p:cNvPr>
          <p:cNvSpPr txBox="1">
            <a:spLocks/>
          </p:cNvSpPr>
          <p:nvPr/>
        </p:nvSpPr>
        <p:spPr>
          <a:xfrm>
            <a:off x="3359150" y="6366379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a </a:t>
            </a:r>
            <a:r>
              <a:rPr lang="en-US" sz="2800" dirty="0">
                <a:latin typeface="Calibri"/>
                <a:cs typeface="Calibri"/>
              </a:rPr>
              <a:t>- and</a:t>
            </a:r>
          </a:p>
        </p:txBody>
      </p:sp>
      <p:pic>
        <p:nvPicPr>
          <p:cNvPr id="72" name="Picture 71" descr="A close up of a coat&#10;&#10;Description automatically generated">
            <a:extLst>
              <a:ext uri="{FF2B5EF4-FFF2-40B4-BE49-F238E27FC236}">
                <a16:creationId xmlns:a16="http://schemas.microsoft.com/office/drawing/2014/main" id="{A87E83E7-7924-4A18-A514-2A8CD5DC2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8895" y="1717859"/>
            <a:ext cx="1277226" cy="1788415"/>
          </a:xfrm>
          <a:prstGeom prst="rect">
            <a:avLst/>
          </a:prstGeom>
        </p:spPr>
      </p:pic>
      <p:pic>
        <p:nvPicPr>
          <p:cNvPr id="75" name="Picture 74" descr="A person wearing a sweater&#10;&#10;Description automatically generated">
            <a:extLst>
              <a:ext uri="{FF2B5EF4-FFF2-40B4-BE49-F238E27FC236}">
                <a16:creationId xmlns:a16="http://schemas.microsoft.com/office/drawing/2014/main" id="{571FB875-B3E2-43A6-9875-9E2540E7AB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17064" y="4535859"/>
            <a:ext cx="1221261" cy="1569607"/>
          </a:xfrm>
          <a:prstGeom prst="rect">
            <a:avLst/>
          </a:prstGeom>
        </p:spPr>
      </p:pic>
      <p:pic>
        <p:nvPicPr>
          <p:cNvPr id="87" name="Picture 86" descr="A person wearing a blue dress&#10;&#10;Description automatically generated">
            <a:extLst>
              <a:ext uri="{FF2B5EF4-FFF2-40B4-BE49-F238E27FC236}">
                <a16:creationId xmlns:a16="http://schemas.microsoft.com/office/drawing/2014/main" id="{85095B9D-54C8-44FD-A0F3-BD9202DB63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923314" y="1210022"/>
            <a:ext cx="1829750" cy="1793155"/>
          </a:xfrm>
          <a:prstGeom prst="rect">
            <a:avLst/>
          </a:prstGeom>
        </p:spPr>
      </p:pic>
      <p:pic>
        <p:nvPicPr>
          <p:cNvPr id="90" name="Picture 89" descr="A pair of shoes&#10;&#10;Description automatically generated">
            <a:extLst>
              <a:ext uri="{FF2B5EF4-FFF2-40B4-BE49-F238E27FC236}">
                <a16:creationId xmlns:a16="http://schemas.microsoft.com/office/drawing/2014/main" id="{61C64192-B99C-416E-8F7A-67E03EBEFE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923314" y="4218274"/>
            <a:ext cx="1999482" cy="132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069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8000"/>
                </a:solidFill>
              </a:rPr>
              <a:t>CWESTIWN AC ATEB</a:t>
            </a:r>
            <a:endParaRPr lang="en-US" b="1" dirty="0"/>
          </a:p>
        </p:txBody>
      </p:sp>
      <p:sp>
        <p:nvSpPr>
          <p:cNvPr id="5" name="Oval 4"/>
          <p:cNvSpPr/>
          <p:nvPr/>
        </p:nvSpPr>
        <p:spPr>
          <a:xfrm>
            <a:off x="3359150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55192" y="3244870"/>
            <a:ext cx="234463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cot law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96036" y="2961836"/>
            <a:ext cx="2073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7030A0"/>
                </a:solidFill>
              </a:rPr>
              <a:t>Wyt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ti’n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hoffi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gwisgo</a:t>
            </a:r>
            <a:r>
              <a:rPr lang="en-US" sz="2800" b="1" dirty="0">
                <a:solidFill>
                  <a:srgbClr val="7030A0"/>
                </a:solidFill>
              </a:rPr>
              <a:t>…?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63FFC49-E3E6-42A7-8E31-97EAF28A44BE}"/>
              </a:ext>
            </a:extLst>
          </p:cNvPr>
          <p:cNvCxnSpPr>
            <a:cxnSpLocks/>
          </p:cNvCxnSpPr>
          <p:nvPr/>
        </p:nvCxnSpPr>
        <p:spPr>
          <a:xfrm>
            <a:off x="2138326" y="3223446"/>
            <a:ext cx="1220824" cy="2563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5BE5B6B-238A-45A7-971B-5728BA0B820C}"/>
              </a:ext>
            </a:extLst>
          </p:cNvPr>
          <p:cNvCxnSpPr>
            <a:cxnSpLocks/>
          </p:cNvCxnSpPr>
          <p:nvPr/>
        </p:nvCxnSpPr>
        <p:spPr>
          <a:xfrm flipV="1">
            <a:off x="2318939" y="4425755"/>
            <a:ext cx="1601255" cy="13266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0BF11B4-76B9-4C41-B45D-F743A1B8FFE0}"/>
              </a:ext>
            </a:extLst>
          </p:cNvPr>
          <p:cNvSpPr txBox="1">
            <a:spLocks/>
          </p:cNvSpPr>
          <p:nvPr/>
        </p:nvSpPr>
        <p:spPr>
          <a:xfrm>
            <a:off x="6252265" y="5487140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treinyrs</a:t>
            </a:r>
            <a:endParaRPr lang="en-US" sz="28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25" name="Content Placeholder 14">
            <a:extLst>
              <a:ext uri="{FF2B5EF4-FFF2-40B4-BE49-F238E27FC236}">
                <a16:creationId xmlns:a16="http://schemas.microsoft.com/office/drawing/2014/main" id="{B6651457-359B-4C3E-B097-59C9E524B64E}"/>
              </a:ext>
            </a:extLst>
          </p:cNvPr>
          <p:cNvSpPr txBox="1">
            <a:spLocks/>
          </p:cNvSpPr>
          <p:nvPr/>
        </p:nvSpPr>
        <p:spPr>
          <a:xfrm>
            <a:off x="6505110" y="3223446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sgert</a:t>
            </a:r>
            <a:endParaRPr lang="en-US" sz="28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9CD6618-97F6-4CB3-BE7B-FBC4DBE9AE97}"/>
              </a:ext>
            </a:extLst>
          </p:cNvPr>
          <p:cNvCxnSpPr>
            <a:cxnSpLocks/>
          </p:cNvCxnSpPr>
          <p:nvPr/>
        </p:nvCxnSpPr>
        <p:spPr>
          <a:xfrm flipH="1" flipV="1">
            <a:off x="5514586" y="4454609"/>
            <a:ext cx="1408728" cy="119212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05AA5DD-3994-4D07-9A06-B3F87DBC0F51}"/>
              </a:ext>
            </a:extLst>
          </p:cNvPr>
          <p:cNvCxnSpPr>
            <a:cxnSpLocks/>
          </p:cNvCxnSpPr>
          <p:nvPr/>
        </p:nvCxnSpPr>
        <p:spPr>
          <a:xfrm flipV="1">
            <a:off x="6139650" y="3243339"/>
            <a:ext cx="1386057" cy="2629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4">
            <a:extLst>
              <a:ext uri="{FF2B5EF4-FFF2-40B4-BE49-F238E27FC236}">
                <a16:creationId xmlns:a16="http://schemas.microsoft.com/office/drawing/2014/main" id="{B0266796-8DDD-4C65-8BC6-DDFC50EC5A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837" y="6010360"/>
            <a:ext cx="234463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 err="1">
                <a:solidFill>
                  <a:srgbClr val="FF0000"/>
                </a:solidFill>
                <a:latin typeface="Calibri"/>
                <a:ea typeface="ＭＳ Ｐゴシック"/>
              </a:rPr>
              <a:t>crys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69" name="Content Placeholder 14">
            <a:extLst>
              <a:ext uri="{FF2B5EF4-FFF2-40B4-BE49-F238E27FC236}">
                <a16:creationId xmlns:a16="http://schemas.microsoft.com/office/drawing/2014/main" id="{6C096895-AB13-44EE-87A4-570BF0258782}"/>
              </a:ext>
            </a:extLst>
          </p:cNvPr>
          <p:cNvSpPr txBox="1">
            <a:spLocks/>
          </p:cNvSpPr>
          <p:nvPr/>
        </p:nvSpPr>
        <p:spPr>
          <a:xfrm>
            <a:off x="3179942" y="1923990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lang="en-US" sz="2800" dirty="0">
                <a:latin typeface="Calibri"/>
                <a:cs typeface="Calibri"/>
              </a:rPr>
              <a:t> - and</a:t>
            </a:r>
          </a:p>
        </p:txBody>
      </p:sp>
      <p:pic>
        <p:nvPicPr>
          <p:cNvPr id="72" name="Picture 71" descr="A close up of a coat&#10;&#10;Description automatically generated">
            <a:extLst>
              <a:ext uri="{FF2B5EF4-FFF2-40B4-BE49-F238E27FC236}">
                <a16:creationId xmlns:a16="http://schemas.microsoft.com/office/drawing/2014/main" id="{A87E83E7-7924-4A18-A514-2A8CD5DC2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8895" y="1717859"/>
            <a:ext cx="1277226" cy="1788415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F8C4C3DF-76E8-48AF-9228-DA6E6D444185}"/>
              </a:ext>
            </a:extLst>
          </p:cNvPr>
          <p:cNvSpPr txBox="1"/>
          <p:nvPr/>
        </p:nvSpPr>
        <p:spPr>
          <a:xfrm>
            <a:off x="5634820" y="6997358"/>
            <a:ext cx="138605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pngimg.com/download/88323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75" name="Picture 74" descr="A person wearing a sweater&#10;&#10;Description automatically generated">
            <a:extLst>
              <a:ext uri="{FF2B5EF4-FFF2-40B4-BE49-F238E27FC236}">
                <a16:creationId xmlns:a16="http://schemas.microsoft.com/office/drawing/2014/main" id="{571FB875-B3E2-43A6-9875-9E2540E7AB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87544" y="4347728"/>
            <a:ext cx="1350782" cy="1736072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1B1A78F-73AC-4860-A6C3-8A2B9B4A4017}"/>
              </a:ext>
            </a:extLst>
          </p:cNvPr>
          <p:cNvSpPr txBox="1"/>
          <p:nvPr/>
        </p:nvSpPr>
        <p:spPr>
          <a:xfrm>
            <a:off x="5634819" y="7012750"/>
            <a:ext cx="160517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://www.allwhitebackground.com/formal-shirt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87" name="Picture 86" descr="A person wearing a blue dress&#10;&#10;Description automatically generated">
            <a:extLst>
              <a:ext uri="{FF2B5EF4-FFF2-40B4-BE49-F238E27FC236}">
                <a16:creationId xmlns:a16="http://schemas.microsoft.com/office/drawing/2014/main" id="{85095B9D-54C8-44FD-A0F3-BD9202DB63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923314" y="1210022"/>
            <a:ext cx="1829750" cy="1793155"/>
          </a:xfrm>
          <a:prstGeom prst="rect">
            <a:avLst/>
          </a:prstGeom>
        </p:spPr>
      </p:pic>
      <p:pic>
        <p:nvPicPr>
          <p:cNvPr id="90" name="Picture 89" descr="A pair of shoes&#10;&#10;Description automatically generated">
            <a:extLst>
              <a:ext uri="{FF2B5EF4-FFF2-40B4-BE49-F238E27FC236}">
                <a16:creationId xmlns:a16="http://schemas.microsoft.com/office/drawing/2014/main" id="{61C64192-B99C-416E-8F7A-67E03EBEFE1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923314" y="4218274"/>
            <a:ext cx="1999482" cy="1327525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85D7A568-C025-491E-B447-6F00FB66A0B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3575087" y="4631904"/>
            <a:ext cx="1057703" cy="9240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577271C-16FD-4D72-97CC-61A876B1E62E}"/>
              </a:ext>
            </a:extLst>
          </p:cNvPr>
          <p:cNvSpPr txBox="1"/>
          <p:nvPr/>
        </p:nvSpPr>
        <p:spPr>
          <a:xfrm>
            <a:off x="4685278" y="4949076"/>
            <a:ext cx="138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>
                <a:solidFill>
                  <a:srgbClr val="FF0000"/>
                </a:solidFill>
              </a:rPr>
              <a:t>Ydw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CEAEFF62-D178-4B39-99C1-89CBC248FFA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3651919" y="5743489"/>
            <a:ext cx="745447" cy="824837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60DA1A2-979C-48A5-965C-1C2479052EEF}"/>
              </a:ext>
            </a:extLst>
          </p:cNvPr>
          <p:cNvSpPr txBox="1"/>
          <p:nvPr/>
        </p:nvSpPr>
        <p:spPr>
          <a:xfrm>
            <a:off x="4765103" y="5925213"/>
            <a:ext cx="1647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>
                <a:solidFill>
                  <a:srgbClr val="FF0000"/>
                </a:solidFill>
              </a:rPr>
              <a:t>Nac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ydw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533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CF1EF-7823-41E3-97D6-768A305D3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291" y="477029"/>
            <a:ext cx="7772400" cy="1470025"/>
          </a:xfrm>
        </p:spPr>
        <p:txBody>
          <a:bodyPr/>
          <a:lstStyle/>
          <a:p>
            <a:r>
              <a:rPr lang="en-US" b="1" dirty="0">
                <a:solidFill>
                  <a:srgbClr val="008000"/>
                </a:solidFill>
                <a:ea typeface="+mj-lt"/>
                <a:cs typeface="+mj-lt"/>
              </a:rPr>
              <a:t>GÊM</a:t>
            </a:r>
            <a:endParaRPr lang="en-US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4C1880-C342-4090-805F-0CB14C15B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2117785"/>
            <a:ext cx="6400800" cy="35210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Word Wall</a:t>
            </a:r>
          </a:p>
          <a:p>
            <a:r>
              <a:rPr lang="en-US" dirty="0">
                <a:cs typeface="Calibri"/>
              </a:rPr>
              <a:t>Quiz</a:t>
            </a:r>
          </a:p>
          <a:p>
            <a:r>
              <a:rPr lang="en-US" dirty="0">
                <a:cs typeface="Calibri"/>
                <a:hlinkClick r:id="rId2"/>
              </a:rPr>
              <a:t>https://wordwall.net/resource/1909644</a:t>
            </a:r>
            <a:endParaRPr lang="en-US" dirty="0"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B008CD-A958-416A-97C0-372CAADAB9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050" t="23097" r="28571" b="31623"/>
          <a:stretch/>
        </p:blipFill>
        <p:spPr>
          <a:xfrm>
            <a:off x="2561457" y="4334588"/>
            <a:ext cx="4276666" cy="217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889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CF1EF-7823-41E3-97D6-768A305D3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291" y="477029"/>
            <a:ext cx="7772400" cy="1470025"/>
          </a:xfrm>
        </p:spPr>
        <p:txBody>
          <a:bodyPr/>
          <a:lstStyle/>
          <a:p>
            <a:r>
              <a:rPr lang="en-US" b="1" dirty="0">
                <a:solidFill>
                  <a:srgbClr val="008000"/>
                </a:solidFill>
                <a:ea typeface="+mj-lt"/>
                <a:cs typeface="+mj-lt"/>
              </a:rPr>
              <a:t>GÊM</a:t>
            </a:r>
            <a:endParaRPr lang="en-US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4C1880-C342-4090-805F-0CB14C15B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2117785"/>
            <a:ext cx="6400800" cy="352101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 err="1">
              <a:cs typeface="Calibri"/>
            </a:endParaRPr>
          </a:p>
          <a:p>
            <a:r>
              <a:rPr lang="en-US" dirty="0">
                <a:cs typeface="Calibri"/>
              </a:rPr>
              <a:t>Beat the Mouse</a:t>
            </a: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97F756CE-157A-4FC8-80EF-E33154D31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9193" y="4085201"/>
            <a:ext cx="2743198" cy="110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082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838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6013450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4038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1200150" y="3018273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</a:t>
            </a:r>
            <a:endParaRPr lang="en-US" sz="2400" b="1" dirty="0">
              <a:solidFill>
                <a:schemeClr val="accent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5219700" y="2852738"/>
            <a:ext cx="25923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Dw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i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eisiau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gwisgo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cot law.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pic>
        <p:nvPicPr>
          <p:cNvPr id="16" name="Picture 15" descr="A close up of a coat&#10;&#10;Description automatically generated">
            <a:extLst>
              <a:ext uri="{FF2B5EF4-FFF2-40B4-BE49-F238E27FC236}">
                <a16:creationId xmlns:a16="http://schemas.microsoft.com/office/drawing/2014/main" id="{3DD79A09-0336-4339-9070-DFED0B858E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23565" y="2160861"/>
            <a:ext cx="1915766" cy="268252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18F3F87-B865-4B8A-8D0A-9FC73B72B5D4}"/>
              </a:ext>
            </a:extLst>
          </p:cNvPr>
          <p:cNvSpPr txBox="1"/>
          <p:nvPr/>
        </p:nvSpPr>
        <p:spPr>
          <a:xfrm>
            <a:off x="6069490" y="7440360"/>
            <a:ext cx="2079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://pngimg.com/download/88323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nc/3.0/"/>
              </a:rPr>
              <a:t>CC BY-NC</a:t>
            </a:r>
            <a:endParaRPr lang="en-GB" sz="9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9E2797-D0C1-4DF2-8658-B0D6750F14BA}"/>
              </a:ext>
            </a:extLst>
          </p:cNvPr>
          <p:cNvSpPr txBox="1"/>
          <p:nvPr/>
        </p:nvSpPr>
        <p:spPr>
          <a:xfrm>
            <a:off x="2413789" y="381000"/>
            <a:ext cx="5077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Beth </a:t>
            </a:r>
            <a:r>
              <a:rPr lang="en-GB" sz="2400" b="1" dirty="0" err="1"/>
              <a:t>wyt</a:t>
            </a:r>
            <a:r>
              <a:rPr lang="en-GB" sz="2400" b="1" dirty="0"/>
              <a:t> </a:t>
            </a:r>
            <a:r>
              <a:rPr lang="en-GB" sz="2400" b="1" dirty="0" err="1"/>
              <a:t>ti</a:t>
            </a:r>
            <a:r>
              <a:rPr lang="en-GB" sz="2400" b="1" dirty="0"/>
              <a:t> </a:t>
            </a:r>
            <a:r>
              <a:rPr lang="en-GB" sz="2400" b="1" dirty="0" err="1"/>
              <a:t>eisiau</a:t>
            </a:r>
            <a:r>
              <a:rPr lang="en-GB" sz="2400" b="1" dirty="0"/>
              <a:t> </a:t>
            </a:r>
            <a:r>
              <a:rPr lang="en-GB" sz="2400" b="1" dirty="0" err="1"/>
              <a:t>gwisgo</a:t>
            </a:r>
            <a:r>
              <a:rPr lang="en-GB" sz="24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63901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838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6013450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4038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1200150" y="3018273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</a:t>
            </a:r>
            <a:endParaRPr lang="en-US" sz="2400" b="1" dirty="0">
              <a:solidFill>
                <a:schemeClr val="accent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5219700" y="2852738"/>
            <a:ext cx="25923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Dw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i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eisiau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gwisgo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crys</a:t>
            </a: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.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9E2797-D0C1-4DF2-8658-B0D6750F14BA}"/>
              </a:ext>
            </a:extLst>
          </p:cNvPr>
          <p:cNvSpPr txBox="1"/>
          <p:nvPr/>
        </p:nvSpPr>
        <p:spPr>
          <a:xfrm>
            <a:off x="2413789" y="381000"/>
            <a:ext cx="5077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Beth </a:t>
            </a:r>
            <a:r>
              <a:rPr lang="en-GB" sz="2400" b="1" dirty="0" err="1"/>
              <a:t>wyt</a:t>
            </a:r>
            <a:r>
              <a:rPr lang="en-GB" sz="2400" b="1" dirty="0"/>
              <a:t> </a:t>
            </a:r>
            <a:r>
              <a:rPr lang="en-GB" sz="2400" b="1" dirty="0" err="1"/>
              <a:t>ti</a:t>
            </a:r>
            <a:r>
              <a:rPr lang="en-GB" sz="2400" b="1" dirty="0"/>
              <a:t> </a:t>
            </a:r>
            <a:r>
              <a:rPr lang="en-GB" sz="2400" b="1" dirty="0" err="1"/>
              <a:t>eisiau</a:t>
            </a:r>
            <a:r>
              <a:rPr lang="en-GB" sz="2400" b="1" dirty="0"/>
              <a:t> </a:t>
            </a:r>
            <a:r>
              <a:rPr lang="en-GB" sz="2400" b="1" dirty="0" err="1"/>
              <a:t>gwisgo</a:t>
            </a:r>
            <a:r>
              <a:rPr lang="en-GB" sz="2400" b="1" dirty="0"/>
              <a:t>?</a:t>
            </a:r>
          </a:p>
        </p:txBody>
      </p:sp>
      <p:pic>
        <p:nvPicPr>
          <p:cNvPr id="18" name="Picture 17" descr="A person wearing a sweater&#10;&#10;Description automatically generated">
            <a:extLst>
              <a:ext uri="{FF2B5EF4-FFF2-40B4-BE49-F238E27FC236}">
                <a16:creationId xmlns:a16="http://schemas.microsoft.com/office/drawing/2014/main" id="{7D043C66-3F27-4389-A746-93839388F6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274289" y="2419357"/>
            <a:ext cx="1571142" cy="201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28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838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6013450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4038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1200150" y="3018273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</a:t>
            </a:r>
            <a:endParaRPr lang="en-US" sz="2400" b="1" dirty="0">
              <a:solidFill>
                <a:schemeClr val="accent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5219700" y="2852738"/>
            <a:ext cx="25923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Dw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i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eisiau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gwisgo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sgert</a:t>
            </a: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.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9E2797-D0C1-4DF2-8658-B0D6750F14BA}"/>
              </a:ext>
            </a:extLst>
          </p:cNvPr>
          <p:cNvSpPr txBox="1"/>
          <p:nvPr/>
        </p:nvSpPr>
        <p:spPr>
          <a:xfrm>
            <a:off x="2413789" y="381000"/>
            <a:ext cx="5077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Beth </a:t>
            </a:r>
            <a:r>
              <a:rPr lang="en-GB" sz="2400" b="1" dirty="0" err="1"/>
              <a:t>wyt</a:t>
            </a:r>
            <a:r>
              <a:rPr lang="en-GB" sz="2400" b="1" dirty="0"/>
              <a:t> </a:t>
            </a:r>
            <a:r>
              <a:rPr lang="en-GB" sz="2400" b="1" dirty="0" err="1"/>
              <a:t>ti</a:t>
            </a:r>
            <a:r>
              <a:rPr lang="en-GB" sz="2400" b="1" dirty="0"/>
              <a:t> </a:t>
            </a:r>
            <a:r>
              <a:rPr lang="en-GB" sz="2400" b="1" dirty="0" err="1"/>
              <a:t>eisiau</a:t>
            </a:r>
            <a:r>
              <a:rPr lang="en-GB" sz="2400" b="1" dirty="0"/>
              <a:t> </a:t>
            </a:r>
            <a:r>
              <a:rPr lang="en-GB" sz="2400" b="1" dirty="0" err="1"/>
              <a:t>gwisgo</a:t>
            </a:r>
            <a:r>
              <a:rPr lang="en-GB" sz="2400" b="1" dirty="0"/>
              <a:t>?</a:t>
            </a:r>
          </a:p>
        </p:txBody>
      </p:sp>
      <p:pic>
        <p:nvPicPr>
          <p:cNvPr id="16" name="Picture 15" descr="A person wearing a blue dress&#10;&#10;Description automatically generated">
            <a:extLst>
              <a:ext uri="{FF2B5EF4-FFF2-40B4-BE49-F238E27FC236}">
                <a16:creationId xmlns:a16="http://schemas.microsoft.com/office/drawing/2014/main" id="{517E72B9-3F93-46CF-BB0F-046ECCDC8D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67746" y="2284429"/>
            <a:ext cx="2250799" cy="2205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15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838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6013450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xmlns="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4038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1200150" y="3018273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 </a:t>
            </a:r>
            <a:endParaRPr lang="en-US" sz="2400" b="1" dirty="0">
              <a:solidFill>
                <a:schemeClr val="accent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5219700" y="2852738"/>
            <a:ext cx="25923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Dw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i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eisiau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gwisgo</a:t>
            </a:r>
            <a:r>
              <a:rPr lang="en-GB" sz="24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</a:rPr>
              <a:t> </a:t>
            </a:r>
            <a:r>
              <a:rPr lang="en-GB" sz="2400" b="1" dirty="0" err="1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treinyrs</a:t>
            </a:r>
            <a:r>
              <a:rPr lang="en-GB" sz="2400" b="1" dirty="0">
                <a:solidFill>
                  <a:schemeClr val="accent1"/>
                </a:solidFill>
                <a:latin typeface="Arial"/>
                <a:ea typeface="ＭＳ Ｐゴシック"/>
                <a:cs typeface="Arial"/>
              </a:rPr>
              <a:t>.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9E2797-D0C1-4DF2-8658-B0D6750F14BA}"/>
              </a:ext>
            </a:extLst>
          </p:cNvPr>
          <p:cNvSpPr txBox="1"/>
          <p:nvPr/>
        </p:nvSpPr>
        <p:spPr>
          <a:xfrm>
            <a:off x="2413789" y="381000"/>
            <a:ext cx="5077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Beth </a:t>
            </a:r>
            <a:r>
              <a:rPr lang="en-GB" sz="2400" b="1" dirty="0" err="1"/>
              <a:t>wyt</a:t>
            </a:r>
            <a:r>
              <a:rPr lang="en-GB" sz="2400" b="1" dirty="0"/>
              <a:t> </a:t>
            </a:r>
            <a:r>
              <a:rPr lang="en-GB" sz="2400" b="1" dirty="0" err="1"/>
              <a:t>ti</a:t>
            </a:r>
            <a:r>
              <a:rPr lang="en-GB" sz="2400" b="1" dirty="0"/>
              <a:t> </a:t>
            </a:r>
            <a:r>
              <a:rPr lang="en-GB" sz="2400" b="1" dirty="0" err="1"/>
              <a:t>eisiau</a:t>
            </a:r>
            <a:r>
              <a:rPr lang="en-GB" sz="2400" b="1" dirty="0"/>
              <a:t> </a:t>
            </a:r>
            <a:r>
              <a:rPr lang="en-GB" sz="2400" b="1" dirty="0" err="1"/>
              <a:t>gwisgo</a:t>
            </a:r>
            <a:r>
              <a:rPr lang="en-GB" sz="2400" b="1" dirty="0"/>
              <a:t>?</a:t>
            </a:r>
          </a:p>
        </p:txBody>
      </p:sp>
      <p:pic>
        <p:nvPicPr>
          <p:cNvPr id="17" name="Picture 16" descr="A pair of shoes&#10;&#10;Description automatically generated">
            <a:extLst>
              <a:ext uri="{FF2B5EF4-FFF2-40B4-BE49-F238E27FC236}">
                <a16:creationId xmlns:a16="http://schemas.microsoft.com/office/drawing/2014/main" id="{6AED86EB-91A9-4857-ABBA-1779E12B03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70181" y="2574737"/>
            <a:ext cx="2924944" cy="1941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1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8000"/>
                </a:solidFill>
              </a:rPr>
              <a:t>CÂN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89102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 algn="ctr">
              <a:buNone/>
            </a:pPr>
            <a:r>
              <a:rPr lang="en-US" sz="11200" b="1" dirty="0">
                <a:solidFill>
                  <a:srgbClr val="7030A0"/>
                </a:solidFill>
              </a:rPr>
              <a:t>Beth </a:t>
            </a:r>
            <a:r>
              <a:rPr lang="en-US" sz="11200" b="1" dirty="0" err="1">
                <a:solidFill>
                  <a:srgbClr val="7030A0"/>
                </a:solidFill>
              </a:rPr>
              <a:t>wyt</a:t>
            </a:r>
            <a:r>
              <a:rPr lang="en-US" sz="11200" b="1" dirty="0">
                <a:solidFill>
                  <a:srgbClr val="7030A0"/>
                </a:solidFill>
              </a:rPr>
              <a:t> </a:t>
            </a:r>
            <a:r>
              <a:rPr lang="en-US" sz="11200" b="1" dirty="0" err="1">
                <a:solidFill>
                  <a:srgbClr val="7030A0"/>
                </a:solidFill>
              </a:rPr>
              <a:t>ti’n</a:t>
            </a:r>
            <a:r>
              <a:rPr lang="en-US" sz="11200" b="1" dirty="0">
                <a:solidFill>
                  <a:srgbClr val="7030A0"/>
                </a:solidFill>
              </a:rPr>
              <a:t> </a:t>
            </a:r>
            <a:r>
              <a:rPr lang="en-US" sz="11200" b="1" dirty="0" err="1">
                <a:solidFill>
                  <a:srgbClr val="7030A0"/>
                </a:solidFill>
              </a:rPr>
              <a:t>hoffi</a:t>
            </a:r>
            <a:r>
              <a:rPr lang="en-US" sz="11200" b="1" dirty="0">
                <a:solidFill>
                  <a:srgbClr val="7030A0"/>
                </a:solidFill>
              </a:rPr>
              <a:t> </a:t>
            </a:r>
            <a:r>
              <a:rPr lang="en-US" sz="11200" b="1" dirty="0" err="1">
                <a:solidFill>
                  <a:srgbClr val="7030A0"/>
                </a:solidFill>
              </a:rPr>
              <a:t>wisgo</a:t>
            </a:r>
            <a:r>
              <a:rPr lang="en-US" sz="11200" b="1" dirty="0">
                <a:solidFill>
                  <a:srgbClr val="7030A0"/>
                </a:solidFill>
              </a:rPr>
              <a:t>?</a:t>
            </a:r>
            <a:endParaRPr lang="en-US" sz="11200" b="1" dirty="0">
              <a:solidFill>
                <a:srgbClr val="7030A0"/>
              </a:solidFill>
              <a:cs typeface="Calibri"/>
            </a:endParaRPr>
          </a:p>
          <a:p>
            <a:pPr marL="0" indent="0" fontAlgn="base">
              <a:buNone/>
            </a:pPr>
            <a:endParaRPr lang="en-GB" sz="11200" b="1" dirty="0">
              <a:solidFill>
                <a:srgbClr val="7030A0"/>
              </a:solidFill>
            </a:endParaRPr>
          </a:p>
          <a:p>
            <a:pPr marL="0" indent="0" fontAlgn="base">
              <a:buNone/>
            </a:pPr>
            <a:r>
              <a:rPr lang="en-GB" sz="11200" dirty="0"/>
              <a:t>Beth </a:t>
            </a:r>
            <a:r>
              <a:rPr lang="en-GB" sz="11200" dirty="0" err="1"/>
              <a:t>wyt</a:t>
            </a:r>
            <a:r>
              <a:rPr lang="en-GB" sz="11200" dirty="0"/>
              <a:t> </a:t>
            </a:r>
            <a:r>
              <a:rPr lang="en-GB" sz="11200" dirty="0" err="1"/>
              <a:t>ti’n</a:t>
            </a:r>
            <a:r>
              <a:rPr lang="en-GB" sz="11200" dirty="0"/>
              <a:t> </a:t>
            </a:r>
            <a:r>
              <a:rPr lang="en-GB" sz="11200" dirty="0" err="1"/>
              <a:t>hoffi</a:t>
            </a:r>
            <a:r>
              <a:rPr lang="en-GB" sz="11200" dirty="0"/>
              <a:t> </a:t>
            </a:r>
            <a:r>
              <a:rPr lang="en-GB" sz="11200" dirty="0" err="1"/>
              <a:t>wisgo</a:t>
            </a:r>
            <a:r>
              <a:rPr lang="en-GB" sz="11200" dirty="0"/>
              <a:t> X 3 </a:t>
            </a:r>
          </a:p>
          <a:p>
            <a:pPr marL="0" indent="0" fontAlgn="base">
              <a:buNone/>
            </a:pPr>
            <a:r>
              <a:rPr lang="en-GB" sz="11200" dirty="0"/>
              <a:t>i </a:t>
            </a:r>
            <a:r>
              <a:rPr lang="en-GB" sz="11200" dirty="0" err="1"/>
              <a:t>chwarae</a:t>
            </a:r>
            <a:r>
              <a:rPr lang="en-GB" sz="11200" dirty="0"/>
              <a:t> </a:t>
            </a:r>
            <a:r>
              <a:rPr lang="en-GB" sz="11200" dirty="0" err="1"/>
              <a:t>yn</a:t>
            </a:r>
            <a:r>
              <a:rPr lang="en-GB" sz="11200" dirty="0"/>
              <a:t> y parc?</a:t>
            </a:r>
          </a:p>
          <a:p>
            <a:pPr marL="0" indent="0" fontAlgn="base">
              <a:buNone/>
            </a:pPr>
            <a:r>
              <a:rPr lang="en-GB" sz="11200" dirty="0"/>
              <a:t> </a:t>
            </a:r>
          </a:p>
          <a:p>
            <a:pPr marL="0" indent="0" fontAlgn="base">
              <a:buNone/>
            </a:pPr>
            <a:r>
              <a:rPr lang="en-GB" sz="11200" dirty="0" err="1"/>
              <a:t>Dw</a:t>
            </a:r>
            <a:r>
              <a:rPr lang="en-GB" sz="11200" dirty="0"/>
              <a:t> </a:t>
            </a:r>
            <a:r>
              <a:rPr lang="en-GB" sz="11200" dirty="0" err="1"/>
              <a:t>i’n</a:t>
            </a:r>
            <a:r>
              <a:rPr lang="en-GB" sz="11200" dirty="0"/>
              <a:t> </a:t>
            </a:r>
            <a:r>
              <a:rPr lang="en-GB" sz="11200" dirty="0" err="1"/>
              <a:t>hoffi</a:t>
            </a:r>
            <a:r>
              <a:rPr lang="en-GB" sz="11200" dirty="0"/>
              <a:t> </a:t>
            </a:r>
            <a:r>
              <a:rPr lang="en-GB" sz="11200" dirty="0" err="1"/>
              <a:t>gwisgo</a:t>
            </a:r>
            <a:r>
              <a:rPr lang="en-GB" sz="11200" dirty="0"/>
              <a:t>…. </a:t>
            </a:r>
          </a:p>
          <a:p>
            <a:pPr marL="0" indent="0" fontAlgn="base">
              <a:buNone/>
            </a:pPr>
            <a:r>
              <a:rPr lang="en-GB" sz="11200" dirty="0"/>
              <a:t>Smart, smart </a:t>
            </a:r>
            <a:r>
              <a:rPr lang="en-GB" sz="11200" dirty="0" err="1"/>
              <a:t>iawn</a:t>
            </a:r>
            <a:r>
              <a:rPr lang="en-GB" sz="11200" dirty="0"/>
              <a:t>. </a:t>
            </a:r>
          </a:p>
          <a:p>
            <a:pPr marL="0" lvl="0" indent="0" fontAlgn="base">
              <a:buNone/>
            </a:pPr>
            <a:endParaRPr lang="en-GB" sz="3400" dirty="0">
              <a:solidFill>
                <a:prstClr val="black"/>
              </a:solidFill>
            </a:endParaRPr>
          </a:p>
          <a:p>
            <a:pPr lvl="0" fontAlgn="base"/>
            <a:r>
              <a:rPr lang="en-GB" sz="1000" dirty="0">
                <a:solidFill>
                  <a:prstClr val="black"/>
                </a:solidFill>
              </a:rPr>
              <a:t> </a:t>
            </a: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sz="4500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sz="4500" dirty="0">
              <a:solidFill>
                <a:srgbClr val="008000"/>
              </a:solidFill>
              <a:hlinkClick r:id="rId2"/>
            </a:endParaRPr>
          </a:p>
          <a:p>
            <a:pPr marL="0" indent="0" algn="ctr">
              <a:buNone/>
            </a:pPr>
            <a:r>
              <a:rPr lang="en-US" sz="4500" dirty="0">
                <a:solidFill>
                  <a:srgbClr val="008000"/>
                </a:solidFill>
                <a:hlinkClick r:id="rId2"/>
              </a:rPr>
              <a:t>https://www.youtube.com/watch?v=e62pfUicywU</a:t>
            </a:r>
            <a:endParaRPr lang="en-US" sz="4500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r>
              <a:rPr lang="en-US" sz="4500" dirty="0">
                <a:solidFill>
                  <a:srgbClr val="000000"/>
                </a:solidFill>
              </a:rPr>
              <a:t>Tune: Thank you Lord</a:t>
            </a:r>
            <a:endParaRPr lang="en-US" sz="4500" dirty="0">
              <a:solidFill>
                <a:srgbClr val="000000"/>
              </a:solidFill>
              <a:cs typeface="Calibri"/>
            </a:endParaRPr>
          </a:p>
        </p:txBody>
      </p:sp>
      <p:pic>
        <p:nvPicPr>
          <p:cNvPr id="6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FDA82BD-5850-4FA1-9A68-2D8FEF65E6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93520" y="106392"/>
            <a:ext cx="922580" cy="208759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621889C-6ABF-4650-9ED3-4AB2033493F6}"/>
              </a:ext>
            </a:extLst>
          </p:cNvPr>
          <p:cNvSpPr/>
          <p:nvPr/>
        </p:nvSpPr>
        <p:spPr>
          <a:xfrm>
            <a:off x="2294520" y="2118454"/>
            <a:ext cx="433062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GB" sz="1600" dirty="0">
              <a:solidFill>
                <a:srgbClr val="000000"/>
              </a:solidFill>
              <a:latin typeface="&amp;quot"/>
            </a:endParaRPr>
          </a:p>
        </p:txBody>
      </p:sp>
    </p:spTree>
    <p:extLst>
      <p:ext uri="{BB962C8B-B14F-4D97-AF65-F5344CB8AC3E}">
        <p14:creationId xmlns:p14="http://schemas.microsoft.com/office/powerpoint/2010/main" val="41657855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6B9A2674002945A0B149DDC8ED7128" ma:contentTypeVersion="10" ma:contentTypeDescription="Create a new document." ma:contentTypeScope="" ma:versionID="08ef2823a774a757799a33e7e6f6741e">
  <xsd:schema xmlns:xsd="http://www.w3.org/2001/XMLSchema" xmlns:xs="http://www.w3.org/2001/XMLSchema" xmlns:p="http://schemas.microsoft.com/office/2006/metadata/properties" xmlns:ns2="36acfc2f-05a2-482c-b182-a1e5cf50ff78" targetNamespace="http://schemas.microsoft.com/office/2006/metadata/properties" ma:root="true" ma:fieldsID="c8fed1c9880f7229f1d9f5eb3a573256" ns2:_="">
    <xsd:import namespace="36acfc2f-05a2-482c-b182-a1e5cf50ff7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acfc2f-05a2-482c-b182-a1e5cf50ff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110660-77A5-48EC-90C4-A5A151221C0F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c203ba7a-456c-42e1-8157-a409ac04a41f"/>
    <ds:schemaRef ds:uri="f2bc0120-2a9f-444a-b69f-1f120613ad9b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09D112B-87AE-41EB-A686-D38A4B8851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116658-9091-40A9-8DF2-AB01A0B819A9}"/>
</file>

<file path=docProps/app.xml><?xml version="1.0" encoding="utf-8"?>
<Properties xmlns="http://schemas.openxmlformats.org/officeDocument/2006/extended-properties" xmlns:vt="http://schemas.openxmlformats.org/officeDocument/2006/docPropsVTypes">
  <TotalTime>2246</TotalTime>
  <Words>374</Words>
  <Application>Microsoft Office PowerPoint</Application>
  <PresentationFormat>On-screen Show (4:3)</PresentationFormat>
  <Paragraphs>87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&amp;quot</vt:lpstr>
      <vt:lpstr>Arial</vt:lpstr>
      <vt:lpstr>Calibri</vt:lpstr>
      <vt:lpstr>Office Theme</vt:lpstr>
      <vt:lpstr>Clonc  Blwyddyn 1</vt:lpstr>
      <vt:lpstr>Wythnos 8  Dillad Clothes</vt:lpstr>
      <vt:lpstr>GEIRFA</vt:lpstr>
      <vt:lpstr>GÊM</vt:lpstr>
      <vt:lpstr>CWESTIWN AC ATEB</vt:lpstr>
      <vt:lpstr>CWESTIWN AC ATEB</vt:lpstr>
      <vt:lpstr>CWESTIWN AC ATEB</vt:lpstr>
      <vt:lpstr>CWESTIWN AC ATEB</vt:lpstr>
      <vt:lpstr>GÊM</vt:lpstr>
      <vt:lpstr>GÊM</vt:lpstr>
      <vt:lpstr>PowerPoint Presentation</vt:lpstr>
      <vt:lpstr>PowerPoint Presentation</vt:lpstr>
      <vt:lpstr>PowerPoint Presentation</vt:lpstr>
      <vt:lpstr>PowerPoint Presentation</vt:lpstr>
      <vt:lpstr>CÂN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Blwyddyn 1 a 2 Drilio:  Dyma Fi</dc:title>
  <dc:creator>Gemma Mabbett</dc:creator>
  <cp:lastModifiedBy>G Mabbett (Pennard Primary School)</cp:lastModifiedBy>
  <cp:revision>1932</cp:revision>
  <dcterms:created xsi:type="dcterms:W3CDTF">2018-10-15T10:29:36Z</dcterms:created>
  <dcterms:modified xsi:type="dcterms:W3CDTF">2020-08-19T22:35:34Z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0x010100796B9A2674002945A0B149DDC8ED7128</vt:lpwstr>
  </property>
  <property fmtid="{D5CDD505-2E9C-101B-9397-08002B2CF9AE}" pid="3" name="Order">
    <vt:r8>3034900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SourceUrl">
    <vt:lpwstr/>
  </property>
  <property fmtid="{D5CDD505-2E9C-101B-9397-08002B2CF9AE}" pid="9" name="_SharedFileIndex">
    <vt:lpwstr/>
  </property>
</Properties>
</file>