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67" r:id="rId10"/>
    <p:sldId id="268" r:id="rId11"/>
    <p:sldId id="258" r:id="rId12"/>
    <p:sldId id="269" r:id="rId13"/>
    <p:sldId id="270" r:id="rId14"/>
    <p:sldId id="271" r:id="rId15"/>
    <p:sldId id="272" r:id="rId16"/>
    <p:sldId id="273" r:id="rId17"/>
    <p:sldId id="277" r:id="rId18"/>
    <p:sldId id="275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5"/>
    <a:srgbClr val="AFD233"/>
    <a:srgbClr val="F8931C"/>
    <a:srgbClr val="58C1B8"/>
    <a:srgbClr val="EE684B"/>
    <a:srgbClr val="002B61"/>
    <a:srgbClr val="EE787E"/>
    <a:srgbClr val="FFE395"/>
    <a:srgbClr val="C7DFB3"/>
    <a:srgbClr val="DF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D62811-3C78-498D-9672-74C74B0FC9A9}" v="1" dt="2024-07-29T13:39:19.38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71" autoAdjust="0"/>
    <p:restoredTop sz="96327"/>
  </p:normalViewPr>
  <p:slideViewPr>
    <p:cSldViewPr snapToGrid="0">
      <p:cViewPr varScale="1">
        <p:scale>
          <a:sx n="66" d="100"/>
          <a:sy n="66" d="100"/>
        </p:scale>
        <p:origin x="123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78372B-2D8D-CCA8-6A4A-3B77C290B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F06D0C-EB68-0A55-F856-6ACDF8C82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BB7488-A99D-AA36-AD40-E1A4899984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FB886A-FD0A-A8B5-4DB6-E8AC9B361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21A055-ECF2-6426-404A-6ABCDCBBD0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93FAB-263C-ABE9-A331-3581C9749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CA9969-2B13-6641-0A64-3069777E0F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AD8B36-20CE-25F0-81F5-40A3FDD2FE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43C04-D890-F09E-C578-DDE3914CF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1716-FE94-8015-037B-8383140F4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5DF854-7567-8B52-A822-DB129EFDEE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11723-915E-700E-4521-DEF85260A1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22FACE-55BC-9E25-13C2-2944B88B5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2FED21-E7C4-C5A8-2FA9-17FF6500DC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F2F050-6A0C-C2D8-FCC0-8DB8F51B04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8021F0-F8B8-A965-A375-B88FEAC7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F4AFA8-DC96-452A-D9EC-7AA5CFC794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4DFCFA-1004-0584-DDD6-844001DCF9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DA4AD4-E97D-6C77-6170-2EEFF206AC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684A5F-C708-B16A-9F9A-BA4C2ADC69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1BDFE-493D-41DD-C3F3-232476209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6AF913-4136-CA0F-B634-1646455FDF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089DB6-A2A3-B881-67CA-B463A15D5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14BAD-F92D-628F-BDE1-4CC64E6EF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33916E-4734-4EF9-41E1-0170846ECA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A2C2DD5-4E66-4680-138D-54C2451818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7F7406-0F0C-D985-7586-B26DF3F8F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4AD59A-9F77-26A9-D15B-4F51ABC5E4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747B9A-9F49-38DE-6AED-2456C68875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966F5F-DE5C-0BF5-05C5-0836847F16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CD97D3-0071-4F5A-4E6A-9E2FE16BC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A32D67-A7A0-6AAC-4A39-6605AFD6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3CEB4E-030C-73D5-0ECF-431546C998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BA752F-BF29-BF78-BED3-470CB74B23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BD7F25-DF36-61E9-C91D-EDF6060D98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629C3E-6E1F-5683-99D5-1B188649D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87930A-5E75-E31F-7FDB-619D57B0A9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75518-83E7-54E7-5B2F-A53B721B2C05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210B42-F88F-6EFD-0BC0-1832585F09DB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6F190E-06A1-B355-6291-17744D4C97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D36D82-3677-E186-0E25-FF2925C52F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4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47.png"/><Relationship Id="rId7" Type="http://schemas.openxmlformats.org/officeDocument/2006/relationships/image" Target="../media/image5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3" Type="http://schemas.openxmlformats.org/officeDocument/2006/relationships/image" Target="../media/image62.png"/><Relationship Id="rId7" Type="http://schemas.openxmlformats.org/officeDocument/2006/relationships/image" Target="../media/image65.png"/><Relationship Id="rId12" Type="http://schemas.openxmlformats.org/officeDocument/2006/relationships/image" Target="../media/image70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46.png"/><Relationship Id="rId15" Type="http://schemas.openxmlformats.org/officeDocument/2006/relationships/image" Target="../media/image73.png"/><Relationship Id="rId10" Type="http://schemas.openxmlformats.org/officeDocument/2006/relationships/image" Target="../media/image68.png"/><Relationship Id="rId4" Type="http://schemas.openxmlformats.org/officeDocument/2006/relationships/image" Target="../media/image63.png"/><Relationship Id="rId9" Type="http://schemas.openxmlformats.org/officeDocument/2006/relationships/image" Target="../media/image67.png"/><Relationship Id="rId14" Type="http://schemas.openxmlformats.org/officeDocument/2006/relationships/image" Target="../media/image7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image" Target="../media/image84.png"/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12" Type="http://schemas.openxmlformats.org/officeDocument/2006/relationships/image" Target="../media/image83.png"/><Relationship Id="rId2" Type="http://schemas.openxmlformats.org/officeDocument/2006/relationships/image" Target="../media/image58.png"/><Relationship Id="rId16" Type="http://schemas.openxmlformats.org/officeDocument/2006/relationships/image" Target="../media/image87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7.png"/><Relationship Id="rId11" Type="http://schemas.openxmlformats.org/officeDocument/2006/relationships/image" Target="../media/image82.png"/><Relationship Id="rId5" Type="http://schemas.openxmlformats.org/officeDocument/2006/relationships/image" Target="../media/image76.png"/><Relationship Id="rId15" Type="http://schemas.openxmlformats.org/officeDocument/2006/relationships/image" Target="../media/image86.png"/><Relationship Id="rId10" Type="http://schemas.openxmlformats.org/officeDocument/2006/relationships/image" Target="../media/image81.png"/><Relationship Id="rId4" Type="http://schemas.openxmlformats.org/officeDocument/2006/relationships/image" Target="../media/image75.png"/><Relationship Id="rId9" Type="http://schemas.openxmlformats.org/officeDocument/2006/relationships/image" Target="../media/image80.png"/><Relationship Id="rId14" Type="http://schemas.openxmlformats.org/officeDocument/2006/relationships/image" Target="../media/image8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13" Type="http://schemas.openxmlformats.org/officeDocument/2006/relationships/image" Target="../media/image98.png"/><Relationship Id="rId3" Type="http://schemas.openxmlformats.org/officeDocument/2006/relationships/image" Target="../media/image88.png"/><Relationship Id="rId7" Type="http://schemas.openxmlformats.org/officeDocument/2006/relationships/image" Target="../media/image92.png"/><Relationship Id="rId12" Type="http://schemas.openxmlformats.org/officeDocument/2006/relationships/image" Target="../media/image97.png"/><Relationship Id="rId2" Type="http://schemas.openxmlformats.org/officeDocument/2006/relationships/image" Target="../media/image46.png"/><Relationship Id="rId16" Type="http://schemas.openxmlformats.org/officeDocument/2006/relationships/image" Target="../media/image101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91.png"/><Relationship Id="rId11" Type="http://schemas.openxmlformats.org/officeDocument/2006/relationships/image" Target="../media/image96.png"/><Relationship Id="rId5" Type="http://schemas.openxmlformats.org/officeDocument/2006/relationships/image" Target="../media/image90.png"/><Relationship Id="rId15" Type="http://schemas.openxmlformats.org/officeDocument/2006/relationships/image" Target="../media/image100.png"/><Relationship Id="rId10" Type="http://schemas.openxmlformats.org/officeDocument/2006/relationships/image" Target="../media/image95.png"/><Relationship Id="rId4" Type="http://schemas.openxmlformats.org/officeDocument/2006/relationships/image" Target="../media/image89.png"/><Relationship Id="rId9" Type="http://schemas.openxmlformats.org/officeDocument/2006/relationships/image" Target="../media/image94.png"/><Relationship Id="rId14" Type="http://schemas.openxmlformats.org/officeDocument/2006/relationships/image" Target="../media/image9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0.png"/><Relationship Id="rId13" Type="http://schemas.openxmlformats.org/officeDocument/2006/relationships/image" Target="../media/image980.png"/><Relationship Id="rId3" Type="http://schemas.openxmlformats.org/officeDocument/2006/relationships/image" Target="../media/image890.png"/><Relationship Id="rId7" Type="http://schemas.openxmlformats.org/officeDocument/2006/relationships/image" Target="../media/image920.png"/><Relationship Id="rId12" Type="http://schemas.openxmlformats.org/officeDocument/2006/relationships/image" Target="../media/image970.png"/><Relationship Id="rId17" Type="http://schemas.openxmlformats.org/officeDocument/2006/relationships/image" Target="../media/image1020.png"/><Relationship Id="rId2" Type="http://schemas.openxmlformats.org/officeDocument/2006/relationships/image" Target="../media/image102.png"/><Relationship Id="rId16" Type="http://schemas.openxmlformats.org/officeDocument/2006/relationships/image" Target="../media/image101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910.png"/><Relationship Id="rId11" Type="http://schemas.openxmlformats.org/officeDocument/2006/relationships/image" Target="../media/image960.png"/><Relationship Id="rId5" Type="http://schemas.openxmlformats.org/officeDocument/2006/relationships/image" Target="../media/image900.png"/><Relationship Id="rId15" Type="http://schemas.openxmlformats.org/officeDocument/2006/relationships/image" Target="../media/image1000.png"/><Relationship Id="rId10" Type="http://schemas.openxmlformats.org/officeDocument/2006/relationships/image" Target="../media/image950.png"/><Relationship Id="rId4" Type="http://schemas.openxmlformats.org/officeDocument/2006/relationships/image" Target="../media/image58.png"/><Relationship Id="rId9" Type="http://schemas.openxmlformats.org/officeDocument/2006/relationships/image" Target="../media/image940.png"/><Relationship Id="rId14" Type="http://schemas.openxmlformats.org/officeDocument/2006/relationships/image" Target="../media/image9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AB606C-0EA5-0894-6F70-B92FA929BC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894" y="1737213"/>
            <a:ext cx="5950212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B12C8C6-E475-526F-FE59-37383B23E47A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75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List all of the factors of 12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List all of the common factors of 20 and 24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What is the missing number?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44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lang="en-GB" sz="44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4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44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/>
                    </m:f>
                  </m:oMath>
                </a14:m>
                <a:endParaRPr lang="en-GB" sz="4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B12C8C6-E475-526F-FE59-37383B23E4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758821"/>
              </a:xfrm>
              <a:prstGeom prst="rect">
                <a:avLst/>
              </a:prstGeom>
              <a:blipFill>
                <a:blip r:embed="rId2"/>
                <a:stretch>
                  <a:fillRect l="-1626" t="-10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50440870-1D3D-EFF5-5656-201AFB095B8D}"/>
              </a:ext>
            </a:extLst>
          </p:cNvPr>
          <p:cNvSpPr txBox="1"/>
          <p:nvPr/>
        </p:nvSpPr>
        <p:spPr>
          <a:xfrm>
            <a:off x="1087638" y="347165"/>
            <a:ext cx="6061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fraction is represented?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242C39A-B75D-40F2-33B0-E1998508E3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379853"/>
              </p:ext>
            </p:extLst>
          </p:nvPr>
        </p:nvGraphicFramePr>
        <p:xfrm>
          <a:off x="2286370" y="882774"/>
          <a:ext cx="4862704" cy="638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4672">
                  <a:extLst>
                    <a:ext uri="{9D8B030D-6E8A-4147-A177-3AD203B41FA5}">
                      <a16:colId xmlns:a16="http://schemas.microsoft.com/office/drawing/2014/main" val="2062774004"/>
                    </a:ext>
                  </a:extLst>
                </a:gridCol>
                <a:gridCol w="694672">
                  <a:extLst>
                    <a:ext uri="{9D8B030D-6E8A-4147-A177-3AD203B41FA5}">
                      <a16:colId xmlns:a16="http://schemas.microsoft.com/office/drawing/2014/main" val="2617933197"/>
                    </a:ext>
                  </a:extLst>
                </a:gridCol>
                <a:gridCol w="694672">
                  <a:extLst>
                    <a:ext uri="{9D8B030D-6E8A-4147-A177-3AD203B41FA5}">
                      <a16:colId xmlns:a16="http://schemas.microsoft.com/office/drawing/2014/main" val="2205720235"/>
                    </a:ext>
                  </a:extLst>
                </a:gridCol>
                <a:gridCol w="694672">
                  <a:extLst>
                    <a:ext uri="{9D8B030D-6E8A-4147-A177-3AD203B41FA5}">
                      <a16:colId xmlns:a16="http://schemas.microsoft.com/office/drawing/2014/main" val="3004364834"/>
                    </a:ext>
                  </a:extLst>
                </a:gridCol>
                <a:gridCol w="694672">
                  <a:extLst>
                    <a:ext uri="{9D8B030D-6E8A-4147-A177-3AD203B41FA5}">
                      <a16:colId xmlns:a16="http://schemas.microsoft.com/office/drawing/2014/main" val="2165206138"/>
                    </a:ext>
                  </a:extLst>
                </a:gridCol>
                <a:gridCol w="694672">
                  <a:extLst>
                    <a:ext uri="{9D8B030D-6E8A-4147-A177-3AD203B41FA5}">
                      <a16:colId xmlns:a16="http://schemas.microsoft.com/office/drawing/2014/main" val="3712933409"/>
                    </a:ext>
                  </a:extLst>
                </a:gridCol>
                <a:gridCol w="694672">
                  <a:extLst>
                    <a:ext uri="{9D8B030D-6E8A-4147-A177-3AD203B41FA5}">
                      <a16:colId xmlns:a16="http://schemas.microsoft.com/office/drawing/2014/main" val="2493452404"/>
                    </a:ext>
                  </a:extLst>
                </a:gridCol>
              </a:tblGrid>
              <a:tr h="6388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12515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12991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BBFEFE0-AFFD-0B3A-E914-F63B0A6E2C0E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57588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List all of the factors of 12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List all of the common factors of 20 and 24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What is the missing number?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44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a:rPr lang="en-GB" sz="44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4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en-GB" sz="44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4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a:rPr lang="en-GB" sz="4400" i="1" dirty="0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  <m:t>3</m:t>
                        </m:r>
                      </m:num>
                      <m:den/>
                    </m:f>
                  </m:oMath>
                </a14:m>
                <a:endParaRPr lang="en-GB" sz="4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BBFEFE0-AFFD-0B3A-E914-F63B0A6E2C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758821"/>
              </a:xfrm>
              <a:prstGeom prst="rect">
                <a:avLst/>
              </a:prstGeom>
              <a:blipFill>
                <a:blip r:embed="rId2"/>
                <a:stretch>
                  <a:fillRect l="-1626" t="-10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2D37CBF0-994A-F229-0BB7-A0C553EBE078}"/>
              </a:ext>
            </a:extLst>
          </p:cNvPr>
          <p:cNvSpPr txBox="1"/>
          <p:nvPr/>
        </p:nvSpPr>
        <p:spPr>
          <a:xfrm>
            <a:off x="1087638" y="347165"/>
            <a:ext cx="6061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fraction is represented?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3826F4E-C22A-8D7B-AA8F-CD958BAC09DF}"/>
              </a:ext>
            </a:extLst>
          </p:cNvPr>
          <p:cNvGraphicFramePr>
            <a:graphicFrameLocks noGrp="1"/>
          </p:cNvGraphicFramePr>
          <p:nvPr/>
        </p:nvGraphicFramePr>
        <p:xfrm>
          <a:off x="2286370" y="882774"/>
          <a:ext cx="4862704" cy="6388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4672">
                  <a:extLst>
                    <a:ext uri="{9D8B030D-6E8A-4147-A177-3AD203B41FA5}">
                      <a16:colId xmlns:a16="http://schemas.microsoft.com/office/drawing/2014/main" val="2062774004"/>
                    </a:ext>
                  </a:extLst>
                </a:gridCol>
                <a:gridCol w="694672">
                  <a:extLst>
                    <a:ext uri="{9D8B030D-6E8A-4147-A177-3AD203B41FA5}">
                      <a16:colId xmlns:a16="http://schemas.microsoft.com/office/drawing/2014/main" val="2617933197"/>
                    </a:ext>
                  </a:extLst>
                </a:gridCol>
                <a:gridCol w="694672">
                  <a:extLst>
                    <a:ext uri="{9D8B030D-6E8A-4147-A177-3AD203B41FA5}">
                      <a16:colId xmlns:a16="http://schemas.microsoft.com/office/drawing/2014/main" val="2205720235"/>
                    </a:ext>
                  </a:extLst>
                </a:gridCol>
                <a:gridCol w="694672">
                  <a:extLst>
                    <a:ext uri="{9D8B030D-6E8A-4147-A177-3AD203B41FA5}">
                      <a16:colId xmlns:a16="http://schemas.microsoft.com/office/drawing/2014/main" val="3004364834"/>
                    </a:ext>
                  </a:extLst>
                </a:gridCol>
                <a:gridCol w="694672">
                  <a:extLst>
                    <a:ext uri="{9D8B030D-6E8A-4147-A177-3AD203B41FA5}">
                      <a16:colId xmlns:a16="http://schemas.microsoft.com/office/drawing/2014/main" val="2165206138"/>
                    </a:ext>
                  </a:extLst>
                </a:gridCol>
                <a:gridCol w="694672">
                  <a:extLst>
                    <a:ext uri="{9D8B030D-6E8A-4147-A177-3AD203B41FA5}">
                      <a16:colId xmlns:a16="http://schemas.microsoft.com/office/drawing/2014/main" val="3712933409"/>
                    </a:ext>
                  </a:extLst>
                </a:gridCol>
                <a:gridCol w="694672">
                  <a:extLst>
                    <a:ext uri="{9D8B030D-6E8A-4147-A177-3AD203B41FA5}">
                      <a16:colId xmlns:a16="http://schemas.microsoft.com/office/drawing/2014/main" val="2493452404"/>
                    </a:ext>
                  </a:extLst>
                </a:gridCol>
              </a:tblGrid>
              <a:tr h="63883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12515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9B80F56-2D0B-CEB9-9DF0-8FEDE074A9E0}"/>
                  </a:ext>
                </a:extLst>
              </p:cNvPr>
              <p:cNvSpPr txBox="1"/>
              <p:nvPr/>
            </p:nvSpPr>
            <p:spPr>
              <a:xfrm>
                <a:off x="1602276" y="870385"/>
                <a:ext cx="416098" cy="7007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solidFill>
                              <a:srgbClr val="4472C4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solidFill>
                              <a:srgbClr val="4472C4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dirty="0" smtClean="0">
                            <a:solidFill>
                              <a:srgbClr val="4472C4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rgbClr val="4472C4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9B80F56-2D0B-CEB9-9DF0-8FEDE074A9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2276" y="870385"/>
                <a:ext cx="416098" cy="70070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6632F81B-B3AC-2A42-CBAD-A3C0822FF4FE}"/>
              </a:ext>
            </a:extLst>
          </p:cNvPr>
          <p:cNvSpPr txBox="1"/>
          <p:nvPr/>
        </p:nvSpPr>
        <p:spPr>
          <a:xfrm>
            <a:off x="5055691" y="2175160"/>
            <a:ext cx="4600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i="0" dirty="0">
                <a:solidFill>
                  <a:srgbClr val="4472C4"/>
                </a:solidFill>
              </a:rPr>
              <a:t>1, 2, 3, 4, 6, 12</a:t>
            </a:r>
            <a:endParaRPr lang="en-GB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4F0640-E921-016C-2CB1-AA66CC630F3D}"/>
              </a:ext>
            </a:extLst>
          </p:cNvPr>
          <p:cNvSpPr txBox="1"/>
          <p:nvPr/>
        </p:nvSpPr>
        <p:spPr>
          <a:xfrm>
            <a:off x="6013284" y="3612010"/>
            <a:ext cx="13427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0" i="0" dirty="0">
                <a:solidFill>
                  <a:srgbClr val="4472C4"/>
                </a:solidFill>
              </a:rPr>
              <a:t>1, 2, 4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D29CC16-1A52-CF80-B90D-365FAB68E2D7}"/>
                  </a:ext>
                </a:extLst>
              </p:cNvPr>
              <p:cNvSpPr txBox="1"/>
              <p:nvPr/>
            </p:nvSpPr>
            <p:spPr>
              <a:xfrm>
                <a:off x="2668466" y="5554253"/>
                <a:ext cx="58762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dirty="0" smtClean="0">
                          <a:solidFill>
                            <a:srgbClr val="4472C4"/>
                          </a:solidFill>
                          <a:latin typeface="Cambria Math" panose="02040503050406030204" pitchFamily="18" charset="0"/>
                        </a:rPr>
                        <m:t>6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3D29CC16-1A52-CF80-B90D-365FAB68E2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8466" y="5554253"/>
                <a:ext cx="587628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4092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9FC416-2A25-A4D4-2D6A-8D0C0E5947B7}"/>
              </a:ext>
            </a:extLst>
          </p:cNvPr>
          <p:cNvSpPr txBox="1"/>
          <p:nvPr/>
        </p:nvSpPr>
        <p:spPr>
          <a:xfrm>
            <a:off x="667512" y="491750"/>
            <a:ext cx="7525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is making fraction walls to help him find equivalent fractions.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DBC0D9-E77E-552E-A8C3-4F30BC54B92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660649" y="5084877"/>
            <a:ext cx="1188896" cy="929844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50DF7E1-3058-B51B-70A9-F2AD392F29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416121"/>
              </p:ext>
            </p:extLst>
          </p:nvPr>
        </p:nvGraphicFramePr>
        <p:xfrm>
          <a:off x="1382268" y="1874520"/>
          <a:ext cx="6096000" cy="63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474256353"/>
                    </a:ext>
                  </a:extLst>
                </a:gridCol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1 whole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885401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4E92E83B-E981-7CEB-C1D9-267DCE94BE5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14868618"/>
                  </p:ext>
                </p:extLst>
              </p:nvPr>
            </p:nvGraphicFramePr>
            <p:xfrm>
              <a:off x="1382268" y="2509520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480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831890693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4E92E83B-E981-7CEB-C1D9-267DCE94BE5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14868618"/>
                  </p:ext>
                </p:extLst>
              </p:nvPr>
            </p:nvGraphicFramePr>
            <p:xfrm>
              <a:off x="1382268" y="2509520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480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831890693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0" t="-952" r="-100399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0400" t="-952" r="-600" b="-285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E12BF9A7-D392-CC84-455F-5B08FED2978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55945778"/>
                  </p:ext>
                </p:extLst>
              </p:nvPr>
            </p:nvGraphicFramePr>
            <p:xfrm>
              <a:off x="1382268" y="3146831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548729206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550470551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2146466082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E12BF9A7-D392-CC84-455F-5B08FED2978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055945778"/>
                  </p:ext>
                </p:extLst>
              </p:nvPr>
            </p:nvGraphicFramePr>
            <p:xfrm>
              <a:off x="1382268" y="3146831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5240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548729206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550470551"/>
                        </a:ext>
                      </a:extLst>
                    </a:gridCol>
                    <a:gridCol w="1524000">
                      <a:extLst>
                        <a:ext uri="{9D8B030D-6E8A-4147-A177-3AD203B41FA5}">
                          <a16:colId xmlns:a16="http://schemas.microsoft.com/office/drawing/2014/main" val="2146466082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400" t="-1905" r="-3016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0000" t="-1905" r="-200398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200800" t="-1905" r="-1012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00800" t="-1905" r="-1200" b="-285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260A1BA0-4EB0-DEFE-BA89-6C8A045015A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5484283"/>
                  </p:ext>
                </p:extLst>
              </p:nvPr>
            </p:nvGraphicFramePr>
            <p:xfrm>
              <a:off x="1382268" y="3781664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620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3918017737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2213124578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2085079993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2168058869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1100513937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374533198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1080549596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8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260A1BA0-4EB0-DEFE-BA89-6C8A045015A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65484283"/>
                  </p:ext>
                </p:extLst>
              </p:nvPr>
            </p:nvGraphicFramePr>
            <p:xfrm>
              <a:off x="1382268" y="3781664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7620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3918017737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2213124578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2085079993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2168058869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1100513937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374533198"/>
                        </a:ext>
                      </a:extLst>
                    </a:gridCol>
                    <a:gridCol w="762000">
                      <a:extLst>
                        <a:ext uri="{9D8B030D-6E8A-4147-A177-3AD203B41FA5}">
                          <a16:colId xmlns:a16="http://schemas.microsoft.com/office/drawing/2014/main" val="1080549596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800" t="-1905" r="-7032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0800" t="-1905" r="-6032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0800" t="-1905" r="-5032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98413" t="-1905" r="-399206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401600" t="-1905" r="-3024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501600" t="-1905" r="-2024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601600" t="-1905" r="-1024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701600" t="-1905" r="-2400" b="-285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2E04BA2-5888-AC24-2B52-3A48A327B051}"/>
                  </a:ext>
                </a:extLst>
              </p:cNvPr>
              <p:cNvSpPr txBox="1"/>
              <p:nvPr/>
            </p:nvSpPr>
            <p:spPr>
              <a:xfrm>
                <a:off x="2625627" y="5187584"/>
                <a:ext cx="5086134" cy="7027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I can see that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72E04BA2-5888-AC24-2B52-3A48A327B0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5627" y="5187584"/>
                <a:ext cx="5086134" cy="702756"/>
              </a:xfrm>
              <a:prstGeom prst="rect">
                <a:avLst/>
              </a:prstGeom>
              <a:blipFill>
                <a:blip r:embed="rId6"/>
                <a:stretch>
                  <a:fillRect l="-240" b="-12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ular Callout 45">
            <a:extLst>
              <a:ext uri="{FF2B5EF4-FFF2-40B4-BE49-F238E27FC236}">
                <a16:creationId xmlns:a16="http://schemas.microsoft.com/office/drawing/2014/main" id="{0455B04F-1589-6C93-6D11-B0082984A4FC}"/>
              </a:ext>
            </a:extLst>
          </p:cNvPr>
          <p:cNvSpPr/>
          <p:nvPr/>
        </p:nvSpPr>
        <p:spPr>
          <a:xfrm>
            <a:off x="2625627" y="5143847"/>
            <a:ext cx="5086134" cy="776224"/>
          </a:xfrm>
          <a:prstGeom prst="wedgeRoundRectCallout">
            <a:avLst>
              <a:gd name="adj1" fmla="val -62915"/>
              <a:gd name="adj2" fmla="val 25949"/>
              <a:gd name="adj3" fmla="val 16667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5DD1C4F-E9D1-F1FD-BB42-629C96A68231}"/>
              </a:ext>
            </a:extLst>
          </p:cNvPr>
          <p:cNvSpPr/>
          <p:nvPr/>
        </p:nvSpPr>
        <p:spPr>
          <a:xfrm>
            <a:off x="1382268" y="3146831"/>
            <a:ext cx="4550699" cy="1269833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547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8" grpId="2"/>
      <p:bldP spid="9" grpId="0" animBg="1"/>
      <p:bldP spid="9" grpId="1" animBg="1"/>
      <p:bldP spid="9" grpId="2" animBg="1"/>
      <p:bldP spid="10" grpId="0" animBg="1"/>
      <p:bldP spid="1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343FC4C-5455-DF57-599E-FB156777945C}"/>
              </a:ext>
            </a:extLst>
          </p:cNvPr>
          <p:cNvSpPr txBox="1"/>
          <p:nvPr/>
        </p:nvSpPr>
        <p:spPr>
          <a:xfrm>
            <a:off x="667512" y="491750"/>
            <a:ext cx="7525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Ron is making fraction walls to help him find equivalent fractions.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BE0594-5ABA-0ABC-748E-6FD8DF6D3BC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660644" y="5084877"/>
            <a:ext cx="1188896" cy="929844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F751268-7881-4A6D-E000-B84B8AC08A0F}"/>
              </a:ext>
            </a:extLst>
          </p:cNvPr>
          <p:cNvGraphicFramePr>
            <a:graphicFrameLocks noGrp="1"/>
          </p:cNvGraphicFramePr>
          <p:nvPr/>
        </p:nvGraphicFramePr>
        <p:xfrm>
          <a:off x="1382268" y="1874520"/>
          <a:ext cx="6096000" cy="63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474256353"/>
                    </a:ext>
                  </a:extLst>
                </a:gridCol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1 whole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885401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6161DA0C-0F99-1550-5A57-F9972FC6E29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05820253"/>
                  </p:ext>
                </p:extLst>
              </p:nvPr>
            </p:nvGraphicFramePr>
            <p:xfrm>
              <a:off x="1382268" y="2509520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0320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2032000">
                      <a:extLst>
                        <a:ext uri="{9D8B030D-6E8A-4147-A177-3AD203B41FA5}">
                          <a16:colId xmlns:a16="http://schemas.microsoft.com/office/drawing/2014/main" val="2411805438"/>
                        </a:ext>
                      </a:extLst>
                    </a:gridCol>
                    <a:gridCol w="2032000">
                      <a:extLst>
                        <a:ext uri="{9D8B030D-6E8A-4147-A177-3AD203B41FA5}">
                          <a16:colId xmlns:a16="http://schemas.microsoft.com/office/drawing/2014/main" val="854304159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6161DA0C-0F99-1550-5A57-F9972FC6E29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005820253"/>
                  </p:ext>
                </p:extLst>
              </p:nvPr>
            </p:nvGraphicFramePr>
            <p:xfrm>
              <a:off x="1382268" y="2509520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0320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2032000">
                      <a:extLst>
                        <a:ext uri="{9D8B030D-6E8A-4147-A177-3AD203B41FA5}">
                          <a16:colId xmlns:a16="http://schemas.microsoft.com/office/drawing/2014/main" val="2411805438"/>
                        </a:ext>
                      </a:extLst>
                    </a:gridCol>
                    <a:gridCol w="2032000">
                      <a:extLst>
                        <a:ext uri="{9D8B030D-6E8A-4147-A177-3AD203B41FA5}">
                          <a16:colId xmlns:a16="http://schemas.microsoft.com/office/drawing/2014/main" val="854304159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99" t="-952" r="-200599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0601" t="-952" r="-101201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0000" t="-952" r="-898" b="-285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FB5F2D5F-C399-8CD4-F552-EBD8D4552A1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59755029"/>
                  </p:ext>
                </p:extLst>
              </p:nvPr>
            </p:nvGraphicFramePr>
            <p:xfrm>
              <a:off x="1382268" y="3146831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160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1016000">
                      <a:extLst>
                        <a:ext uri="{9D8B030D-6E8A-4147-A177-3AD203B41FA5}">
                          <a16:colId xmlns:a16="http://schemas.microsoft.com/office/drawing/2014/main" val="597371777"/>
                        </a:ext>
                      </a:extLst>
                    </a:gridCol>
                    <a:gridCol w="1016000">
                      <a:extLst>
                        <a:ext uri="{9D8B030D-6E8A-4147-A177-3AD203B41FA5}">
                          <a16:colId xmlns:a16="http://schemas.microsoft.com/office/drawing/2014/main" val="182426139"/>
                        </a:ext>
                      </a:extLst>
                    </a:gridCol>
                    <a:gridCol w="1016000">
                      <a:extLst>
                        <a:ext uri="{9D8B030D-6E8A-4147-A177-3AD203B41FA5}">
                          <a16:colId xmlns:a16="http://schemas.microsoft.com/office/drawing/2014/main" val="4002564655"/>
                        </a:ext>
                      </a:extLst>
                    </a:gridCol>
                    <a:gridCol w="1016000">
                      <a:extLst>
                        <a:ext uri="{9D8B030D-6E8A-4147-A177-3AD203B41FA5}">
                          <a16:colId xmlns:a16="http://schemas.microsoft.com/office/drawing/2014/main" val="3609166986"/>
                        </a:ext>
                      </a:extLst>
                    </a:gridCol>
                    <a:gridCol w="1016000">
                      <a:extLst>
                        <a:ext uri="{9D8B030D-6E8A-4147-A177-3AD203B41FA5}">
                          <a16:colId xmlns:a16="http://schemas.microsoft.com/office/drawing/2014/main" val="3797026188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FB5F2D5F-C399-8CD4-F552-EBD8D4552A1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759755029"/>
                  </p:ext>
                </p:extLst>
              </p:nvPr>
            </p:nvGraphicFramePr>
            <p:xfrm>
              <a:off x="1382268" y="3146831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160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1016000">
                      <a:extLst>
                        <a:ext uri="{9D8B030D-6E8A-4147-A177-3AD203B41FA5}">
                          <a16:colId xmlns:a16="http://schemas.microsoft.com/office/drawing/2014/main" val="597371777"/>
                        </a:ext>
                      </a:extLst>
                    </a:gridCol>
                    <a:gridCol w="1016000">
                      <a:extLst>
                        <a:ext uri="{9D8B030D-6E8A-4147-A177-3AD203B41FA5}">
                          <a16:colId xmlns:a16="http://schemas.microsoft.com/office/drawing/2014/main" val="182426139"/>
                        </a:ext>
                      </a:extLst>
                    </a:gridCol>
                    <a:gridCol w="1016000">
                      <a:extLst>
                        <a:ext uri="{9D8B030D-6E8A-4147-A177-3AD203B41FA5}">
                          <a16:colId xmlns:a16="http://schemas.microsoft.com/office/drawing/2014/main" val="4002564655"/>
                        </a:ext>
                      </a:extLst>
                    </a:gridCol>
                    <a:gridCol w="1016000">
                      <a:extLst>
                        <a:ext uri="{9D8B030D-6E8A-4147-A177-3AD203B41FA5}">
                          <a16:colId xmlns:a16="http://schemas.microsoft.com/office/drawing/2014/main" val="3609166986"/>
                        </a:ext>
                      </a:extLst>
                    </a:gridCol>
                    <a:gridCol w="1016000">
                      <a:extLst>
                        <a:ext uri="{9D8B030D-6E8A-4147-A177-3AD203B41FA5}">
                          <a16:colId xmlns:a16="http://schemas.microsoft.com/office/drawing/2014/main" val="3797026188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599" t="-1905" r="-501198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0599" t="-1905" r="-401198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200599" t="-1905" r="-301198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02410" t="-1905" r="-203012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400000" t="-1905" r="-101796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500000" t="-1905" r="-1796" b="-285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3BB44AB7-DDDA-7D47-4949-A68A12AE02F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7957065"/>
                  </p:ext>
                </p:extLst>
              </p:nvPr>
            </p:nvGraphicFramePr>
            <p:xfrm>
              <a:off x="1382268" y="3781664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080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1478017024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938112291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4004310233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615596761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574192791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1654088770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3771110891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508791485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1485280124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2000195606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1198905921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3BB44AB7-DDDA-7D47-4949-A68A12AE02F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17957065"/>
                  </p:ext>
                </p:extLst>
              </p:nvPr>
            </p:nvGraphicFramePr>
            <p:xfrm>
              <a:off x="1382268" y="3781664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5080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1478017024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938112291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4004310233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615596761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574192791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1654088770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3771110891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508791485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1485280124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2000195606"/>
                        </a:ext>
                      </a:extLst>
                    </a:gridCol>
                    <a:gridCol w="508000">
                      <a:extLst>
                        <a:ext uri="{9D8B030D-6E8A-4147-A177-3AD203B41FA5}">
                          <a16:colId xmlns:a16="http://schemas.microsoft.com/office/drawing/2014/main" val="1198905921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205" t="-1905" r="-1109639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0000" t="-1905" r="-996429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2410" t="-1905" r="-908434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98810" t="-1905" r="-797619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403614" t="-1905" r="-707229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497619" t="-1905" r="-59881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604819" t="-1905" r="-506024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704819" t="-1905" r="-406024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795238" t="-1905" r="-30119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906024" t="-1905" r="-204819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994048" t="-1905" r="-102381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107229" t="-1905" r="-3614" b="-285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030F0C8-DD83-4237-9F34-DDD6DFF2D0EA}"/>
                  </a:ext>
                </a:extLst>
              </p:cNvPr>
              <p:cNvSpPr txBox="1"/>
              <p:nvPr/>
            </p:nvSpPr>
            <p:spPr>
              <a:xfrm>
                <a:off x="2080552" y="5187584"/>
                <a:ext cx="6023982" cy="7037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I can see that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800" dirty="0"/>
                  <a:t>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2800" dirty="0"/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/>
                  <a:t> 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030F0C8-DD83-4237-9F34-DDD6DFF2D0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0552" y="5187584"/>
                <a:ext cx="6023982" cy="703782"/>
              </a:xfrm>
              <a:prstGeom prst="rect">
                <a:avLst/>
              </a:prstGeom>
              <a:blipFill>
                <a:blip r:embed="rId6"/>
                <a:stretch>
                  <a:fillRect l="-709" b="-12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ular Callout 45">
            <a:extLst>
              <a:ext uri="{FF2B5EF4-FFF2-40B4-BE49-F238E27FC236}">
                <a16:creationId xmlns:a16="http://schemas.microsoft.com/office/drawing/2014/main" id="{BF8A86A4-ADE3-49C7-F611-2B0842911E9B}"/>
              </a:ext>
            </a:extLst>
          </p:cNvPr>
          <p:cNvSpPr/>
          <p:nvPr/>
        </p:nvSpPr>
        <p:spPr>
          <a:xfrm>
            <a:off x="2080552" y="5143847"/>
            <a:ext cx="6023982" cy="776224"/>
          </a:xfrm>
          <a:prstGeom prst="wedgeRoundRectCallout">
            <a:avLst>
              <a:gd name="adj1" fmla="val -54443"/>
              <a:gd name="adj2" fmla="val 35537"/>
              <a:gd name="adj3" fmla="val 16667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BDDCE-C5EB-91FD-D46E-4829575946B3}"/>
              </a:ext>
            </a:extLst>
          </p:cNvPr>
          <p:cNvSpPr/>
          <p:nvPr/>
        </p:nvSpPr>
        <p:spPr>
          <a:xfrm>
            <a:off x="1382268" y="2529970"/>
            <a:ext cx="4040337" cy="1886694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312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8" grpId="1"/>
      <p:bldP spid="8" grpId="2"/>
      <p:bldP spid="9" grpId="0" animBg="1"/>
      <p:bldP spid="9" grpId="1" animBg="1"/>
      <p:bldP spid="9" grpId="2" animBg="1"/>
      <p:bldP spid="10" grpId="0" animBg="1"/>
      <p:bldP spid="1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F59D05-50F9-4E8E-C659-CE839168ABAD}"/>
              </a:ext>
            </a:extLst>
          </p:cNvPr>
          <p:cNvSpPr txBox="1"/>
          <p:nvPr/>
        </p:nvSpPr>
        <p:spPr>
          <a:xfrm>
            <a:off x="667512" y="1115519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equivalent fractions can you see?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E6834C-ED01-58DA-48D4-6D33B553148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666544" y="5084877"/>
            <a:ext cx="1188896" cy="929844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C20CCA7-4B9F-3B10-B205-19333EEF61D8}"/>
              </a:ext>
            </a:extLst>
          </p:cNvPr>
          <p:cNvGraphicFramePr>
            <a:graphicFrameLocks noGrp="1"/>
          </p:cNvGraphicFramePr>
          <p:nvPr/>
        </p:nvGraphicFramePr>
        <p:xfrm>
          <a:off x="1382268" y="1874520"/>
          <a:ext cx="6096000" cy="63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474256353"/>
                    </a:ext>
                  </a:extLst>
                </a:gridCol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1 whole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885401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C01727E8-12DD-5685-5121-C00C72275B7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90375796"/>
                  </p:ext>
                </p:extLst>
              </p:nvPr>
            </p:nvGraphicFramePr>
            <p:xfrm>
              <a:off x="1382268" y="2509520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480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1666879331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>
                <a:extLst>
                  <a:ext uri="{FF2B5EF4-FFF2-40B4-BE49-F238E27FC236}">
                    <a16:creationId xmlns:a16="http://schemas.microsoft.com/office/drawing/2014/main" id="{C01727E8-12DD-5685-5121-C00C72275B7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90375796"/>
                  </p:ext>
                </p:extLst>
              </p:nvPr>
            </p:nvGraphicFramePr>
            <p:xfrm>
              <a:off x="1382268" y="2509520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30480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1666879331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0" t="-952" r="-100399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00400" t="-952" r="-600" b="-285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7BC773AF-6E07-5FA5-0C9A-F8370B5EF7A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20065350"/>
                  </p:ext>
                </p:extLst>
              </p:nvPr>
            </p:nvGraphicFramePr>
            <p:xfrm>
              <a:off x="1382268" y="3146831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377865132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170618930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55458292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357496114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5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8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8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800" b="0" i="1" dirty="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dirty="0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le 5">
                <a:extLst>
                  <a:ext uri="{FF2B5EF4-FFF2-40B4-BE49-F238E27FC236}">
                    <a16:creationId xmlns:a16="http://schemas.microsoft.com/office/drawing/2014/main" id="{7BC773AF-6E07-5FA5-0C9A-F8370B5EF7AF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20065350"/>
                  </p:ext>
                </p:extLst>
              </p:nvPr>
            </p:nvGraphicFramePr>
            <p:xfrm>
              <a:off x="1382268" y="3146831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2192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377865132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3170618930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1555458292"/>
                        </a:ext>
                      </a:extLst>
                    </a:gridCol>
                    <a:gridCol w="1219200">
                      <a:extLst>
                        <a:ext uri="{9D8B030D-6E8A-4147-A177-3AD203B41FA5}">
                          <a16:colId xmlns:a16="http://schemas.microsoft.com/office/drawing/2014/main" val="2357496114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500" t="-1905" r="-4020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00500" t="-1905" r="-3020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199502" t="-1905" r="-200498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01000" t="-1905" r="-1015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401000" t="-1905" r="-1500" b="-285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DBE6E0D1-0A0F-0BB4-1DED-053C814BE2F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32178935"/>
                  </p:ext>
                </p:extLst>
              </p:nvPr>
            </p:nvGraphicFramePr>
            <p:xfrm>
              <a:off x="1382268" y="3781664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011253171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3734083225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822288971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637028200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608674995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442403645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379271230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173126848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71492906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2400" b="0" i="1" dirty="0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10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2400" b="0" dirty="0">
                              <a:solidFill>
                                <a:schemeClr val="tx1"/>
                              </a:solidFill>
                            </a:rPr>
                            <a:t> </a:t>
                          </a:r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noFill/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le 6">
                <a:extLst>
                  <a:ext uri="{FF2B5EF4-FFF2-40B4-BE49-F238E27FC236}">
                    <a16:creationId xmlns:a16="http://schemas.microsoft.com/office/drawing/2014/main" id="{DBE6E0D1-0A0F-0BB4-1DED-053C814BE2F1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32178935"/>
                  </p:ext>
                </p:extLst>
              </p:nvPr>
            </p:nvGraphicFramePr>
            <p:xfrm>
              <a:off x="1382268" y="3781664"/>
              <a:ext cx="6096000" cy="635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">
                      <a:extLst>
                        <a:ext uri="{9D8B030D-6E8A-4147-A177-3AD203B41FA5}">
                          <a16:colId xmlns:a16="http://schemas.microsoft.com/office/drawing/2014/main" val="2474256353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011253171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3734083225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822288971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2637028200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608674995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442403645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379271230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1173126848"/>
                        </a:ext>
                      </a:extLst>
                    </a:gridCol>
                    <a:gridCol w="609600">
                      <a:extLst>
                        <a:ext uri="{9D8B030D-6E8A-4147-A177-3AD203B41FA5}">
                          <a16:colId xmlns:a16="http://schemas.microsoft.com/office/drawing/2014/main" val="71492906"/>
                        </a:ext>
                      </a:extLst>
                    </a:gridCol>
                  </a:tblGrid>
                  <a:tr h="635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00" t="-1905" r="-9040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101000" t="-1905" r="-8040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201000" t="-1905" r="-7040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01000" t="-1905" r="-6040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397030" t="-1905" r="-49802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502000" t="-1905" r="-4030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602000" t="-1905" r="-3030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702000" t="-1905" r="-2030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802000" t="-1905" r="-103000" b="-285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905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5"/>
                          <a:stretch>
                            <a:fillRect l="-902000" t="-1905" r="-3000" b="-285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87885401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F8254BD-D22F-A4C8-ACED-21C652456839}"/>
                  </a:ext>
                </a:extLst>
              </p:cNvPr>
              <p:cNvSpPr txBox="1"/>
              <p:nvPr/>
            </p:nvSpPr>
            <p:spPr>
              <a:xfrm>
                <a:off x="2086452" y="5187584"/>
                <a:ext cx="6023982" cy="7037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I can see that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6F8254BD-D22F-A4C8-ACED-21C6524568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6452" y="5187584"/>
                <a:ext cx="6023982" cy="703782"/>
              </a:xfrm>
              <a:prstGeom prst="rect">
                <a:avLst/>
              </a:prstGeom>
              <a:blipFill>
                <a:blip r:embed="rId6"/>
                <a:stretch>
                  <a:fillRect b="-12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ular Callout 45">
            <a:extLst>
              <a:ext uri="{FF2B5EF4-FFF2-40B4-BE49-F238E27FC236}">
                <a16:creationId xmlns:a16="http://schemas.microsoft.com/office/drawing/2014/main" id="{A1207885-BC85-813B-01D4-24811C88BD2C}"/>
              </a:ext>
            </a:extLst>
          </p:cNvPr>
          <p:cNvSpPr/>
          <p:nvPr/>
        </p:nvSpPr>
        <p:spPr>
          <a:xfrm>
            <a:off x="2086452" y="5143847"/>
            <a:ext cx="6023982" cy="776224"/>
          </a:xfrm>
          <a:prstGeom prst="wedgeRoundRectCallout">
            <a:avLst>
              <a:gd name="adj1" fmla="val -54443"/>
              <a:gd name="adj2" fmla="val 35537"/>
              <a:gd name="adj3" fmla="val 16667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D9C3E59-3122-BDCB-DCCB-90909FDBE548}"/>
              </a:ext>
            </a:extLst>
          </p:cNvPr>
          <p:cNvSpPr/>
          <p:nvPr/>
        </p:nvSpPr>
        <p:spPr>
          <a:xfrm>
            <a:off x="1382268" y="3147734"/>
            <a:ext cx="2445453" cy="1274911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9422EF3-6692-F1AA-E082-B00AD75B69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57490" y="400292"/>
            <a:ext cx="747045" cy="7470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308FB5B-80B6-B301-4E2A-5A1D4705F9CA}"/>
              </a:ext>
            </a:extLst>
          </p:cNvPr>
          <p:cNvSpPr txBox="1"/>
          <p:nvPr/>
        </p:nvSpPr>
        <p:spPr>
          <a:xfrm>
            <a:off x="5660334" y="54298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78F8685-22DE-5615-3BCD-557A70ABAD5B}"/>
                  </a:ext>
                </a:extLst>
              </p:cNvPr>
              <p:cNvSpPr txBox="1"/>
              <p:nvPr/>
            </p:nvSpPr>
            <p:spPr>
              <a:xfrm>
                <a:off x="2086452" y="5178891"/>
                <a:ext cx="6023982" cy="7037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I can see that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GB" sz="2800" dirty="0"/>
                  <a:t>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78F8685-22DE-5615-3BCD-557A70ABAD5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6452" y="5178891"/>
                <a:ext cx="6023982" cy="703782"/>
              </a:xfrm>
              <a:prstGeom prst="rect">
                <a:avLst/>
              </a:prstGeom>
              <a:blipFill>
                <a:blip r:embed="rId8"/>
                <a:stretch>
                  <a:fillRect b="-13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ular Callout 45">
            <a:extLst>
              <a:ext uri="{FF2B5EF4-FFF2-40B4-BE49-F238E27FC236}">
                <a16:creationId xmlns:a16="http://schemas.microsoft.com/office/drawing/2014/main" id="{BAFDA56F-FC74-F80C-75FF-5E5828218BA6}"/>
              </a:ext>
            </a:extLst>
          </p:cNvPr>
          <p:cNvSpPr/>
          <p:nvPr/>
        </p:nvSpPr>
        <p:spPr>
          <a:xfrm>
            <a:off x="2086452" y="5135154"/>
            <a:ext cx="6023982" cy="776224"/>
          </a:xfrm>
          <a:prstGeom prst="wedgeRoundRectCallout">
            <a:avLst>
              <a:gd name="adj1" fmla="val -54443"/>
              <a:gd name="adj2" fmla="val 35537"/>
              <a:gd name="adj3" fmla="val 16667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F167B59-5372-7D39-649A-1AB2AE5BAE8F}"/>
                  </a:ext>
                </a:extLst>
              </p:cNvPr>
              <p:cNvSpPr txBox="1"/>
              <p:nvPr/>
            </p:nvSpPr>
            <p:spPr>
              <a:xfrm>
                <a:off x="2086452" y="5197784"/>
                <a:ext cx="6023982" cy="7037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I can see that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4F167B59-5372-7D39-649A-1AB2AE5BAE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6452" y="5197784"/>
                <a:ext cx="6023982" cy="703782"/>
              </a:xfrm>
              <a:prstGeom prst="rect">
                <a:avLst/>
              </a:prstGeom>
              <a:blipFill>
                <a:blip r:embed="rId9"/>
                <a:stretch>
                  <a:fillRect b="-121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Rounded Rectangular Callout 45">
            <a:extLst>
              <a:ext uri="{FF2B5EF4-FFF2-40B4-BE49-F238E27FC236}">
                <a16:creationId xmlns:a16="http://schemas.microsoft.com/office/drawing/2014/main" id="{1F006332-5493-E0BD-ED01-597F7FE48925}"/>
              </a:ext>
            </a:extLst>
          </p:cNvPr>
          <p:cNvSpPr/>
          <p:nvPr/>
        </p:nvSpPr>
        <p:spPr>
          <a:xfrm>
            <a:off x="2086452" y="5154047"/>
            <a:ext cx="6023982" cy="776224"/>
          </a:xfrm>
          <a:prstGeom prst="wedgeRoundRectCallout">
            <a:avLst>
              <a:gd name="adj1" fmla="val -54443"/>
              <a:gd name="adj2" fmla="val 35537"/>
              <a:gd name="adj3" fmla="val 16667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3C0585F-3297-7C16-EBA5-4FD83A9E7838}"/>
              </a:ext>
            </a:extLst>
          </p:cNvPr>
          <p:cNvSpPr/>
          <p:nvPr/>
        </p:nvSpPr>
        <p:spPr>
          <a:xfrm>
            <a:off x="1382268" y="3130258"/>
            <a:ext cx="4861370" cy="1274911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99E3F7A-4261-209C-18EF-497042C53EB6}"/>
              </a:ext>
            </a:extLst>
          </p:cNvPr>
          <p:cNvSpPr/>
          <p:nvPr/>
        </p:nvSpPr>
        <p:spPr>
          <a:xfrm>
            <a:off x="1382268" y="2513487"/>
            <a:ext cx="3032570" cy="1903177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170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8" grpId="1"/>
      <p:bldP spid="9" grpId="0" animBg="1"/>
      <p:bldP spid="9" grpId="1" animBg="1"/>
      <p:bldP spid="10" grpId="0" animBg="1"/>
      <p:bldP spid="10" grpId="1" animBg="1"/>
      <p:bldP spid="12" grpId="0"/>
      <p:bldP spid="12" grpId="1"/>
      <p:bldP spid="13" grpId="0"/>
      <p:bldP spid="13" grpId="1"/>
      <p:bldP spid="14" grpId="0" animBg="1"/>
      <p:bldP spid="14" grpId="1" animBg="1"/>
      <p:bldP spid="15" grpId="0"/>
      <p:bldP spid="16" grpId="0" animBg="1"/>
      <p:bldP spid="17" grpId="0" animBg="1"/>
      <p:bldP spid="18" grpId="0" animBg="1"/>
      <p:bldP spid="1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20F32EF-F287-170A-D330-CF4C91AA6AC8}"/>
                  </a:ext>
                </a:extLst>
              </p:cNvPr>
              <p:cNvSpPr txBox="1"/>
              <p:nvPr/>
            </p:nvSpPr>
            <p:spPr>
              <a:xfrm>
                <a:off x="3699061" y="1897774"/>
                <a:ext cx="2893031" cy="11414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48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4800" dirty="0"/>
                  <a:t> </a:t>
                </a:r>
                <a14:m>
                  <m:oMath xmlns:m="http://schemas.openxmlformats.org/officeDocument/2006/math">
                    <m:r>
                      <a:rPr lang="en-GB" sz="4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20F32EF-F287-170A-D330-CF4C91AA6A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9061" y="1897774"/>
                <a:ext cx="2893031" cy="114140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Curved Down Arrow 13">
            <a:extLst>
              <a:ext uri="{FF2B5EF4-FFF2-40B4-BE49-F238E27FC236}">
                <a16:creationId xmlns:a16="http://schemas.microsoft.com/office/drawing/2014/main" id="{7B2B537B-7BA1-F637-D2AE-2A4C26B3B96A}"/>
              </a:ext>
            </a:extLst>
          </p:cNvPr>
          <p:cNvSpPr/>
          <p:nvPr/>
        </p:nvSpPr>
        <p:spPr>
          <a:xfrm>
            <a:off x="3946822" y="1450335"/>
            <a:ext cx="1198755" cy="400110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E601953-FB76-8E0E-2AA4-963FBE147BCE}"/>
                  </a:ext>
                </a:extLst>
              </p:cNvPr>
              <p:cNvSpPr txBox="1"/>
              <p:nvPr/>
            </p:nvSpPr>
            <p:spPr>
              <a:xfrm>
                <a:off x="4223552" y="1076520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2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6E601953-FB76-8E0E-2AA4-963FBE147B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3552" y="1076520"/>
                <a:ext cx="645292" cy="400110"/>
              </a:xfrm>
              <a:prstGeom prst="rect">
                <a:avLst/>
              </a:prstGeom>
              <a:blipFill>
                <a:blip r:embed="rId3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C92EB75A-84A4-150F-5173-4E703E252D08}"/>
              </a:ext>
            </a:extLst>
          </p:cNvPr>
          <p:cNvSpPr txBox="1"/>
          <p:nvPr/>
        </p:nvSpPr>
        <p:spPr>
          <a:xfrm>
            <a:off x="746975" y="4569054"/>
            <a:ext cx="62912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 know that if you multiply the numerator and the denominator by the same amount, the fractions will be equivalent.  </a:t>
            </a:r>
          </a:p>
        </p:txBody>
      </p:sp>
      <p:sp>
        <p:nvSpPr>
          <p:cNvPr id="8" name="Rounded Rectangular Callout 45">
            <a:extLst>
              <a:ext uri="{FF2B5EF4-FFF2-40B4-BE49-F238E27FC236}">
                <a16:creationId xmlns:a16="http://schemas.microsoft.com/office/drawing/2014/main" id="{DD13AD0D-0EB2-16A2-8222-DF385253D5FD}"/>
              </a:ext>
            </a:extLst>
          </p:cNvPr>
          <p:cNvSpPr/>
          <p:nvPr/>
        </p:nvSpPr>
        <p:spPr>
          <a:xfrm>
            <a:off x="746974" y="4569055"/>
            <a:ext cx="6291240" cy="1348928"/>
          </a:xfrm>
          <a:prstGeom prst="wedgeRoundRectCallout">
            <a:avLst>
              <a:gd name="adj1" fmla="val 53825"/>
              <a:gd name="adj2" fmla="val 14081"/>
              <a:gd name="adj3" fmla="val 16667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Curved Down Arrow 13">
            <a:extLst>
              <a:ext uri="{FF2B5EF4-FFF2-40B4-BE49-F238E27FC236}">
                <a16:creationId xmlns:a16="http://schemas.microsoft.com/office/drawing/2014/main" id="{D7B07A47-C4E6-FCDD-D809-AF79E02083E4}"/>
              </a:ext>
            </a:extLst>
          </p:cNvPr>
          <p:cNvSpPr/>
          <p:nvPr/>
        </p:nvSpPr>
        <p:spPr>
          <a:xfrm flipV="1">
            <a:off x="3946821" y="3084007"/>
            <a:ext cx="1198755" cy="344993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56AFE74-FBA7-EBE7-4AEA-7751774B3404}"/>
                  </a:ext>
                </a:extLst>
              </p:cNvPr>
              <p:cNvSpPr txBox="1"/>
              <p:nvPr/>
            </p:nvSpPr>
            <p:spPr>
              <a:xfrm>
                <a:off x="4249354" y="3398862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2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D56AFE74-FBA7-EBE7-4AEA-7751774B34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9354" y="3398862"/>
                <a:ext cx="645292" cy="400110"/>
              </a:xfrm>
              <a:prstGeom prst="rect">
                <a:avLst/>
              </a:prstGeom>
              <a:blipFill>
                <a:blip r:embed="rId4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>
            <a:extLst>
              <a:ext uri="{FF2B5EF4-FFF2-40B4-BE49-F238E27FC236}">
                <a16:creationId xmlns:a16="http://schemas.microsoft.com/office/drawing/2014/main" id="{C0C950D0-F69D-4609-9DC4-A62D4CBE17A7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92443" y="4633930"/>
            <a:ext cx="1046352" cy="81835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61D2213-DFCD-C65F-0153-D1B1252D6520}"/>
                  </a:ext>
                </a:extLst>
              </p:cNvPr>
              <p:cNvSpPr txBox="1"/>
              <p:nvPr/>
            </p:nvSpPr>
            <p:spPr>
              <a:xfrm>
                <a:off x="4722588" y="1900663"/>
                <a:ext cx="2893031" cy="11414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0" i="1" dirty="0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GB" sz="4800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61D2213-DFCD-C65F-0153-D1B1252D652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2588" y="1900663"/>
                <a:ext cx="2893031" cy="11414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Curved Down Arrow 13">
            <a:extLst>
              <a:ext uri="{FF2B5EF4-FFF2-40B4-BE49-F238E27FC236}">
                <a16:creationId xmlns:a16="http://schemas.microsoft.com/office/drawing/2014/main" id="{66C26E2C-4E0F-FD74-5099-D62E8A1A362E}"/>
              </a:ext>
            </a:extLst>
          </p:cNvPr>
          <p:cNvSpPr/>
          <p:nvPr/>
        </p:nvSpPr>
        <p:spPr>
          <a:xfrm>
            <a:off x="3946146" y="1450335"/>
            <a:ext cx="1198755" cy="400110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FA8B3DF-7A60-A6F4-C5DD-87922129BDF1}"/>
                  </a:ext>
                </a:extLst>
              </p:cNvPr>
              <p:cNvSpPr txBox="1"/>
              <p:nvPr/>
            </p:nvSpPr>
            <p:spPr>
              <a:xfrm>
                <a:off x="4222876" y="1076520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3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FA8B3DF-7A60-A6F4-C5DD-87922129BD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2876" y="1076520"/>
                <a:ext cx="645292" cy="400110"/>
              </a:xfrm>
              <a:prstGeom prst="rect">
                <a:avLst/>
              </a:prstGeom>
              <a:blipFill>
                <a:blip r:embed="rId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Curved Down Arrow 13">
            <a:extLst>
              <a:ext uri="{FF2B5EF4-FFF2-40B4-BE49-F238E27FC236}">
                <a16:creationId xmlns:a16="http://schemas.microsoft.com/office/drawing/2014/main" id="{F2C7C5D2-7B23-FA5F-9F5F-DBB087571E6D}"/>
              </a:ext>
            </a:extLst>
          </p:cNvPr>
          <p:cNvSpPr/>
          <p:nvPr/>
        </p:nvSpPr>
        <p:spPr>
          <a:xfrm flipV="1">
            <a:off x="3946145" y="3084007"/>
            <a:ext cx="1198755" cy="344993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DB08111-361D-A7B2-678B-A12A8C8A2BAC}"/>
                  </a:ext>
                </a:extLst>
              </p:cNvPr>
              <p:cNvSpPr txBox="1"/>
              <p:nvPr/>
            </p:nvSpPr>
            <p:spPr>
              <a:xfrm>
                <a:off x="4248678" y="3398862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3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DB08111-361D-A7B2-678B-A12A8C8A2B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8678" y="3398862"/>
                <a:ext cx="645292" cy="400110"/>
              </a:xfrm>
              <a:prstGeom prst="rect">
                <a:avLst/>
              </a:prstGeom>
              <a:blipFill>
                <a:blip r:embed="rId8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FFA5BAA-A308-D0DE-1CAA-64AA121E1F2D}"/>
                  </a:ext>
                </a:extLst>
              </p:cNvPr>
              <p:cNvSpPr txBox="1"/>
              <p:nvPr/>
            </p:nvSpPr>
            <p:spPr>
              <a:xfrm>
                <a:off x="4721912" y="1900663"/>
                <a:ext cx="2893031" cy="11414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0" i="1" dirty="0" smtClean="0">
                            <a:latin typeface="Cambria Math" panose="02040503050406030204" pitchFamily="18" charset="0"/>
                          </a:rPr>
                          <m:t>9</m:t>
                        </m:r>
                      </m:num>
                      <m:den>
                        <m:r>
                          <a:rPr lang="en-GB" sz="4800" b="0" i="1" dirty="0" smtClean="0">
                            <a:latin typeface="Cambria Math" panose="02040503050406030204" pitchFamily="18" charset="0"/>
                          </a:rPr>
                          <m:t>15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FFA5BAA-A308-D0DE-1CAA-64AA121E1F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1912" y="1900663"/>
                <a:ext cx="2893031" cy="11414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rved Down Arrow 13">
            <a:extLst>
              <a:ext uri="{FF2B5EF4-FFF2-40B4-BE49-F238E27FC236}">
                <a16:creationId xmlns:a16="http://schemas.microsoft.com/office/drawing/2014/main" id="{864EC67D-F00A-36A9-3003-0C3C6792BFD0}"/>
              </a:ext>
            </a:extLst>
          </p:cNvPr>
          <p:cNvSpPr/>
          <p:nvPr/>
        </p:nvSpPr>
        <p:spPr>
          <a:xfrm>
            <a:off x="3917223" y="1450335"/>
            <a:ext cx="1198755" cy="400110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EE344D6-F492-48C4-2C64-AEB29EBE8967}"/>
                  </a:ext>
                </a:extLst>
              </p:cNvPr>
              <p:cNvSpPr txBox="1"/>
              <p:nvPr/>
            </p:nvSpPr>
            <p:spPr>
              <a:xfrm>
                <a:off x="4193953" y="1076520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EEE344D6-F492-48C4-2C64-AEB29EBE896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3953" y="1076520"/>
                <a:ext cx="645292" cy="400110"/>
              </a:xfrm>
              <a:prstGeom prst="rect">
                <a:avLst/>
              </a:prstGeom>
              <a:blipFill>
                <a:blip r:embed="rId10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Curved Down Arrow 13">
            <a:extLst>
              <a:ext uri="{FF2B5EF4-FFF2-40B4-BE49-F238E27FC236}">
                <a16:creationId xmlns:a16="http://schemas.microsoft.com/office/drawing/2014/main" id="{BD9294AF-9050-FE61-FBD9-71C94095CF50}"/>
              </a:ext>
            </a:extLst>
          </p:cNvPr>
          <p:cNvSpPr/>
          <p:nvPr/>
        </p:nvSpPr>
        <p:spPr>
          <a:xfrm flipV="1">
            <a:off x="3917222" y="3084007"/>
            <a:ext cx="1198755" cy="344993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866C9782-CF40-0D42-A184-57BEDAFA0C9F}"/>
                  </a:ext>
                </a:extLst>
              </p:cNvPr>
              <p:cNvSpPr txBox="1"/>
              <p:nvPr/>
            </p:nvSpPr>
            <p:spPr>
              <a:xfrm>
                <a:off x="4219755" y="3398862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866C9782-CF40-0D42-A184-57BEDAFA0C9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9755" y="3398862"/>
                <a:ext cx="645292" cy="400110"/>
              </a:xfrm>
              <a:prstGeom prst="rect">
                <a:avLst/>
              </a:prstGeom>
              <a:blipFill>
                <a:blip r:embed="rId11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80B97C50-6174-F262-0558-1534DD92721B}"/>
                  </a:ext>
                </a:extLst>
              </p:cNvPr>
              <p:cNvSpPr txBox="1"/>
              <p:nvPr/>
            </p:nvSpPr>
            <p:spPr>
              <a:xfrm>
                <a:off x="4692989" y="1900663"/>
                <a:ext cx="2893031" cy="11414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GB" sz="4800" b="0" i="1" dirty="0" smtClean="0">
                            <a:latin typeface="Cambria Math" panose="02040503050406030204" pitchFamily="18" charset="0"/>
                          </a:rPr>
                          <m:t>20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80B97C50-6174-F262-0558-1534DD9272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2989" y="1900663"/>
                <a:ext cx="2893031" cy="114140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Curved Down Arrow 13">
            <a:extLst>
              <a:ext uri="{FF2B5EF4-FFF2-40B4-BE49-F238E27FC236}">
                <a16:creationId xmlns:a16="http://schemas.microsoft.com/office/drawing/2014/main" id="{CFECB5DC-BEF7-75D4-4BC7-D1F7C30F1206}"/>
              </a:ext>
            </a:extLst>
          </p:cNvPr>
          <p:cNvSpPr/>
          <p:nvPr/>
        </p:nvSpPr>
        <p:spPr>
          <a:xfrm>
            <a:off x="3945470" y="1455742"/>
            <a:ext cx="1198755" cy="400110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59C25ED-C64B-F525-3EAB-DBE90C23127D}"/>
                  </a:ext>
                </a:extLst>
              </p:cNvPr>
              <p:cNvSpPr txBox="1"/>
              <p:nvPr/>
            </p:nvSpPr>
            <p:spPr>
              <a:xfrm>
                <a:off x="4222200" y="1081927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5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759C25ED-C64B-F525-3EAB-DBE90C2312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2200" y="1081927"/>
                <a:ext cx="645292" cy="400110"/>
              </a:xfrm>
              <a:prstGeom prst="rect">
                <a:avLst/>
              </a:prstGeom>
              <a:blipFill>
                <a:blip r:embed="rId13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Curved Down Arrow 13">
            <a:extLst>
              <a:ext uri="{FF2B5EF4-FFF2-40B4-BE49-F238E27FC236}">
                <a16:creationId xmlns:a16="http://schemas.microsoft.com/office/drawing/2014/main" id="{C515F8AF-785B-E13E-0BE5-B58179AFD8FF}"/>
              </a:ext>
            </a:extLst>
          </p:cNvPr>
          <p:cNvSpPr/>
          <p:nvPr/>
        </p:nvSpPr>
        <p:spPr>
          <a:xfrm flipV="1">
            <a:off x="3945469" y="3089414"/>
            <a:ext cx="1198755" cy="344993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466CA987-CA4C-AE93-7736-E2E143183A15}"/>
                  </a:ext>
                </a:extLst>
              </p:cNvPr>
              <p:cNvSpPr txBox="1"/>
              <p:nvPr/>
            </p:nvSpPr>
            <p:spPr>
              <a:xfrm>
                <a:off x="4248002" y="3404269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5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466CA987-CA4C-AE93-7736-E2E143183A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8002" y="3404269"/>
                <a:ext cx="645292" cy="400110"/>
              </a:xfrm>
              <a:prstGeom prst="rect">
                <a:avLst/>
              </a:prstGeom>
              <a:blipFill>
                <a:blip r:embed="rId14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E91549D3-D5C0-5112-1AAC-A9263350FC25}"/>
                  </a:ext>
                </a:extLst>
              </p:cNvPr>
              <p:cNvSpPr txBox="1"/>
              <p:nvPr/>
            </p:nvSpPr>
            <p:spPr>
              <a:xfrm>
                <a:off x="4721236" y="1906070"/>
                <a:ext cx="2893031" cy="11414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800" b="0" i="1" dirty="0" smtClean="0">
                            <a:latin typeface="Cambria Math" panose="02040503050406030204" pitchFamily="18" charset="0"/>
                          </a:rPr>
                          <m:t>15</m:t>
                        </m:r>
                      </m:num>
                      <m:den>
                        <m:r>
                          <a:rPr lang="en-GB" sz="4800" b="0" i="1" dirty="0" smtClean="0">
                            <a:latin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E91549D3-D5C0-5112-1AAC-A9263350FC2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1236" y="1906070"/>
                <a:ext cx="2893031" cy="114140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4D9DF548-AF5E-9CC0-86D9-F6252FBF84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6763646"/>
              </p:ext>
            </p:extLst>
          </p:nvPr>
        </p:nvGraphicFramePr>
        <p:xfrm>
          <a:off x="1676628" y="660455"/>
          <a:ext cx="1011535" cy="3616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1535">
                  <a:extLst>
                    <a:ext uri="{9D8B030D-6E8A-4147-A177-3AD203B41FA5}">
                      <a16:colId xmlns:a16="http://schemas.microsoft.com/office/drawing/2014/main" val="4029856203"/>
                    </a:ext>
                  </a:extLst>
                </a:gridCol>
              </a:tblGrid>
              <a:tr h="7232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2594060"/>
                  </a:ext>
                </a:extLst>
              </a:tr>
              <a:tr h="7232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2985774"/>
                  </a:ext>
                </a:extLst>
              </a:tr>
              <a:tr h="7232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917741"/>
                  </a:ext>
                </a:extLst>
              </a:tr>
              <a:tr h="7232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1352462"/>
                  </a:ext>
                </a:extLst>
              </a:tr>
              <a:tr h="7232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1761523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2C188B04-6204-1658-EF36-F11E58D0DB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2406523"/>
              </p:ext>
            </p:extLst>
          </p:nvPr>
        </p:nvGraphicFramePr>
        <p:xfrm>
          <a:off x="6186632" y="660455"/>
          <a:ext cx="1011535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1535">
                  <a:extLst>
                    <a:ext uri="{9D8B030D-6E8A-4147-A177-3AD203B41FA5}">
                      <a16:colId xmlns:a16="http://schemas.microsoft.com/office/drawing/2014/main" val="4029856203"/>
                    </a:ext>
                  </a:extLst>
                </a:gridCol>
              </a:tblGrid>
              <a:tr h="361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2594060"/>
                  </a:ext>
                </a:extLst>
              </a:tr>
              <a:tr h="361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851247"/>
                  </a:ext>
                </a:extLst>
              </a:tr>
              <a:tr h="361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8429130"/>
                  </a:ext>
                </a:extLst>
              </a:tr>
              <a:tr h="361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883113"/>
                  </a:ext>
                </a:extLst>
              </a:tr>
              <a:tr h="361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72599"/>
                  </a:ext>
                </a:extLst>
              </a:tr>
              <a:tr h="361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5147138"/>
                  </a:ext>
                </a:extLst>
              </a:tr>
              <a:tr h="361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9244282"/>
                  </a:ext>
                </a:extLst>
              </a:tr>
              <a:tr h="361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8655331"/>
                  </a:ext>
                </a:extLst>
              </a:tr>
              <a:tr h="361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241507"/>
                  </a:ext>
                </a:extLst>
              </a:tr>
              <a:tr h="36160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0987046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EA5720A4-9CA0-055B-5DE4-8F580F1F07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969692"/>
              </p:ext>
            </p:extLst>
          </p:nvPr>
        </p:nvGraphicFramePr>
        <p:xfrm>
          <a:off x="6186632" y="660455"/>
          <a:ext cx="1011535" cy="3616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1535">
                  <a:extLst>
                    <a:ext uri="{9D8B030D-6E8A-4147-A177-3AD203B41FA5}">
                      <a16:colId xmlns:a16="http://schemas.microsoft.com/office/drawing/2014/main" val="4029856203"/>
                    </a:ext>
                  </a:extLst>
                </a:gridCol>
              </a:tblGrid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2594060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5004138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1998627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7867498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892520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7465389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808718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3499144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9955061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9100216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7975198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82814650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6306068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3164874"/>
                  </a:ext>
                </a:extLst>
              </a:tr>
              <a:tr h="24106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2768886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1A069C5E-B64F-8973-CEDD-5ABDC14393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0204095"/>
              </p:ext>
            </p:extLst>
          </p:nvPr>
        </p:nvGraphicFramePr>
        <p:xfrm>
          <a:off x="6186632" y="660455"/>
          <a:ext cx="1011535" cy="3620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1535">
                  <a:extLst>
                    <a:ext uri="{9D8B030D-6E8A-4147-A177-3AD203B41FA5}">
                      <a16:colId xmlns:a16="http://schemas.microsoft.com/office/drawing/2014/main" val="4029856203"/>
                    </a:ext>
                  </a:extLst>
                </a:gridCol>
              </a:tblGrid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2594060"/>
                  </a:ext>
                </a:extLst>
              </a:tr>
              <a:tr h="18495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5777836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0304157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233876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2068190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9678307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954005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272206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222895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9094750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0912475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8647370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1002155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7903009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4842868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3198660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5877981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3869401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9668866"/>
                  </a:ext>
                </a:extLst>
              </a:tr>
              <a:tr h="180802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2885138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8B325B99-FDC4-981D-84BC-7763AF7E2F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886863"/>
              </p:ext>
            </p:extLst>
          </p:nvPr>
        </p:nvGraphicFramePr>
        <p:xfrm>
          <a:off x="6186632" y="660455"/>
          <a:ext cx="1011535" cy="3620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1535">
                  <a:extLst>
                    <a:ext uri="{9D8B030D-6E8A-4147-A177-3AD203B41FA5}">
                      <a16:colId xmlns:a16="http://schemas.microsoft.com/office/drawing/2014/main" val="4029856203"/>
                    </a:ext>
                  </a:extLst>
                </a:gridCol>
              </a:tblGrid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2594060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769679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9888722"/>
                  </a:ext>
                </a:extLst>
              </a:tr>
              <a:tr h="14480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0086256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5005520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975314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5363478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6020743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2593049"/>
                  </a:ext>
                </a:extLst>
              </a:tr>
              <a:tr h="14480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912311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3744178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977352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4693629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2226606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4308657"/>
                  </a:ext>
                </a:extLst>
              </a:tr>
              <a:tr h="14480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571711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8201636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7085646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63813794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9352108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0865451"/>
                  </a:ext>
                </a:extLst>
              </a:tr>
              <a:tr h="144807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6110898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1919149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85531787"/>
                  </a:ext>
                </a:extLst>
              </a:tr>
              <a:tr h="144808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6888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8264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6" grpId="1"/>
      <p:bldP spid="9" grpId="0" animBg="1"/>
      <p:bldP spid="9" grpId="1" animBg="1"/>
      <p:bldP spid="10" grpId="0"/>
      <p:bldP spid="10" grpId="1"/>
      <p:bldP spid="12" grpId="0"/>
      <p:bldP spid="12" grpId="1"/>
      <p:bldP spid="13" grpId="0" animBg="1"/>
      <p:bldP spid="13" grpId="1" animBg="1"/>
      <p:bldP spid="14" grpId="0"/>
      <p:bldP spid="14" grpId="1"/>
      <p:bldP spid="15" grpId="0" animBg="1"/>
      <p:bldP spid="15" grpId="1" animBg="1"/>
      <p:bldP spid="16" grpId="0"/>
      <p:bldP spid="16" grpId="1"/>
      <p:bldP spid="17" grpId="0"/>
      <p:bldP spid="17" grpId="1"/>
      <p:bldP spid="18" grpId="0" animBg="1"/>
      <p:bldP spid="18" grpId="1" animBg="1"/>
      <p:bldP spid="19" grpId="0"/>
      <p:bldP spid="19" grpId="1"/>
      <p:bldP spid="20" grpId="0" animBg="1"/>
      <p:bldP spid="20" grpId="1" animBg="1"/>
      <p:bldP spid="21" grpId="0"/>
      <p:bldP spid="21" grpId="1"/>
      <p:bldP spid="22" grpId="0"/>
      <p:bldP spid="22" grpId="1"/>
      <p:bldP spid="23" grpId="0" animBg="1"/>
      <p:bldP spid="24" grpId="0"/>
      <p:bldP spid="25" grpId="0" animBg="1"/>
      <p:bldP spid="26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FF6C7E-F148-7B51-7E63-706491BBDB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3855" y="617873"/>
            <a:ext cx="747045" cy="74704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39358A8-2A55-7B74-6CBE-42479C59801A}"/>
              </a:ext>
            </a:extLst>
          </p:cNvPr>
          <p:cNvSpPr txBox="1"/>
          <p:nvPr/>
        </p:nvSpPr>
        <p:spPr>
          <a:xfrm>
            <a:off x="5516699" y="7605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E35723-F200-4735-5102-0DAF131CE094}"/>
              </a:ext>
            </a:extLst>
          </p:cNvPr>
          <p:cNvSpPr txBox="1"/>
          <p:nvPr/>
        </p:nvSpPr>
        <p:spPr>
          <a:xfrm>
            <a:off x="685810" y="617873"/>
            <a:ext cx="47323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of these pairs of fractions are equivalent?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4A885F0-FD00-5987-135B-B587A11580DF}"/>
                  </a:ext>
                </a:extLst>
              </p:cNvPr>
              <p:cNvSpPr txBox="1"/>
              <p:nvPr/>
            </p:nvSpPr>
            <p:spPr>
              <a:xfrm>
                <a:off x="1746689" y="2358846"/>
                <a:ext cx="1923263" cy="8792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3600" dirty="0"/>
                  <a:t>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num>
                      <m:den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30</m:t>
                        </m:r>
                      </m:den>
                    </m:f>
                  </m:oMath>
                </a14:m>
                <a:r>
                  <a:rPr lang="en-GB" sz="3600" dirty="0"/>
                  <a:t> </a:t>
                </a:r>
                <a:r>
                  <a:rPr lang="en-GB" sz="2800" dirty="0"/>
                  <a:t>             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4A885F0-FD00-5987-135B-B587A11580D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6689" y="2358846"/>
                <a:ext cx="1923263" cy="87921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76ABD66-E836-996C-6244-9D90D2A65788}"/>
                  </a:ext>
                </a:extLst>
              </p:cNvPr>
              <p:cNvSpPr txBox="1"/>
              <p:nvPr/>
            </p:nvSpPr>
            <p:spPr>
              <a:xfrm>
                <a:off x="1746689" y="4549328"/>
                <a:ext cx="1923263" cy="8792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3600" dirty="0"/>
                  <a:t>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14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35</m:t>
                        </m:r>
                      </m:den>
                    </m:f>
                  </m:oMath>
                </a14:m>
                <a:r>
                  <a:rPr lang="en-GB" sz="3600" dirty="0"/>
                  <a:t> </a:t>
                </a:r>
                <a:r>
                  <a:rPr lang="en-GB" sz="2800" dirty="0"/>
                  <a:t>             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576ABD66-E836-996C-6244-9D90D2A657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6689" y="4549328"/>
                <a:ext cx="1923263" cy="87921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6CF910B-D487-197D-1E06-9825E06C7F94}"/>
                  </a:ext>
                </a:extLst>
              </p:cNvPr>
              <p:cNvSpPr txBox="1"/>
              <p:nvPr/>
            </p:nvSpPr>
            <p:spPr>
              <a:xfrm>
                <a:off x="5416407" y="2358846"/>
                <a:ext cx="1923263" cy="8792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3600" dirty="0"/>
                  <a:t>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20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den>
                    </m:f>
                  </m:oMath>
                </a14:m>
                <a:r>
                  <a:rPr lang="en-GB" sz="3600" dirty="0"/>
                  <a:t> </a:t>
                </a:r>
                <a:r>
                  <a:rPr lang="en-GB" sz="2800" dirty="0"/>
                  <a:t>             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86CF910B-D487-197D-1E06-9825E06C7F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6407" y="2358846"/>
                <a:ext cx="1923263" cy="87921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3C1CA96-CD1C-AA32-48CD-F35846206855}"/>
                  </a:ext>
                </a:extLst>
              </p:cNvPr>
              <p:cNvSpPr txBox="1"/>
              <p:nvPr/>
            </p:nvSpPr>
            <p:spPr>
              <a:xfrm>
                <a:off x="5416407" y="4549328"/>
                <a:ext cx="1923263" cy="8792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r>
                  <a:rPr lang="en-GB" sz="3600" dirty="0"/>
                  <a:t>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25</m:t>
                        </m:r>
                      </m:den>
                    </m:f>
                  </m:oMath>
                </a14:m>
                <a:r>
                  <a:rPr lang="en-GB" sz="3600" dirty="0"/>
                  <a:t> </a:t>
                </a:r>
                <a:r>
                  <a:rPr lang="en-GB" sz="2800" dirty="0"/>
                  <a:t>            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83C1CA96-CD1C-AA32-48CD-F358462068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6407" y="4549328"/>
                <a:ext cx="1923263" cy="87921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urved Down Arrow 13">
            <a:extLst>
              <a:ext uri="{FF2B5EF4-FFF2-40B4-BE49-F238E27FC236}">
                <a16:creationId xmlns:a16="http://schemas.microsoft.com/office/drawing/2014/main" id="{DDE99B42-B168-A25B-F4F2-C72289EAEF67}"/>
              </a:ext>
            </a:extLst>
          </p:cNvPr>
          <p:cNvSpPr/>
          <p:nvPr/>
        </p:nvSpPr>
        <p:spPr>
          <a:xfrm>
            <a:off x="1948430" y="2045885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B6FCDB5-F33E-0A3B-8B97-7F831D147607}"/>
                  </a:ext>
                </a:extLst>
              </p:cNvPr>
              <p:cNvSpPr txBox="1"/>
              <p:nvPr/>
            </p:nvSpPr>
            <p:spPr>
              <a:xfrm>
                <a:off x="2162211" y="1719917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5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5B6FCDB5-F33E-0A3B-8B97-7F831D1476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2211" y="1719917"/>
                <a:ext cx="645292" cy="400110"/>
              </a:xfrm>
              <a:prstGeom prst="rect">
                <a:avLst/>
              </a:prstGeom>
              <a:blipFill>
                <a:blip r:embed="rId7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Cross 10">
            <a:extLst>
              <a:ext uri="{FF2B5EF4-FFF2-40B4-BE49-F238E27FC236}">
                <a16:creationId xmlns:a16="http://schemas.microsoft.com/office/drawing/2014/main" id="{F374726E-CA71-CA66-E64C-CB93944921B9}"/>
              </a:ext>
            </a:extLst>
          </p:cNvPr>
          <p:cNvSpPr/>
          <p:nvPr/>
        </p:nvSpPr>
        <p:spPr>
          <a:xfrm rot="2689915">
            <a:off x="3349994" y="2870122"/>
            <a:ext cx="639917" cy="629944"/>
          </a:xfrm>
          <a:prstGeom prst="plus">
            <a:avLst>
              <a:gd name="adj" fmla="val 4084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urved Down Arrow 13">
            <a:extLst>
              <a:ext uri="{FF2B5EF4-FFF2-40B4-BE49-F238E27FC236}">
                <a16:creationId xmlns:a16="http://schemas.microsoft.com/office/drawing/2014/main" id="{89699205-10BA-BC58-BA1E-82447FD36CFF}"/>
              </a:ext>
            </a:extLst>
          </p:cNvPr>
          <p:cNvSpPr/>
          <p:nvPr/>
        </p:nvSpPr>
        <p:spPr>
          <a:xfrm flipV="1">
            <a:off x="1969106" y="3194598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C1F86CF-D280-76DA-66E1-8D14B9A04CDE}"/>
                  </a:ext>
                </a:extLst>
              </p:cNvPr>
              <p:cNvSpPr txBox="1"/>
              <p:nvPr/>
            </p:nvSpPr>
            <p:spPr>
              <a:xfrm>
                <a:off x="2200392" y="3522931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6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3C1F86CF-D280-76DA-66E1-8D14B9A04C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0392" y="3522931"/>
                <a:ext cx="645292" cy="400110"/>
              </a:xfrm>
              <a:prstGeom prst="rect">
                <a:avLst/>
              </a:prstGeom>
              <a:blipFill>
                <a:blip r:embed="rId8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Curved Down Arrow 13">
            <a:extLst>
              <a:ext uri="{FF2B5EF4-FFF2-40B4-BE49-F238E27FC236}">
                <a16:creationId xmlns:a16="http://schemas.microsoft.com/office/drawing/2014/main" id="{F5EBBD62-9F83-7235-0D35-B91B4D5EFB9A}"/>
              </a:ext>
            </a:extLst>
          </p:cNvPr>
          <p:cNvSpPr/>
          <p:nvPr/>
        </p:nvSpPr>
        <p:spPr>
          <a:xfrm>
            <a:off x="5612504" y="2045885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46B010D-3724-C507-A4BC-CFC8D7D2AD84}"/>
                  </a:ext>
                </a:extLst>
              </p:cNvPr>
              <p:cNvSpPr txBox="1"/>
              <p:nvPr/>
            </p:nvSpPr>
            <p:spPr>
              <a:xfrm>
                <a:off x="5826285" y="1719917"/>
                <a:ext cx="105517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10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B46B010D-3724-C507-A4BC-CFC8D7D2AD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6285" y="1719917"/>
                <a:ext cx="1055170" cy="400110"/>
              </a:xfrm>
              <a:prstGeom prst="rect">
                <a:avLst/>
              </a:prstGeom>
              <a:blipFill>
                <a:blip r:embed="rId9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Curved Down Arrow 13">
            <a:extLst>
              <a:ext uri="{FF2B5EF4-FFF2-40B4-BE49-F238E27FC236}">
                <a16:creationId xmlns:a16="http://schemas.microsoft.com/office/drawing/2014/main" id="{89D66FCF-6EE2-54D9-6FA6-2942CE52D8BE}"/>
              </a:ext>
            </a:extLst>
          </p:cNvPr>
          <p:cNvSpPr/>
          <p:nvPr/>
        </p:nvSpPr>
        <p:spPr>
          <a:xfrm flipV="1">
            <a:off x="5594999" y="3194598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CB5FA9B-47B2-A642-0030-C59398B6E246}"/>
                  </a:ext>
                </a:extLst>
              </p:cNvPr>
              <p:cNvSpPr txBox="1"/>
              <p:nvPr/>
            </p:nvSpPr>
            <p:spPr>
              <a:xfrm>
                <a:off x="5826284" y="3522931"/>
                <a:ext cx="107285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10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1CB5FA9B-47B2-A642-0030-C59398B6E2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6284" y="3522931"/>
                <a:ext cx="1072853" cy="400110"/>
              </a:xfrm>
              <a:prstGeom prst="rect">
                <a:avLst/>
              </a:prstGeom>
              <a:blipFill>
                <a:blip r:embed="rId10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L-shape 18">
            <a:extLst>
              <a:ext uri="{FF2B5EF4-FFF2-40B4-BE49-F238E27FC236}">
                <a16:creationId xmlns:a16="http://schemas.microsoft.com/office/drawing/2014/main" id="{06CED18D-A48C-40B0-19CB-47C20CE38DD5}"/>
              </a:ext>
            </a:extLst>
          </p:cNvPr>
          <p:cNvSpPr/>
          <p:nvPr/>
        </p:nvSpPr>
        <p:spPr>
          <a:xfrm rot="2125914" flipH="1">
            <a:off x="7187665" y="2768899"/>
            <a:ext cx="398875" cy="747727"/>
          </a:xfrm>
          <a:prstGeom prst="corner">
            <a:avLst>
              <a:gd name="adj1" fmla="val 39486"/>
              <a:gd name="adj2" fmla="val 3662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Curved Down Arrow 13">
            <a:extLst>
              <a:ext uri="{FF2B5EF4-FFF2-40B4-BE49-F238E27FC236}">
                <a16:creationId xmlns:a16="http://schemas.microsoft.com/office/drawing/2014/main" id="{8AC39C23-D3C7-B99E-4727-AB7F503C951F}"/>
              </a:ext>
            </a:extLst>
          </p:cNvPr>
          <p:cNvSpPr/>
          <p:nvPr/>
        </p:nvSpPr>
        <p:spPr>
          <a:xfrm>
            <a:off x="1948430" y="4253789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F13A51B-98C7-B9C1-6717-46EE13F21465}"/>
                  </a:ext>
                </a:extLst>
              </p:cNvPr>
              <p:cNvSpPr txBox="1"/>
              <p:nvPr/>
            </p:nvSpPr>
            <p:spPr>
              <a:xfrm>
                <a:off x="2162211" y="3927821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7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1F13A51B-98C7-B9C1-6717-46EE13F214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2211" y="3927821"/>
                <a:ext cx="645292" cy="400110"/>
              </a:xfrm>
              <a:prstGeom prst="rect">
                <a:avLst/>
              </a:prstGeom>
              <a:blipFill>
                <a:blip r:embed="rId11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Curved Down Arrow 13">
            <a:extLst>
              <a:ext uri="{FF2B5EF4-FFF2-40B4-BE49-F238E27FC236}">
                <a16:creationId xmlns:a16="http://schemas.microsoft.com/office/drawing/2014/main" id="{9633ADD4-5377-1B89-B2A3-F7D046E2EAC0}"/>
              </a:ext>
            </a:extLst>
          </p:cNvPr>
          <p:cNvSpPr/>
          <p:nvPr/>
        </p:nvSpPr>
        <p:spPr>
          <a:xfrm flipV="1">
            <a:off x="1951601" y="5416796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D89180A2-5533-D6EE-E432-A76F2F534376}"/>
                  </a:ext>
                </a:extLst>
              </p:cNvPr>
              <p:cNvSpPr txBox="1"/>
              <p:nvPr/>
            </p:nvSpPr>
            <p:spPr>
              <a:xfrm>
                <a:off x="2182887" y="5745129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7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D89180A2-5533-D6EE-E432-A76F2F5343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2887" y="5745129"/>
                <a:ext cx="645292" cy="400110"/>
              </a:xfrm>
              <a:prstGeom prst="rect">
                <a:avLst/>
              </a:prstGeom>
              <a:blipFill>
                <a:blip r:embed="rId12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L-shape 18">
            <a:extLst>
              <a:ext uri="{FF2B5EF4-FFF2-40B4-BE49-F238E27FC236}">
                <a16:creationId xmlns:a16="http://schemas.microsoft.com/office/drawing/2014/main" id="{B6409075-5529-F4EB-4998-D44294DE13FA}"/>
              </a:ext>
            </a:extLst>
          </p:cNvPr>
          <p:cNvSpPr/>
          <p:nvPr/>
        </p:nvSpPr>
        <p:spPr>
          <a:xfrm rot="2125914" flipH="1">
            <a:off x="3348869" y="5073062"/>
            <a:ext cx="398875" cy="747727"/>
          </a:xfrm>
          <a:prstGeom prst="corner">
            <a:avLst>
              <a:gd name="adj1" fmla="val 39486"/>
              <a:gd name="adj2" fmla="val 3662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`</a:t>
            </a:r>
          </a:p>
        </p:txBody>
      </p:sp>
      <p:sp>
        <p:nvSpPr>
          <p:cNvPr id="24" name="Curved Down Arrow 13">
            <a:extLst>
              <a:ext uri="{FF2B5EF4-FFF2-40B4-BE49-F238E27FC236}">
                <a16:creationId xmlns:a16="http://schemas.microsoft.com/office/drawing/2014/main" id="{9A78E568-52A7-D78F-DDCF-553D550F83C1}"/>
              </a:ext>
            </a:extLst>
          </p:cNvPr>
          <p:cNvSpPr/>
          <p:nvPr/>
        </p:nvSpPr>
        <p:spPr>
          <a:xfrm>
            <a:off x="5621972" y="4253789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20EA0C0-98CC-6961-D177-18DC5EF5D4C8}"/>
                  </a:ext>
                </a:extLst>
              </p:cNvPr>
              <p:cNvSpPr txBox="1"/>
              <p:nvPr/>
            </p:nvSpPr>
            <p:spPr>
              <a:xfrm>
                <a:off x="5835753" y="3927821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6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20EA0C0-98CC-6961-D177-18DC5EF5D4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35753" y="3927821"/>
                <a:ext cx="645292" cy="400110"/>
              </a:xfrm>
              <a:prstGeom prst="rect">
                <a:avLst/>
              </a:prstGeom>
              <a:blipFill>
                <a:blip r:embed="rId13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Curved Down Arrow 13">
            <a:extLst>
              <a:ext uri="{FF2B5EF4-FFF2-40B4-BE49-F238E27FC236}">
                <a16:creationId xmlns:a16="http://schemas.microsoft.com/office/drawing/2014/main" id="{3B708EF9-7E64-5AB4-A6AC-5CA78D60A7BC}"/>
              </a:ext>
            </a:extLst>
          </p:cNvPr>
          <p:cNvSpPr/>
          <p:nvPr/>
        </p:nvSpPr>
        <p:spPr>
          <a:xfrm flipV="1">
            <a:off x="5627062" y="5416796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B628907-D755-7D23-86EB-63A06CFD4646}"/>
                  </a:ext>
                </a:extLst>
              </p:cNvPr>
              <p:cNvSpPr txBox="1"/>
              <p:nvPr/>
            </p:nvSpPr>
            <p:spPr>
              <a:xfrm>
                <a:off x="5858348" y="5745129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5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FB628907-D755-7D23-86EB-63A06CFD46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8348" y="5745129"/>
                <a:ext cx="645292" cy="400110"/>
              </a:xfrm>
              <a:prstGeom prst="rect">
                <a:avLst/>
              </a:prstGeom>
              <a:blipFill>
                <a:blip r:embed="rId14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Cross 27">
            <a:extLst>
              <a:ext uri="{FF2B5EF4-FFF2-40B4-BE49-F238E27FC236}">
                <a16:creationId xmlns:a16="http://schemas.microsoft.com/office/drawing/2014/main" id="{DC41B995-048C-AF20-B991-12E9561194FA}"/>
              </a:ext>
            </a:extLst>
          </p:cNvPr>
          <p:cNvSpPr/>
          <p:nvPr/>
        </p:nvSpPr>
        <p:spPr>
          <a:xfrm rot="2689915">
            <a:off x="7042922" y="5103249"/>
            <a:ext cx="639917" cy="629944"/>
          </a:xfrm>
          <a:prstGeom prst="plus">
            <a:avLst>
              <a:gd name="adj" fmla="val 4084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A4F4359-9CE9-2B1F-3260-CF3A4D25BCFB}"/>
                  </a:ext>
                </a:extLst>
              </p:cNvPr>
              <p:cNvSpPr txBox="1"/>
              <p:nvPr/>
            </p:nvSpPr>
            <p:spPr>
              <a:xfrm>
                <a:off x="5187299" y="2458745"/>
                <a:ext cx="192326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6A4F4359-9CE9-2B1F-3260-CF3A4D25BCF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7299" y="2458745"/>
                <a:ext cx="1923263" cy="64633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105044A-FF56-05AD-8EC3-DA5906D9C7EA}"/>
                  </a:ext>
                </a:extLst>
              </p:cNvPr>
              <p:cNvSpPr txBox="1"/>
              <p:nvPr/>
            </p:nvSpPr>
            <p:spPr>
              <a:xfrm>
                <a:off x="1523225" y="4691336"/>
                <a:ext cx="192326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3105044A-FF56-05AD-8EC3-DA5906D9C7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3225" y="4691336"/>
                <a:ext cx="1923263" cy="64633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01220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 animBg="1"/>
      <p:bldP spid="20" grpId="0"/>
      <p:bldP spid="21" grpId="0" animBg="1"/>
      <p:bldP spid="22" grpId="0"/>
      <p:bldP spid="23" grpId="0" animBg="1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966DCE1-41DD-68F1-FAEE-90E4A1075D8D}"/>
              </a:ext>
            </a:extLst>
          </p:cNvPr>
          <p:cNvSpPr txBox="1"/>
          <p:nvPr/>
        </p:nvSpPr>
        <p:spPr>
          <a:xfrm>
            <a:off x="1583973" y="4720188"/>
            <a:ext cx="47217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numerator is 4 times greater than the denominator. </a:t>
            </a:r>
          </a:p>
        </p:txBody>
      </p:sp>
      <p:sp>
        <p:nvSpPr>
          <p:cNvPr id="3" name="Rounded Rectangular Callout 45">
            <a:extLst>
              <a:ext uri="{FF2B5EF4-FFF2-40B4-BE49-F238E27FC236}">
                <a16:creationId xmlns:a16="http://schemas.microsoft.com/office/drawing/2014/main" id="{FCF0CBCD-A09A-73AC-A50D-3C7363281D5A}"/>
              </a:ext>
            </a:extLst>
          </p:cNvPr>
          <p:cNvSpPr/>
          <p:nvPr/>
        </p:nvSpPr>
        <p:spPr>
          <a:xfrm>
            <a:off x="1383983" y="4651702"/>
            <a:ext cx="4991989" cy="1091081"/>
          </a:xfrm>
          <a:prstGeom prst="wedgeRoundRectCallout">
            <a:avLst>
              <a:gd name="adj1" fmla="val 58954"/>
              <a:gd name="adj2" fmla="val 9891"/>
              <a:gd name="adj3" fmla="val 16667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7F4F72-6BEF-1F05-F1CE-AFA4ED6B5BFB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91275" y="4651702"/>
            <a:ext cx="1046352" cy="81835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710B303-9CEA-95A3-143F-5DF5D08BAEF3}"/>
                  </a:ext>
                </a:extLst>
              </p:cNvPr>
              <p:cNvSpPr txBox="1"/>
              <p:nvPr/>
            </p:nvSpPr>
            <p:spPr>
              <a:xfrm>
                <a:off x="4211678" y="2206298"/>
                <a:ext cx="1923263" cy="87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60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600" dirty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710B303-9CEA-95A3-143F-5DF5D08BAE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678" y="2206298"/>
                <a:ext cx="1923263" cy="874663"/>
              </a:xfrm>
              <a:prstGeom prst="rect">
                <a:avLst/>
              </a:prstGeom>
              <a:blipFill>
                <a:blip r:embed="rId3"/>
                <a:stretch>
                  <a:fillRect l="-658" b="-71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urved Down Arrow 13">
            <a:extLst>
              <a:ext uri="{FF2B5EF4-FFF2-40B4-BE49-F238E27FC236}">
                <a16:creationId xmlns:a16="http://schemas.microsoft.com/office/drawing/2014/main" id="{90D65ABF-C67D-8EF9-E929-89D84FF72A85}"/>
              </a:ext>
            </a:extLst>
          </p:cNvPr>
          <p:cNvSpPr/>
          <p:nvPr/>
        </p:nvSpPr>
        <p:spPr>
          <a:xfrm rot="16200000" flipH="1">
            <a:off x="3664266" y="2523855"/>
            <a:ext cx="523223" cy="351289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Curved Down Arrow 13">
            <a:extLst>
              <a:ext uri="{FF2B5EF4-FFF2-40B4-BE49-F238E27FC236}">
                <a16:creationId xmlns:a16="http://schemas.microsoft.com/office/drawing/2014/main" id="{92F5043D-FD00-8A36-E00B-88709007E5B0}"/>
              </a:ext>
            </a:extLst>
          </p:cNvPr>
          <p:cNvSpPr/>
          <p:nvPr/>
        </p:nvSpPr>
        <p:spPr>
          <a:xfrm rot="5400000" flipH="1">
            <a:off x="4604799" y="2523854"/>
            <a:ext cx="523223" cy="351289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64D526A-F1B7-5DA9-F98A-ECD6E5FFB6BA}"/>
                  </a:ext>
                </a:extLst>
              </p:cNvPr>
              <p:cNvSpPr txBox="1"/>
              <p:nvPr/>
            </p:nvSpPr>
            <p:spPr>
              <a:xfrm>
                <a:off x="3188662" y="2481506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064D526A-F1B7-5DA9-F98A-ECD6E5FFB6B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8662" y="2481506"/>
                <a:ext cx="645292" cy="400110"/>
              </a:xfrm>
              <a:prstGeom prst="rect">
                <a:avLst/>
              </a:prstGeom>
              <a:blipFill>
                <a:blip r:embed="rId4"/>
                <a:stretch>
                  <a:fillRect t="-9091" b="-242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CB91558-36C7-98D8-1B6F-F78513C9A710}"/>
                  </a:ext>
                </a:extLst>
              </p:cNvPr>
              <p:cNvSpPr txBox="1"/>
              <p:nvPr/>
            </p:nvSpPr>
            <p:spPr>
              <a:xfrm>
                <a:off x="5128617" y="2499443"/>
                <a:ext cx="628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9CB91558-36C7-98D8-1B6F-F78513C9A7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8617" y="2499443"/>
                <a:ext cx="628600" cy="400110"/>
              </a:xfrm>
              <a:prstGeom prst="rect">
                <a:avLst/>
              </a:prstGeom>
              <a:blipFill>
                <a:blip r:embed="rId5"/>
                <a:stretch>
                  <a:fillRect t="-6061" b="-242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F9F6D01-8373-729D-67EC-822687853975}"/>
                  </a:ext>
                </a:extLst>
              </p:cNvPr>
              <p:cNvSpPr txBox="1"/>
              <p:nvPr/>
            </p:nvSpPr>
            <p:spPr>
              <a:xfrm>
                <a:off x="795536" y="4652519"/>
                <a:ext cx="5467117" cy="11315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Any other fraction that has this relationship will be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1F9F6D01-8373-729D-67EC-8226878539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5536" y="4652519"/>
                <a:ext cx="5467117" cy="1131592"/>
              </a:xfrm>
              <a:prstGeom prst="rect">
                <a:avLst/>
              </a:prstGeom>
              <a:blipFill>
                <a:blip r:embed="rId6"/>
                <a:stretch>
                  <a:fillRect t="-5556" b="-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ounded Rectangular Callout 45">
            <a:extLst>
              <a:ext uri="{FF2B5EF4-FFF2-40B4-BE49-F238E27FC236}">
                <a16:creationId xmlns:a16="http://schemas.microsoft.com/office/drawing/2014/main" id="{C54FDBDA-F3CD-0BC8-7FE7-74D4DFA218AF}"/>
              </a:ext>
            </a:extLst>
          </p:cNvPr>
          <p:cNvSpPr/>
          <p:nvPr/>
        </p:nvSpPr>
        <p:spPr>
          <a:xfrm>
            <a:off x="795536" y="4584033"/>
            <a:ext cx="5537343" cy="1200078"/>
          </a:xfrm>
          <a:prstGeom prst="wedgeRoundRectCallout">
            <a:avLst>
              <a:gd name="adj1" fmla="val 58954"/>
              <a:gd name="adj2" fmla="val 9891"/>
              <a:gd name="adj3" fmla="val 16667"/>
            </a:avLst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2E2969B-7FE8-846B-15D6-7AD6719674EE}"/>
                  </a:ext>
                </a:extLst>
              </p:cNvPr>
              <p:cNvSpPr txBox="1"/>
              <p:nvPr/>
            </p:nvSpPr>
            <p:spPr>
              <a:xfrm>
                <a:off x="4211678" y="2206298"/>
                <a:ext cx="1923263" cy="87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3600" dirty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2E2969B-7FE8-846B-15D6-7AD6719674E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1678" y="2206298"/>
                <a:ext cx="1923263" cy="874663"/>
              </a:xfrm>
              <a:prstGeom prst="rect">
                <a:avLst/>
              </a:prstGeom>
              <a:blipFill>
                <a:blip r:embed="rId7"/>
                <a:stretch>
                  <a:fillRect l="-658" b="-71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Curved Down Arrow 13">
            <a:extLst>
              <a:ext uri="{FF2B5EF4-FFF2-40B4-BE49-F238E27FC236}">
                <a16:creationId xmlns:a16="http://schemas.microsoft.com/office/drawing/2014/main" id="{067B835D-2AA1-A3A6-AB69-544B9EDFF777}"/>
              </a:ext>
            </a:extLst>
          </p:cNvPr>
          <p:cNvSpPr/>
          <p:nvPr/>
        </p:nvSpPr>
        <p:spPr>
          <a:xfrm rot="16200000" flipH="1">
            <a:off x="3664266" y="2523855"/>
            <a:ext cx="523223" cy="351289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Curved Down Arrow 13">
            <a:extLst>
              <a:ext uri="{FF2B5EF4-FFF2-40B4-BE49-F238E27FC236}">
                <a16:creationId xmlns:a16="http://schemas.microsoft.com/office/drawing/2014/main" id="{40A55741-2686-6E96-FFFA-89360AECBB4F}"/>
              </a:ext>
            </a:extLst>
          </p:cNvPr>
          <p:cNvSpPr/>
          <p:nvPr/>
        </p:nvSpPr>
        <p:spPr>
          <a:xfrm rot="5400000" flipH="1">
            <a:off x="4604799" y="2523854"/>
            <a:ext cx="523223" cy="351289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7137FF5-1929-1429-0831-FDAD0EB3FDB7}"/>
                  </a:ext>
                </a:extLst>
              </p:cNvPr>
              <p:cNvSpPr txBox="1"/>
              <p:nvPr/>
            </p:nvSpPr>
            <p:spPr>
              <a:xfrm>
                <a:off x="3188662" y="2481506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7137FF5-1929-1429-0831-FDAD0EB3FD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8662" y="2481506"/>
                <a:ext cx="645292" cy="400110"/>
              </a:xfrm>
              <a:prstGeom prst="rect">
                <a:avLst/>
              </a:prstGeom>
              <a:blipFill>
                <a:blip r:embed="rId4"/>
                <a:stretch>
                  <a:fillRect t="-9091" b="-242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2F25A86-AEBC-CECE-135A-C477A52346B3}"/>
                  </a:ext>
                </a:extLst>
              </p:cNvPr>
              <p:cNvSpPr txBox="1"/>
              <p:nvPr/>
            </p:nvSpPr>
            <p:spPr>
              <a:xfrm>
                <a:off x="5128617" y="2499443"/>
                <a:ext cx="628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2F25A86-AEBC-CECE-135A-C477A52346B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8617" y="2499443"/>
                <a:ext cx="628600" cy="400110"/>
              </a:xfrm>
              <a:prstGeom prst="rect">
                <a:avLst/>
              </a:prstGeom>
              <a:blipFill>
                <a:blip r:embed="rId5"/>
                <a:stretch>
                  <a:fillRect t="-6061" b="-242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BA50485-18E6-77BA-97C2-C7A96769B44B}"/>
                  </a:ext>
                </a:extLst>
              </p:cNvPr>
              <p:cNvSpPr txBox="1"/>
              <p:nvPr/>
            </p:nvSpPr>
            <p:spPr>
              <a:xfrm>
                <a:off x="1089858" y="3526797"/>
                <a:ext cx="1032557" cy="704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BA50485-18E6-77BA-97C2-C7A96769B44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9858" y="3526797"/>
                <a:ext cx="1032557" cy="704552"/>
              </a:xfrm>
              <a:prstGeom prst="rect">
                <a:avLst/>
              </a:prstGeom>
              <a:blipFill>
                <a:blip r:embed="rId8"/>
                <a:stretch>
                  <a:fillRect b="-35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22BECDD-9CB4-C27A-987D-480345C60F79}"/>
                  </a:ext>
                </a:extLst>
              </p:cNvPr>
              <p:cNvSpPr txBox="1"/>
              <p:nvPr/>
            </p:nvSpPr>
            <p:spPr>
              <a:xfrm>
                <a:off x="4111732" y="2196511"/>
                <a:ext cx="1923263" cy="87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3600" dirty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F22BECDD-9CB4-C27A-987D-480345C60F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1732" y="2196511"/>
                <a:ext cx="1923263" cy="874663"/>
              </a:xfrm>
              <a:prstGeom prst="rect">
                <a:avLst/>
              </a:prstGeom>
              <a:blipFill>
                <a:blip r:embed="rId9"/>
                <a:stretch>
                  <a:fillRect l="-654" b="-71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Curved Down Arrow 13">
            <a:extLst>
              <a:ext uri="{FF2B5EF4-FFF2-40B4-BE49-F238E27FC236}">
                <a16:creationId xmlns:a16="http://schemas.microsoft.com/office/drawing/2014/main" id="{76F9B816-DBD4-1AB3-D387-A7D9282774FF}"/>
              </a:ext>
            </a:extLst>
          </p:cNvPr>
          <p:cNvSpPr/>
          <p:nvPr/>
        </p:nvSpPr>
        <p:spPr>
          <a:xfrm rot="16200000" flipH="1">
            <a:off x="3634546" y="2515629"/>
            <a:ext cx="523223" cy="351289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" name="Curved Down Arrow 13">
            <a:extLst>
              <a:ext uri="{FF2B5EF4-FFF2-40B4-BE49-F238E27FC236}">
                <a16:creationId xmlns:a16="http://schemas.microsoft.com/office/drawing/2014/main" id="{107CB04B-1899-0977-7E81-5B364E771E16}"/>
              </a:ext>
            </a:extLst>
          </p:cNvPr>
          <p:cNvSpPr/>
          <p:nvPr/>
        </p:nvSpPr>
        <p:spPr>
          <a:xfrm rot="5400000" flipH="1">
            <a:off x="4575079" y="2515628"/>
            <a:ext cx="523223" cy="351289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94CCC329-081A-1E98-1BC5-5B05CEB42AF6}"/>
                  </a:ext>
                </a:extLst>
              </p:cNvPr>
              <p:cNvSpPr txBox="1"/>
              <p:nvPr/>
            </p:nvSpPr>
            <p:spPr>
              <a:xfrm>
                <a:off x="3158942" y="2473280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94CCC329-081A-1E98-1BC5-5B05CEB42A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8942" y="2473280"/>
                <a:ext cx="645292" cy="400110"/>
              </a:xfrm>
              <a:prstGeom prst="rect">
                <a:avLst/>
              </a:prstGeom>
              <a:blipFill>
                <a:blip r:embed="rId10"/>
                <a:stretch>
                  <a:fillRect t="-6061" b="-242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AF1B618-F50C-D23E-435A-8A60C04F8D32}"/>
                  </a:ext>
                </a:extLst>
              </p:cNvPr>
              <p:cNvSpPr txBox="1"/>
              <p:nvPr/>
            </p:nvSpPr>
            <p:spPr>
              <a:xfrm>
                <a:off x="5098897" y="2491217"/>
                <a:ext cx="628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AF1B618-F50C-D23E-435A-8A60C04F8D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8897" y="2491217"/>
                <a:ext cx="628600" cy="400110"/>
              </a:xfrm>
              <a:prstGeom prst="rect">
                <a:avLst/>
              </a:prstGeom>
              <a:blipFill>
                <a:blip r:embed="rId11"/>
                <a:stretch>
                  <a:fillRect t="-9375" b="-281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672F4C9D-F6F8-EDE6-3445-CC2816B40211}"/>
                  </a:ext>
                </a:extLst>
              </p:cNvPr>
              <p:cNvSpPr txBox="1"/>
              <p:nvPr/>
            </p:nvSpPr>
            <p:spPr>
              <a:xfrm>
                <a:off x="3775153" y="3526797"/>
                <a:ext cx="1208303" cy="70160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672F4C9D-F6F8-EDE6-3445-CC2816B402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5153" y="3526797"/>
                <a:ext cx="1208303" cy="701602"/>
              </a:xfrm>
              <a:prstGeom prst="rect">
                <a:avLst/>
              </a:prstGeom>
              <a:blipFill>
                <a:blip r:embed="rId12"/>
                <a:stretch>
                  <a:fillRect b="-35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C398898-BBB4-CE83-2AB7-4F1EFB96522D}"/>
                  </a:ext>
                </a:extLst>
              </p:cNvPr>
              <p:cNvSpPr txBox="1"/>
              <p:nvPr/>
            </p:nvSpPr>
            <p:spPr>
              <a:xfrm>
                <a:off x="4026938" y="2211872"/>
                <a:ext cx="789201" cy="874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120</m:t>
                        </m:r>
                      </m:num>
                      <m:den>
                        <m:r>
                          <a:rPr lang="en-GB" sz="3600" b="0" i="1" dirty="0" smtClean="0">
                            <a:latin typeface="Cambria Math" panose="02040503050406030204" pitchFamily="18" charset="0"/>
                          </a:rPr>
                          <m:t>480</m:t>
                        </m:r>
                      </m:den>
                    </m:f>
                  </m:oMath>
                </a14:m>
                <a:r>
                  <a:rPr lang="en-GB" sz="3600" dirty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C398898-BBB4-CE83-2AB7-4F1EFB9652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6938" y="2211872"/>
                <a:ext cx="789201" cy="874663"/>
              </a:xfrm>
              <a:prstGeom prst="rect">
                <a:avLst/>
              </a:prstGeom>
              <a:blipFill>
                <a:blip r:embed="rId13"/>
                <a:stretch>
                  <a:fillRect l="-3175" b="-72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Curved Down Arrow 13">
            <a:extLst>
              <a:ext uri="{FF2B5EF4-FFF2-40B4-BE49-F238E27FC236}">
                <a16:creationId xmlns:a16="http://schemas.microsoft.com/office/drawing/2014/main" id="{3AC89EE2-F893-1DB0-2198-BC7A89B6E1F3}"/>
              </a:ext>
            </a:extLst>
          </p:cNvPr>
          <p:cNvSpPr/>
          <p:nvPr/>
        </p:nvSpPr>
        <p:spPr>
          <a:xfrm rot="16200000" flipH="1">
            <a:off x="3605465" y="2508739"/>
            <a:ext cx="523223" cy="351289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6" name="Curved Down Arrow 13">
            <a:extLst>
              <a:ext uri="{FF2B5EF4-FFF2-40B4-BE49-F238E27FC236}">
                <a16:creationId xmlns:a16="http://schemas.microsoft.com/office/drawing/2014/main" id="{86EF99E0-C4C6-32BC-05D5-930670ECBD82}"/>
              </a:ext>
            </a:extLst>
          </p:cNvPr>
          <p:cNvSpPr/>
          <p:nvPr/>
        </p:nvSpPr>
        <p:spPr>
          <a:xfrm rot="5400000" flipH="1">
            <a:off x="4689091" y="2508738"/>
            <a:ext cx="523223" cy="351289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8E0506BC-F143-A6D1-C5BB-319E4E9D17B1}"/>
                  </a:ext>
                </a:extLst>
              </p:cNvPr>
              <p:cNvSpPr txBox="1"/>
              <p:nvPr/>
            </p:nvSpPr>
            <p:spPr>
              <a:xfrm>
                <a:off x="3129861" y="2466390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8E0506BC-F143-A6D1-C5BB-319E4E9D17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9861" y="2466390"/>
                <a:ext cx="645292" cy="400110"/>
              </a:xfrm>
              <a:prstGeom prst="rect">
                <a:avLst/>
              </a:prstGeom>
              <a:blipFill>
                <a:blip r:embed="rId14"/>
                <a:stretch>
                  <a:fillRect t="-9375" b="-281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D43CCBE1-FBC0-ECD4-7896-E2983ADFE8CF}"/>
                  </a:ext>
                </a:extLst>
              </p:cNvPr>
              <p:cNvSpPr txBox="1"/>
              <p:nvPr/>
            </p:nvSpPr>
            <p:spPr>
              <a:xfrm>
                <a:off x="5069816" y="2484327"/>
                <a:ext cx="628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D43CCBE1-FBC0-ECD4-7896-E2983ADFE8C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9816" y="2484327"/>
                <a:ext cx="628600" cy="400110"/>
              </a:xfrm>
              <a:prstGeom prst="rect">
                <a:avLst/>
              </a:prstGeom>
              <a:blipFill>
                <a:blip r:embed="rId15"/>
                <a:stretch>
                  <a:fillRect t="-9091" b="-242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B9E03B68-E7A0-FC91-AE83-9A46937EE227}"/>
                  </a:ext>
                </a:extLst>
              </p:cNvPr>
              <p:cNvSpPr txBox="1"/>
              <p:nvPr/>
            </p:nvSpPr>
            <p:spPr>
              <a:xfrm>
                <a:off x="6636194" y="3526797"/>
                <a:ext cx="1299791" cy="704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120</m:t>
                        </m:r>
                      </m:num>
                      <m:den>
                        <m:r>
                          <a:rPr lang="en-GB" sz="2800" b="0" i="1" dirty="0" smtClean="0">
                            <a:latin typeface="Cambria Math" panose="02040503050406030204" pitchFamily="18" charset="0"/>
                          </a:rPr>
                          <m:t>480</m:t>
                        </m:r>
                      </m:den>
                    </m:f>
                  </m:oMath>
                </a14:m>
                <a:r>
                  <a:rPr lang="en-GB" sz="2800" dirty="0"/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B9E03B68-E7A0-FC91-AE83-9A46937EE2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36194" y="3526797"/>
                <a:ext cx="1299791" cy="704552"/>
              </a:xfrm>
              <a:prstGeom prst="rect">
                <a:avLst/>
              </a:prstGeom>
              <a:blipFill>
                <a:blip r:embed="rId16"/>
                <a:stretch>
                  <a:fillRect b="-35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4003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00"/>
                            </p:stCondLst>
                            <p:childTnLst>
                              <p:par>
                                <p:cTn id="1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/>
      <p:bldP spid="6" grpId="0" animBg="1"/>
      <p:bldP spid="6" grpId="1" animBg="1"/>
      <p:bldP spid="7" grpId="0" animBg="1"/>
      <p:bldP spid="7" grpId="1" animBg="1"/>
      <p:bldP spid="8" grpId="0"/>
      <p:bldP spid="8" grpId="1"/>
      <p:bldP spid="9" grpId="0"/>
      <p:bldP spid="9" grpId="1"/>
      <p:bldP spid="10" grpId="0"/>
      <p:bldP spid="11" grpId="0" animBg="1"/>
      <p:bldP spid="12" grpId="0"/>
      <p:bldP spid="12" grpId="1"/>
      <p:bldP spid="13" grpId="0" animBg="1"/>
      <p:bldP spid="13" grpId="1" animBg="1"/>
      <p:bldP spid="14" grpId="0" animBg="1"/>
      <p:bldP spid="14" grpId="1" animBg="1"/>
      <p:bldP spid="15" grpId="0"/>
      <p:bldP spid="15" grpId="1"/>
      <p:bldP spid="16" grpId="0"/>
      <p:bldP spid="16" grpId="1"/>
      <p:bldP spid="17" grpId="0"/>
      <p:bldP spid="18" grpId="0"/>
      <p:bldP spid="18" grpId="1"/>
      <p:bldP spid="19" grpId="0" animBg="1"/>
      <p:bldP spid="19" grpId="1" animBg="1"/>
      <p:bldP spid="20" grpId="0" animBg="1"/>
      <p:bldP spid="20" grpId="1" animBg="1"/>
      <p:bldP spid="21" grpId="0"/>
      <p:bldP spid="21" grpId="1"/>
      <p:bldP spid="22" grpId="0"/>
      <p:bldP spid="22" grpId="1"/>
      <p:bldP spid="23" grpId="0"/>
      <p:bldP spid="24" grpId="0"/>
      <p:bldP spid="25" grpId="0" animBg="1"/>
      <p:bldP spid="26" grpId="0" animBg="1"/>
      <p:bldP spid="27" grpId="0"/>
      <p:bldP spid="28" grpId="0"/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0E4F30-F58D-8676-6482-7533C0AB45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03126" y="5031127"/>
            <a:ext cx="1370223" cy="105527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2390EAD-1419-5851-ED2A-C8FD3AD8AB66}"/>
              </a:ext>
            </a:extLst>
          </p:cNvPr>
          <p:cNvSpPr txBox="1"/>
          <p:nvPr/>
        </p:nvSpPr>
        <p:spPr>
          <a:xfrm>
            <a:off x="2390849" y="5023747"/>
            <a:ext cx="54671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8 doesn’t go into 12 so they can’t be equivalent.  </a:t>
            </a:r>
          </a:p>
        </p:txBody>
      </p:sp>
      <p:sp>
        <p:nvSpPr>
          <p:cNvPr id="4" name="Rounded Rectangular Callout 45">
            <a:extLst>
              <a:ext uri="{FF2B5EF4-FFF2-40B4-BE49-F238E27FC236}">
                <a16:creationId xmlns:a16="http://schemas.microsoft.com/office/drawing/2014/main" id="{6297194C-9836-E727-A2D3-A60A62AAF09F}"/>
              </a:ext>
            </a:extLst>
          </p:cNvPr>
          <p:cNvSpPr/>
          <p:nvPr/>
        </p:nvSpPr>
        <p:spPr>
          <a:xfrm>
            <a:off x="2390849" y="4864345"/>
            <a:ext cx="5537343" cy="1200078"/>
          </a:xfrm>
          <a:prstGeom prst="wedgeRoundRectCallout">
            <a:avLst>
              <a:gd name="adj1" fmla="val -56255"/>
              <a:gd name="adj2" fmla="val 7233"/>
              <a:gd name="adj3" fmla="val 16667"/>
            </a:avLst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09E075E-F57F-C658-D552-B84B5C9F72C7}"/>
                  </a:ext>
                </a:extLst>
              </p:cNvPr>
              <p:cNvSpPr txBox="1"/>
              <p:nvPr/>
            </p:nvSpPr>
            <p:spPr>
              <a:xfrm>
                <a:off x="3819321" y="2462004"/>
                <a:ext cx="848372" cy="962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0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GB" sz="4000" b="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000" dirty="0"/>
                  <a:t> 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09E075E-F57F-C658-D552-B84B5C9F72C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9321" y="2462004"/>
                <a:ext cx="848372" cy="96282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0FF397E8-4959-6F02-5DD6-D7BF0F8821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0181" y="474665"/>
            <a:ext cx="747045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50C2C7C-84DC-F13C-0F81-42DE93369A3C}"/>
              </a:ext>
            </a:extLst>
          </p:cNvPr>
          <p:cNvSpPr txBox="1"/>
          <p:nvPr/>
        </p:nvSpPr>
        <p:spPr>
          <a:xfrm>
            <a:off x="5623025" y="6173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1C44F4-805C-24F6-6BDE-41A7A1968A1A}"/>
              </a:ext>
            </a:extLst>
          </p:cNvPr>
          <p:cNvSpPr txBox="1"/>
          <p:nvPr/>
        </p:nvSpPr>
        <p:spPr>
          <a:xfrm>
            <a:off x="827000" y="451414"/>
            <a:ext cx="4159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Are these fractions equivalent?</a:t>
            </a:r>
          </a:p>
        </p:txBody>
      </p:sp>
      <p:sp>
        <p:nvSpPr>
          <p:cNvPr id="9" name="Curved Down Arrow 13">
            <a:extLst>
              <a:ext uri="{FF2B5EF4-FFF2-40B4-BE49-F238E27FC236}">
                <a16:creationId xmlns:a16="http://schemas.microsoft.com/office/drawing/2014/main" id="{6EE2E492-687C-4DEA-0E63-98EDE175E829}"/>
              </a:ext>
            </a:extLst>
          </p:cNvPr>
          <p:cNvSpPr/>
          <p:nvPr/>
        </p:nvSpPr>
        <p:spPr>
          <a:xfrm>
            <a:off x="4035573" y="2092280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3669DBC-D377-A06C-B88E-DC192AA055B7}"/>
                  </a:ext>
                </a:extLst>
              </p:cNvPr>
              <p:cNvSpPr txBox="1"/>
              <p:nvPr/>
            </p:nvSpPr>
            <p:spPr>
              <a:xfrm>
                <a:off x="4249354" y="1766312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?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3669DBC-D377-A06C-B88E-DC192AA055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9354" y="1766312"/>
                <a:ext cx="645292" cy="400110"/>
              </a:xfrm>
              <a:prstGeom prst="rect">
                <a:avLst/>
              </a:prstGeom>
              <a:blipFill>
                <a:blip r:embed="rId5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Curved Down Arrow 13">
            <a:extLst>
              <a:ext uri="{FF2B5EF4-FFF2-40B4-BE49-F238E27FC236}">
                <a16:creationId xmlns:a16="http://schemas.microsoft.com/office/drawing/2014/main" id="{757AEBED-A46C-023D-721A-65BE44ADAF36}"/>
              </a:ext>
            </a:extLst>
          </p:cNvPr>
          <p:cNvSpPr/>
          <p:nvPr/>
        </p:nvSpPr>
        <p:spPr>
          <a:xfrm rot="16200000" flipH="1">
            <a:off x="3337897" y="2799006"/>
            <a:ext cx="523223" cy="351289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2838FD1-B9DC-4104-ADE7-13AEBB531155}"/>
                  </a:ext>
                </a:extLst>
              </p:cNvPr>
              <p:cNvSpPr txBox="1"/>
              <p:nvPr/>
            </p:nvSpPr>
            <p:spPr>
              <a:xfrm>
                <a:off x="2862293" y="2756657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 ?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B2838FD1-B9DC-4104-ADE7-13AEBB5311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2293" y="2756657"/>
                <a:ext cx="645292" cy="400110"/>
              </a:xfrm>
              <a:prstGeom prst="rect">
                <a:avLst/>
              </a:prstGeom>
              <a:blipFill>
                <a:blip r:embed="rId6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2E81937B-4E20-031D-26B2-7C725F039EBD}"/>
              </a:ext>
            </a:extLst>
          </p:cNvPr>
          <p:cNvSpPr txBox="1"/>
          <p:nvPr/>
        </p:nvSpPr>
        <p:spPr>
          <a:xfrm>
            <a:off x="789535" y="4726755"/>
            <a:ext cx="75255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___ is a common factor of the numerator and the denominator, so I can divide both of these by ___ to find an equivalent fraction.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A829542-BDB7-9A48-57EA-0B64EDD0D230}"/>
                  </a:ext>
                </a:extLst>
              </p:cNvPr>
              <p:cNvSpPr txBox="1"/>
              <p:nvPr/>
            </p:nvSpPr>
            <p:spPr>
              <a:xfrm>
                <a:off x="3997579" y="2578715"/>
                <a:ext cx="123480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7A829542-BDB7-9A48-57EA-0B64EDD0D2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7579" y="2578715"/>
                <a:ext cx="1234801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BD31B7CF-8BF4-CFB3-1FE9-A45E8041768A}"/>
              </a:ext>
            </a:extLst>
          </p:cNvPr>
          <p:cNvSpPr txBox="1"/>
          <p:nvPr/>
        </p:nvSpPr>
        <p:spPr>
          <a:xfrm>
            <a:off x="789535" y="4694503"/>
            <a:ext cx="100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4472C4"/>
                </a:solidFill>
              </a:rPr>
              <a:t>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FCE9C3A-DD47-7DFC-AB33-FAC44CF79428}"/>
              </a:ext>
            </a:extLst>
          </p:cNvPr>
          <p:cNvSpPr txBox="1"/>
          <p:nvPr/>
        </p:nvSpPr>
        <p:spPr>
          <a:xfrm>
            <a:off x="7339284" y="5150480"/>
            <a:ext cx="100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4472C4"/>
                </a:solidFill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823FFFF-A6AC-667B-4BD6-57992F4D522C}"/>
                  </a:ext>
                </a:extLst>
              </p:cNvPr>
              <p:cNvSpPr txBox="1"/>
              <p:nvPr/>
            </p:nvSpPr>
            <p:spPr>
              <a:xfrm>
                <a:off x="1128739" y="2504090"/>
                <a:ext cx="1072855" cy="962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0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GB" sz="4000" b="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4000" dirty="0"/>
                  <a:t>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F823FFFF-A6AC-667B-4BD6-57992F4D52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8739" y="2504090"/>
                <a:ext cx="1072855" cy="962828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rved Down Arrow 13">
            <a:extLst>
              <a:ext uri="{FF2B5EF4-FFF2-40B4-BE49-F238E27FC236}">
                <a16:creationId xmlns:a16="http://schemas.microsoft.com/office/drawing/2014/main" id="{B6C12282-B15F-3405-4C51-2FA261766BA3}"/>
              </a:ext>
            </a:extLst>
          </p:cNvPr>
          <p:cNvSpPr/>
          <p:nvPr/>
        </p:nvSpPr>
        <p:spPr>
          <a:xfrm>
            <a:off x="1354696" y="2133291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91086804-0244-A59E-1AD0-9B5D5176888B}"/>
                  </a:ext>
                </a:extLst>
              </p:cNvPr>
              <p:cNvSpPr txBox="1"/>
              <p:nvPr/>
            </p:nvSpPr>
            <p:spPr>
              <a:xfrm>
                <a:off x="1628817" y="1733181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91086804-0244-A59E-1AD0-9B5D517688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8817" y="1733181"/>
                <a:ext cx="645292" cy="400110"/>
              </a:xfrm>
              <a:prstGeom prst="rect">
                <a:avLst/>
              </a:prstGeom>
              <a:blipFill>
                <a:blip r:embed="rId9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Curved Down Arrow 13">
            <a:extLst>
              <a:ext uri="{FF2B5EF4-FFF2-40B4-BE49-F238E27FC236}">
                <a16:creationId xmlns:a16="http://schemas.microsoft.com/office/drawing/2014/main" id="{616656A6-F433-5165-6471-C08C133A1A87}"/>
              </a:ext>
            </a:extLst>
          </p:cNvPr>
          <p:cNvSpPr/>
          <p:nvPr/>
        </p:nvSpPr>
        <p:spPr>
          <a:xfrm flipV="1">
            <a:off x="1354696" y="3483044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C3AC2924-3FFB-6865-7280-C15A6FFD4D1F}"/>
                  </a:ext>
                </a:extLst>
              </p:cNvPr>
              <p:cNvSpPr txBox="1"/>
              <p:nvPr/>
            </p:nvSpPr>
            <p:spPr>
              <a:xfrm>
                <a:off x="1610232" y="3852118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/>
                  <a:t> 4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C3AC2924-3FFB-6865-7280-C15A6FFD4D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0232" y="3852118"/>
                <a:ext cx="645292" cy="400110"/>
              </a:xfrm>
              <a:prstGeom prst="rect">
                <a:avLst/>
              </a:prstGeom>
              <a:blipFill>
                <a:blip r:embed="rId10"/>
                <a:stretch>
                  <a:fillRect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DE642A1-42B0-E37B-C70B-A462FE91481F}"/>
                  </a:ext>
                </a:extLst>
              </p:cNvPr>
              <p:cNvSpPr txBox="1"/>
              <p:nvPr/>
            </p:nvSpPr>
            <p:spPr>
              <a:xfrm>
                <a:off x="1693776" y="2476762"/>
                <a:ext cx="1080013" cy="962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0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400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GB" sz="4000" dirty="0"/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DE642A1-42B0-E37B-C70B-A462FE9148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3776" y="2476762"/>
                <a:ext cx="1080013" cy="96282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CBC60F6F-146D-B82B-B6F4-7C9A7371E72B}"/>
                  </a:ext>
                </a:extLst>
              </p:cNvPr>
              <p:cNvSpPr txBox="1"/>
              <p:nvPr/>
            </p:nvSpPr>
            <p:spPr>
              <a:xfrm>
                <a:off x="6516042" y="2563456"/>
                <a:ext cx="1072855" cy="962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GB" sz="4000" b="0" i="1" dirty="0" smtClean="0">
                            <a:latin typeface="Cambria Math" panose="02040503050406030204" pitchFamily="18" charset="0"/>
                          </a:rPr>
                          <m:t>18</m:t>
                        </m:r>
                      </m:den>
                    </m:f>
                  </m:oMath>
                </a14:m>
                <a:r>
                  <a:rPr lang="en-GB" sz="4000" dirty="0"/>
                  <a:t> 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CBC60F6F-146D-B82B-B6F4-7C9A7371E7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6042" y="2563456"/>
                <a:ext cx="1072855" cy="96282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Curved Down Arrow 13">
            <a:extLst>
              <a:ext uri="{FF2B5EF4-FFF2-40B4-BE49-F238E27FC236}">
                <a16:creationId xmlns:a16="http://schemas.microsoft.com/office/drawing/2014/main" id="{FE810F36-D4DC-3820-A7B0-3639CE147AAB}"/>
              </a:ext>
            </a:extLst>
          </p:cNvPr>
          <p:cNvSpPr/>
          <p:nvPr/>
        </p:nvSpPr>
        <p:spPr>
          <a:xfrm>
            <a:off x="6741999" y="2192657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2767CC20-F796-0CC2-3127-F5D246EAEFDD}"/>
                  </a:ext>
                </a:extLst>
              </p:cNvPr>
              <p:cNvSpPr txBox="1"/>
              <p:nvPr/>
            </p:nvSpPr>
            <p:spPr>
              <a:xfrm>
                <a:off x="7016120" y="1792547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/>
                  <a:t> 6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2767CC20-F796-0CC2-3127-F5D246EAEF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16120" y="1792547"/>
                <a:ext cx="645292" cy="400110"/>
              </a:xfrm>
              <a:prstGeom prst="rect">
                <a:avLst/>
              </a:prstGeom>
              <a:blipFill>
                <a:blip r:embed="rId13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Curved Down Arrow 13">
            <a:extLst>
              <a:ext uri="{FF2B5EF4-FFF2-40B4-BE49-F238E27FC236}">
                <a16:creationId xmlns:a16="http://schemas.microsoft.com/office/drawing/2014/main" id="{74FFF0C1-24BD-E501-3378-1335D378DFFB}"/>
              </a:ext>
            </a:extLst>
          </p:cNvPr>
          <p:cNvSpPr/>
          <p:nvPr/>
        </p:nvSpPr>
        <p:spPr>
          <a:xfrm flipV="1">
            <a:off x="6741999" y="3542410"/>
            <a:ext cx="1072854" cy="344994"/>
          </a:xfrm>
          <a:prstGeom prst="curvedDownArrow">
            <a:avLst>
              <a:gd name="adj1" fmla="val 4276"/>
              <a:gd name="adj2" fmla="val 23474"/>
              <a:gd name="adj3" fmla="val 25000"/>
            </a:avLst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A710A4BE-4535-AB74-E33E-A6253B004C8A}"/>
                  </a:ext>
                </a:extLst>
              </p:cNvPr>
              <p:cNvSpPr txBox="1"/>
              <p:nvPr/>
            </p:nvSpPr>
            <p:spPr>
              <a:xfrm>
                <a:off x="6997535" y="3911484"/>
                <a:ext cx="645292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/>
                  <a:t> 6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A710A4BE-4535-AB74-E33E-A6253B004C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7535" y="3911484"/>
                <a:ext cx="645292" cy="400110"/>
              </a:xfrm>
              <a:prstGeom prst="rect">
                <a:avLst/>
              </a:prstGeom>
              <a:blipFill>
                <a:blip r:embed="rId14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FB7B553-71FF-B5DD-70B4-43A1EF44D834}"/>
                  </a:ext>
                </a:extLst>
              </p:cNvPr>
              <p:cNvSpPr txBox="1"/>
              <p:nvPr/>
            </p:nvSpPr>
            <p:spPr>
              <a:xfrm>
                <a:off x="7081079" y="2536128"/>
                <a:ext cx="1080013" cy="962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0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0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400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GB" sz="4000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1FB7B553-71FF-B5DD-70B4-43A1EF44D8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81079" y="2536128"/>
                <a:ext cx="1080013" cy="962828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CD75A1C0-6F68-0597-1910-7E457F06C214}"/>
                  </a:ext>
                </a:extLst>
              </p:cNvPr>
              <p:cNvSpPr txBox="1"/>
              <p:nvPr/>
            </p:nvSpPr>
            <p:spPr>
              <a:xfrm>
                <a:off x="4824663" y="2488184"/>
                <a:ext cx="1234801" cy="966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GB" sz="4000" b="0" i="1" dirty="0" smtClean="0">
                            <a:latin typeface="Cambria Math" panose="02040503050406030204" pitchFamily="18" charset="0"/>
                          </a:rPr>
                          <m:t>18</m:t>
                        </m:r>
                      </m:den>
                    </m:f>
                  </m:oMath>
                </a14:m>
                <a:r>
                  <a:rPr lang="en-GB" sz="4000" dirty="0"/>
                  <a:t> </a:t>
                </a:r>
                <a:endParaRPr lang="en-GB" sz="2000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CD75A1C0-6F68-0597-1910-7E457F06C2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4663" y="2488184"/>
                <a:ext cx="1234801" cy="966996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B7827C7F-D63B-2F55-0CC2-93F7AAE04B8B}"/>
              </a:ext>
            </a:extLst>
          </p:cNvPr>
          <p:cNvSpPr txBox="1"/>
          <p:nvPr/>
        </p:nvSpPr>
        <p:spPr>
          <a:xfrm>
            <a:off x="796325" y="4726755"/>
            <a:ext cx="75255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___ is a common factor of the numerator and the denominator, so I can divide both of these by ___ to find an equivalent fraction. 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AC24F6B-9F57-9898-FC40-B6CDBDD02EF3}"/>
              </a:ext>
            </a:extLst>
          </p:cNvPr>
          <p:cNvSpPr txBox="1"/>
          <p:nvPr/>
        </p:nvSpPr>
        <p:spPr>
          <a:xfrm>
            <a:off x="777077" y="4703519"/>
            <a:ext cx="100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4472C4"/>
                </a:solidFill>
              </a:rPr>
              <a:t>6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D7769F3-8A91-A030-E9E5-A42F8646ECF3}"/>
              </a:ext>
            </a:extLst>
          </p:cNvPr>
          <p:cNvSpPr txBox="1"/>
          <p:nvPr/>
        </p:nvSpPr>
        <p:spPr>
          <a:xfrm>
            <a:off x="7326826" y="5159496"/>
            <a:ext cx="100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4472C4"/>
                </a:solidFill>
              </a:rPr>
              <a:t>6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A6A8D64F-3377-B7FF-A682-77767DDA654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703125" y="5041446"/>
            <a:ext cx="1370223" cy="105527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8E9354CA-265D-C5CF-2E48-87A8CD59421E}"/>
                  </a:ext>
                </a:extLst>
              </p:cNvPr>
              <p:cNvSpPr txBox="1"/>
              <p:nvPr/>
            </p:nvSpPr>
            <p:spPr>
              <a:xfrm>
                <a:off x="2397638" y="5133351"/>
                <a:ext cx="5467117" cy="7045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So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en-GB" sz="2800" dirty="0"/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18</m:t>
                        </m:r>
                      </m:den>
                    </m:f>
                  </m:oMath>
                </a14:m>
                <a:r>
                  <a:rPr lang="en-GB" sz="2800" dirty="0"/>
                  <a:t> are both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280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8E9354CA-265D-C5CF-2E48-87A8CD59421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97638" y="5133351"/>
                <a:ext cx="5467117" cy="704552"/>
              </a:xfrm>
              <a:prstGeom prst="rect">
                <a:avLst/>
              </a:prstGeom>
              <a:blipFill>
                <a:blip r:embed="rId17"/>
                <a:stretch>
                  <a:fillRect l="-2007" b="-11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ounded Rectangular Callout 45">
            <a:extLst>
              <a:ext uri="{FF2B5EF4-FFF2-40B4-BE49-F238E27FC236}">
                <a16:creationId xmlns:a16="http://schemas.microsoft.com/office/drawing/2014/main" id="{7E4ADFCF-F366-A9EB-C51E-8C44138D8DB5}"/>
              </a:ext>
            </a:extLst>
          </p:cNvPr>
          <p:cNvSpPr/>
          <p:nvPr/>
        </p:nvSpPr>
        <p:spPr>
          <a:xfrm>
            <a:off x="2397639" y="4876184"/>
            <a:ext cx="5537343" cy="1200078"/>
          </a:xfrm>
          <a:prstGeom prst="wedgeRoundRectCallout">
            <a:avLst>
              <a:gd name="adj1" fmla="val -56255"/>
              <a:gd name="adj2" fmla="val 7233"/>
              <a:gd name="adj3" fmla="val 16667"/>
            </a:avLst>
          </a:prstGeom>
          <a:noFill/>
          <a:ln w="190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703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7" grpId="0"/>
      <p:bldP spid="7" grpId="1"/>
      <p:bldP spid="9" grpId="0" animBg="1"/>
      <p:bldP spid="9" grpId="1" animBg="1"/>
      <p:bldP spid="10" grpId="0"/>
      <p:bldP spid="10" grpId="1"/>
      <p:bldP spid="11" grpId="0" animBg="1"/>
      <p:bldP spid="11" grpId="1" animBg="1"/>
      <p:bldP spid="12" grpId="0"/>
      <p:bldP spid="12" grpId="1"/>
      <p:bldP spid="13" grpId="0"/>
      <p:bldP spid="13" grpId="1"/>
      <p:bldP spid="14" grpId="0"/>
      <p:bldP spid="15" grpId="0"/>
      <p:bldP spid="15" grpId="1"/>
      <p:bldP spid="16" grpId="0"/>
      <p:bldP spid="16" grpId="1"/>
      <p:bldP spid="17" grpId="0"/>
      <p:bldP spid="18" grpId="0" animBg="1"/>
      <p:bldP spid="18" grpId="1" animBg="1"/>
      <p:bldP spid="19" grpId="0"/>
      <p:bldP spid="19" grpId="1"/>
      <p:bldP spid="20" grpId="0" animBg="1"/>
      <p:bldP spid="20" grpId="1" animBg="1"/>
      <p:bldP spid="21" grpId="0"/>
      <p:bldP spid="21" grpId="1"/>
      <p:bldP spid="22" grpId="0"/>
      <p:bldP spid="23" grpId="0"/>
      <p:bldP spid="24" grpId="0" animBg="1"/>
      <p:bldP spid="24" grpId="1" animBg="1"/>
      <p:bldP spid="25" grpId="0"/>
      <p:bldP spid="25" grpId="1"/>
      <p:bldP spid="26" grpId="0" animBg="1"/>
      <p:bldP spid="26" grpId="1" animBg="1"/>
      <p:bldP spid="27" grpId="0"/>
      <p:bldP spid="27" grpId="1"/>
      <p:bldP spid="28" grpId="0"/>
      <p:bldP spid="30" grpId="0"/>
      <p:bldP spid="30" grpId="1"/>
      <p:bldP spid="31" grpId="0"/>
      <p:bldP spid="31" grpId="1"/>
      <p:bldP spid="32" grpId="0"/>
      <p:bldP spid="32" grpId="1"/>
      <p:bldP spid="34" grpId="0"/>
      <p:bldP spid="35" grpId="0" animBg="1"/>
    </p:bldLst>
  </p:timing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92EF935-039D-4372-918A-54DD8B00453B}">
  <ds:schemaRefs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infopath/2007/PartnerControls"/>
    <ds:schemaRef ds:uri="e9e213f7-a068-4185-ae5b-85aa76b56dbd"/>
    <ds:schemaRef ds:uri="http://purl.org/dc/terms/"/>
    <ds:schemaRef ds:uri="http://schemas.microsoft.com/office/2006/metadata/properties"/>
    <ds:schemaRef ds:uri="http://schemas.openxmlformats.org/package/2006/metadata/core-properties"/>
    <ds:schemaRef ds:uri="1773a752-338d-48d4-aab1-fb5d939e1fab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1DDEF70E-96FA-44A7-844F-CFE92E122E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5A4FAA6-32A0-4B20-9C96-AD04A24E865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746</TotalTime>
  <Words>478</Words>
  <Application>Microsoft Office PowerPoint</Application>
  <PresentationFormat>On-screen Show (4:3)</PresentationFormat>
  <Paragraphs>165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Cambria Math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S Archard (Llanrhidian Primary School)</cp:lastModifiedBy>
  <cp:revision>13</cp:revision>
  <dcterms:created xsi:type="dcterms:W3CDTF">2023-08-02T14:09:38Z</dcterms:created>
  <dcterms:modified xsi:type="dcterms:W3CDTF">2026-01-26T19:29:58Z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