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9" r:id="rId2"/>
    <p:sldId id="257" r:id="rId3"/>
    <p:sldId id="258" r:id="rId4"/>
    <p:sldId id="280" r:id="rId5"/>
    <p:sldId id="260" r:id="rId6"/>
    <p:sldId id="266" r:id="rId7"/>
    <p:sldId id="267" r:id="rId8"/>
    <p:sldId id="268" r:id="rId9"/>
    <p:sldId id="269" r:id="rId10"/>
    <p:sldId id="270" r:id="rId11"/>
    <p:sldId id="271" r:id="rId12"/>
    <p:sldId id="273" r:id="rId13"/>
    <p:sldId id="277" r:id="rId14"/>
    <p:sldId id="276"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92" d="100"/>
          <a:sy n="92" d="100"/>
        </p:scale>
        <p:origin x="336"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 Morgan (Llanrhidian Primary School)" userId="0e5aa990-f4ac-4db6-ba6c-70671246bb4d" providerId="ADAL" clId="{DA96E340-16C3-4B79-84D7-C2BD00E1E690}"/>
    <pc:docChg chg="delSld">
      <pc:chgData name="J Morgan (Llanrhidian Primary School)" userId="0e5aa990-f4ac-4db6-ba6c-70671246bb4d" providerId="ADAL" clId="{DA96E340-16C3-4B79-84D7-C2BD00E1E690}" dt="2025-10-08T14:14:58.303" v="6" actId="47"/>
      <pc:docMkLst>
        <pc:docMk/>
      </pc:docMkLst>
      <pc:sldChg chg="del">
        <pc:chgData name="J Morgan (Llanrhidian Primary School)" userId="0e5aa990-f4ac-4db6-ba6c-70671246bb4d" providerId="ADAL" clId="{DA96E340-16C3-4B79-84D7-C2BD00E1E690}" dt="2025-10-08T14:14:06.910" v="0" actId="47"/>
        <pc:sldMkLst>
          <pc:docMk/>
          <pc:sldMk cId="4065522731" sldId="256"/>
        </pc:sldMkLst>
      </pc:sldChg>
      <pc:sldChg chg="del">
        <pc:chgData name="J Morgan (Llanrhidian Primary School)" userId="0e5aa990-f4ac-4db6-ba6c-70671246bb4d" providerId="ADAL" clId="{DA96E340-16C3-4B79-84D7-C2BD00E1E690}" dt="2025-10-08T14:14:17.475" v="1" actId="47"/>
        <pc:sldMkLst>
          <pc:docMk/>
          <pc:sldMk cId="4232148291" sldId="261"/>
        </pc:sldMkLst>
      </pc:sldChg>
      <pc:sldChg chg="del">
        <pc:chgData name="J Morgan (Llanrhidian Primary School)" userId="0e5aa990-f4ac-4db6-ba6c-70671246bb4d" providerId="ADAL" clId="{DA96E340-16C3-4B79-84D7-C2BD00E1E690}" dt="2025-10-08T14:14:22.155" v="2" actId="47"/>
        <pc:sldMkLst>
          <pc:docMk/>
          <pc:sldMk cId="679735669" sldId="262"/>
        </pc:sldMkLst>
      </pc:sldChg>
      <pc:sldChg chg="del">
        <pc:chgData name="J Morgan (Llanrhidian Primary School)" userId="0e5aa990-f4ac-4db6-ba6c-70671246bb4d" providerId="ADAL" clId="{DA96E340-16C3-4B79-84D7-C2BD00E1E690}" dt="2025-10-08T14:14:25.292" v="3" actId="47"/>
        <pc:sldMkLst>
          <pc:docMk/>
          <pc:sldMk cId="586081847" sldId="263"/>
        </pc:sldMkLst>
      </pc:sldChg>
      <pc:sldChg chg="del">
        <pc:chgData name="J Morgan (Llanrhidian Primary School)" userId="0e5aa990-f4ac-4db6-ba6c-70671246bb4d" providerId="ADAL" clId="{DA96E340-16C3-4B79-84D7-C2BD00E1E690}" dt="2025-10-08T14:14:27.556" v="4" actId="47"/>
        <pc:sldMkLst>
          <pc:docMk/>
          <pc:sldMk cId="1659742923" sldId="264"/>
        </pc:sldMkLst>
      </pc:sldChg>
      <pc:sldChg chg="del">
        <pc:chgData name="J Morgan (Llanrhidian Primary School)" userId="0e5aa990-f4ac-4db6-ba6c-70671246bb4d" providerId="ADAL" clId="{DA96E340-16C3-4B79-84D7-C2BD00E1E690}" dt="2025-10-08T14:14:31.061" v="5" actId="47"/>
        <pc:sldMkLst>
          <pc:docMk/>
          <pc:sldMk cId="3583163998" sldId="265"/>
        </pc:sldMkLst>
      </pc:sldChg>
      <pc:sldChg chg="del">
        <pc:chgData name="J Morgan (Llanrhidian Primary School)" userId="0e5aa990-f4ac-4db6-ba6c-70671246bb4d" providerId="ADAL" clId="{DA96E340-16C3-4B79-84D7-C2BD00E1E690}" dt="2025-10-08T14:14:58.303" v="6" actId="47"/>
        <pc:sldMkLst>
          <pc:docMk/>
          <pc:sldMk cId="1696915740" sldId="27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B01A73-2720-45FF-BF5A-51761B6C4DD1}" type="datetimeFigureOut">
              <a:rPr lang="en-GB" smtClean="0"/>
              <a:t>08/10/2025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B13CA0-AFC7-4FCF-A659-3C41445D52E6}" type="slidenum">
              <a:rPr lang="en-GB" smtClean="0"/>
              <a:t>‹#›</a:t>
            </a:fld>
            <a:endParaRPr lang="en-GB"/>
          </a:p>
        </p:txBody>
      </p:sp>
    </p:spTree>
    <p:extLst>
      <p:ext uri="{BB962C8B-B14F-4D97-AF65-F5344CB8AC3E}">
        <p14:creationId xmlns:p14="http://schemas.microsoft.com/office/powerpoint/2010/main" val="3107985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B13CA0-AFC7-4FCF-A659-3C41445D52E6}" type="slidenum">
              <a:rPr lang="en-GB" smtClean="0"/>
              <a:t>1</a:t>
            </a:fld>
            <a:endParaRPr lang="en-GB"/>
          </a:p>
        </p:txBody>
      </p:sp>
    </p:spTree>
    <p:extLst>
      <p:ext uri="{BB962C8B-B14F-4D97-AF65-F5344CB8AC3E}">
        <p14:creationId xmlns:p14="http://schemas.microsoft.com/office/powerpoint/2010/main" val="26308439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FD7208A4-1E3B-4623-9F0F-D618D50078BE}" type="datetimeFigureOut">
              <a:rPr lang="en-GB" smtClean="0"/>
              <a:t>08/10/2025</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6CBD8F06-D57C-400A-BEE4-17A70ACB1944}"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456124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7208A4-1E3B-4623-9F0F-D618D50078BE}" type="datetimeFigureOut">
              <a:rPr lang="en-GB" smtClean="0"/>
              <a:t>08/10/2025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BD8F06-D57C-400A-BEE4-17A70ACB1944}" type="slidenum">
              <a:rPr lang="en-GB" smtClean="0"/>
              <a:t>‹#›</a:t>
            </a:fld>
            <a:endParaRPr lang="en-GB"/>
          </a:p>
        </p:txBody>
      </p:sp>
    </p:spTree>
    <p:extLst>
      <p:ext uri="{BB962C8B-B14F-4D97-AF65-F5344CB8AC3E}">
        <p14:creationId xmlns:p14="http://schemas.microsoft.com/office/powerpoint/2010/main" val="14714190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D7208A4-1E3B-4623-9F0F-D618D50078BE}" type="datetimeFigureOut">
              <a:rPr lang="en-GB" smtClean="0"/>
              <a:t>08/10/2025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BD8F06-D57C-400A-BEE4-17A70ACB1944}"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3461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D7208A4-1E3B-4623-9F0F-D618D50078BE}" type="datetimeFigureOut">
              <a:rPr lang="en-GB" smtClean="0"/>
              <a:t>08/10/2025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BD8F06-D57C-400A-BEE4-17A70ACB1944}" type="slidenum">
              <a:rPr lang="en-GB" smtClean="0"/>
              <a:t>‹#›</a:t>
            </a:fld>
            <a:endParaRPr lang="en-GB"/>
          </a:p>
        </p:txBody>
      </p:sp>
    </p:spTree>
    <p:extLst>
      <p:ext uri="{BB962C8B-B14F-4D97-AF65-F5344CB8AC3E}">
        <p14:creationId xmlns:p14="http://schemas.microsoft.com/office/powerpoint/2010/main" val="11832293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D7208A4-1E3B-4623-9F0F-D618D50078BE}" type="datetimeFigureOut">
              <a:rPr lang="en-GB" smtClean="0"/>
              <a:t>08/10/2025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CBD8F06-D57C-400A-BEE4-17A70ACB1944}"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51562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D7208A4-1E3B-4623-9F0F-D618D50078BE}" type="datetimeFigureOut">
              <a:rPr lang="en-GB" smtClean="0"/>
              <a:t>08/10/2025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CBD8F06-D57C-400A-BEE4-17A70ACB1944}"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17944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7208A4-1E3B-4623-9F0F-D618D50078BE}" type="datetimeFigureOut">
              <a:rPr lang="en-GB" smtClean="0"/>
              <a:t>08/10/2025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CBD8F06-D57C-400A-BEE4-17A70ACB1944}" type="slidenum">
              <a:rPr lang="en-GB" smtClean="0"/>
              <a:t>‹#›</a:t>
            </a:fld>
            <a:endParaRPr lang="en-GB"/>
          </a:p>
        </p:txBody>
      </p:sp>
    </p:spTree>
    <p:extLst>
      <p:ext uri="{BB962C8B-B14F-4D97-AF65-F5344CB8AC3E}">
        <p14:creationId xmlns:p14="http://schemas.microsoft.com/office/powerpoint/2010/main" val="1444256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D7208A4-1E3B-4623-9F0F-D618D50078BE}" type="datetimeFigureOut">
              <a:rPr lang="en-GB" smtClean="0"/>
              <a:t>08/10/2025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BD8F06-D57C-400A-BEE4-17A70ACB1944}"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362715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D7208A4-1E3B-4623-9F0F-D618D50078BE}" type="datetimeFigureOut">
              <a:rPr lang="en-GB" smtClean="0"/>
              <a:t>08/10/2025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BD8F06-D57C-400A-BEE4-17A70ACB1944}" type="slidenum">
              <a:rPr lang="en-GB" smtClean="0"/>
              <a:t>‹#›</a:t>
            </a:fld>
            <a:endParaRPr lang="en-GB"/>
          </a:p>
        </p:txBody>
      </p:sp>
    </p:spTree>
    <p:extLst>
      <p:ext uri="{BB962C8B-B14F-4D97-AF65-F5344CB8AC3E}">
        <p14:creationId xmlns:p14="http://schemas.microsoft.com/office/powerpoint/2010/main" val="5144991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D7208A4-1E3B-4623-9F0F-D618D50078BE}" type="datetimeFigureOut">
              <a:rPr lang="en-GB" smtClean="0"/>
              <a:t>08/10/2025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CBD8F06-D57C-400A-BEE4-17A70ACB1944}" type="slidenum">
              <a:rPr lang="en-GB" smtClean="0"/>
              <a:t>‹#›</a:t>
            </a:fld>
            <a:endParaRPr lang="en-GB"/>
          </a:p>
        </p:txBody>
      </p:sp>
    </p:spTree>
    <p:extLst>
      <p:ext uri="{BB962C8B-B14F-4D97-AF65-F5344CB8AC3E}">
        <p14:creationId xmlns:p14="http://schemas.microsoft.com/office/powerpoint/2010/main" val="4105959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D7208A4-1E3B-4623-9F0F-D618D50078BE}" type="datetimeFigureOut">
              <a:rPr lang="en-GB" smtClean="0"/>
              <a:t>08/10/2025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BD8F06-D57C-400A-BEE4-17A70ACB1944}"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865491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D7208A4-1E3B-4623-9F0F-D618D50078BE}" type="datetimeFigureOut">
              <a:rPr lang="en-GB" smtClean="0"/>
              <a:t>08/10/2025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BD8F06-D57C-400A-BEE4-17A70ACB1944}"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275980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D7208A4-1E3B-4623-9F0F-D618D50078BE}" type="datetimeFigureOut">
              <a:rPr lang="en-GB" smtClean="0"/>
              <a:t>08/10/2025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BD8F06-D57C-400A-BEE4-17A70ACB1944}" type="slidenum">
              <a:rPr lang="en-GB" smtClean="0"/>
              <a:t>‹#›</a:t>
            </a:fld>
            <a:endParaRPr lang="en-GB"/>
          </a:p>
        </p:txBody>
      </p:sp>
    </p:spTree>
    <p:extLst>
      <p:ext uri="{BB962C8B-B14F-4D97-AF65-F5344CB8AC3E}">
        <p14:creationId xmlns:p14="http://schemas.microsoft.com/office/powerpoint/2010/main" val="36538646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D7208A4-1E3B-4623-9F0F-D618D50078BE}" type="datetimeFigureOut">
              <a:rPr lang="en-GB" smtClean="0"/>
              <a:t>08/10/2025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BD8F06-D57C-400A-BEE4-17A70ACB1944}"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977010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D7208A4-1E3B-4623-9F0F-D618D50078BE}" type="datetimeFigureOut">
              <a:rPr lang="en-GB" smtClean="0"/>
              <a:t>08/10/2025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BD8F06-D57C-400A-BEE4-17A70ACB1944}"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676939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7208A4-1E3B-4623-9F0F-D618D50078BE}" type="datetimeFigureOut">
              <a:rPr lang="en-GB" smtClean="0"/>
              <a:t>08/10/2025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BD8F06-D57C-400A-BEE4-17A70ACB1944}"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636011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7208A4-1E3B-4623-9F0F-D618D50078BE}" type="datetimeFigureOut">
              <a:rPr lang="en-GB" smtClean="0"/>
              <a:t>08/10/2025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CBD8F06-D57C-400A-BEE4-17A70ACB1944}"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17838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D7208A4-1E3B-4623-9F0F-D618D50078BE}" type="datetimeFigureOut">
              <a:rPr lang="en-GB" smtClean="0"/>
              <a:t>08/10/2025</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CBD8F06-D57C-400A-BEE4-17A70ACB1944}" type="slidenum">
              <a:rPr lang="en-GB" smtClean="0"/>
              <a:t>‹#›</a:t>
            </a:fld>
            <a:endParaRPr lang="en-GB"/>
          </a:p>
        </p:txBody>
      </p:sp>
    </p:spTree>
    <p:extLst>
      <p:ext uri="{BB962C8B-B14F-4D97-AF65-F5344CB8AC3E}">
        <p14:creationId xmlns:p14="http://schemas.microsoft.com/office/powerpoint/2010/main" val="16543610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965BF8B-5360-451D-A601-E251668130EB}"/>
              </a:ext>
            </a:extLst>
          </p:cNvPr>
          <p:cNvSpPr/>
          <p:nvPr/>
        </p:nvSpPr>
        <p:spPr>
          <a:xfrm>
            <a:off x="921025" y="1204814"/>
            <a:ext cx="10349948" cy="4773102"/>
          </a:xfrm>
          <a:prstGeom prst="rect">
            <a:avLst/>
          </a:prstGeom>
        </p:spPr>
        <p:txBody>
          <a:bodyPr wrap="square">
            <a:spAutoFit/>
          </a:bodyPr>
          <a:lstStyle/>
          <a:p>
            <a:pPr indent="457200" fontAlgn="base">
              <a:lnSpc>
                <a:spcPct val="107000"/>
              </a:lnSpc>
              <a:spcAft>
                <a:spcPts val="800"/>
              </a:spcAft>
            </a:pPr>
            <a:r>
              <a:rPr lang="en-GB" sz="2800" dirty="0">
                <a:latin typeface="Georgia" panose="02040502050405020303" pitchFamily="18" charset="0"/>
                <a:ea typeface="Times New Roman" panose="02020603050405020304" pitchFamily="18" charset="0"/>
                <a:cs typeface="Times New Roman" panose="02020603050405020304" pitchFamily="18" charset="0"/>
              </a:rPr>
              <a:t>in a hole in the ground there lived a hobbit not a nasty dirty wet hole filled with the ends of worms and an oozy smell nor yet a dry bare sandy hole with nothing in it to sit down on or to eat it was a hobbit-hole and that means comfort i</a:t>
            </a:r>
            <a:r>
              <a:rPr lang="en-GB" sz="2800" dirty="0">
                <a:latin typeface="Georgia" panose="02040502050405020303" pitchFamily="18" charset="0"/>
              </a:rPr>
              <a:t>t had a perfectly round door like a porthole painted green with a shiny yellow brass knob in the exact middle the door opened on to a tube-shaped hall like a tunnel a very comfortable tunnel without smoke with panelled walls, and floors tiled and carpeted provided with polished chairs and lots and lots of pegs for hats and coats the hobbit was fond of visitors </a:t>
            </a:r>
            <a:endParaRPr lang="en-GB" sz="2800" dirty="0">
              <a:effectLst/>
              <a:latin typeface="Georgia" panose="02040502050405020303" pitchFamily="18"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3849C765-930B-4A60-B88E-7E2DBBCB2075}"/>
              </a:ext>
            </a:extLst>
          </p:cNvPr>
          <p:cNvSpPr/>
          <p:nvPr/>
        </p:nvSpPr>
        <p:spPr>
          <a:xfrm>
            <a:off x="250873" y="309264"/>
            <a:ext cx="5727896" cy="584775"/>
          </a:xfrm>
          <a:prstGeom prst="rect">
            <a:avLst/>
          </a:prstGeom>
          <a:solidFill>
            <a:schemeClr val="bg1"/>
          </a:solidFill>
          <a:ln>
            <a:solidFill>
              <a:schemeClr val="tx1"/>
            </a:solidFill>
          </a:ln>
        </p:spPr>
        <p:txBody>
          <a:bodyPr wrap="square">
            <a:spAutoFit/>
          </a:bodyPr>
          <a:lstStyle/>
          <a:p>
            <a:r>
              <a:rPr lang="en-GB" sz="3200" b="1" dirty="0">
                <a:solidFill>
                  <a:srgbClr val="FF0000"/>
                </a:solidFill>
              </a:rPr>
              <a:t>Why is this so difficult to read? </a:t>
            </a:r>
          </a:p>
        </p:txBody>
      </p:sp>
      <p:pic>
        <p:nvPicPr>
          <p:cNvPr id="6" name="Picture 5">
            <a:extLst>
              <a:ext uri="{FF2B5EF4-FFF2-40B4-BE49-F238E27FC236}">
                <a16:creationId xmlns:a16="http://schemas.microsoft.com/office/drawing/2014/main" id="{10718274-D46B-41C1-AC5F-CBBADC6EB494}"/>
              </a:ext>
            </a:extLst>
          </p:cNvPr>
          <p:cNvPicPr>
            <a:picLocks noChangeAspect="1"/>
          </p:cNvPicPr>
          <p:nvPr/>
        </p:nvPicPr>
        <p:blipFill>
          <a:blip r:embed="rId3"/>
          <a:stretch>
            <a:fillRect/>
          </a:stretch>
        </p:blipFill>
        <p:spPr>
          <a:xfrm rot="508733">
            <a:off x="10935073" y="3023064"/>
            <a:ext cx="1330621" cy="1330621"/>
          </a:xfrm>
          <a:prstGeom prst="rect">
            <a:avLst/>
          </a:prstGeom>
        </p:spPr>
      </p:pic>
      <p:sp>
        <p:nvSpPr>
          <p:cNvPr id="7" name="Rectangle 6">
            <a:extLst>
              <a:ext uri="{FF2B5EF4-FFF2-40B4-BE49-F238E27FC236}">
                <a16:creationId xmlns:a16="http://schemas.microsoft.com/office/drawing/2014/main" id="{AB12626F-82A6-46F3-832E-A7A21DAA261A}"/>
              </a:ext>
            </a:extLst>
          </p:cNvPr>
          <p:cNvSpPr/>
          <p:nvPr/>
        </p:nvSpPr>
        <p:spPr>
          <a:xfrm>
            <a:off x="4768948" y="5996303"/>
            <a:ext cx="7160455" cy="584775"/>
          </a:xfrm>
          <a:prstGeom prst="rect">
            <a:avLst/>
          </a:prstGeom>
          <a:solidFill>
            <a:schemeClr val="bg1"/>
          </a:solidFill>
          <a:ln>
            <a:solidFill>
              <a:schemeClr val="tx1"/>
            </a:solidFill>
          </a:ln>
        </p:spPr>
        <p:txBody>
          <a:bodyPr wrap="square">
            <a:spAutoFit/>
          </a:bodyPr>
          <a:lstStyle/>
          <a:p>
            <a:r>
              <a:rPr lang="en-GB" sz="3200" b="1" dirty="0">
                <a:solidFill>
                  <a:srgbClr val="FF0000"/>
                </a:solidFill>
              </a:rPr>
              <a:t>What would make the meaning clearer?</a:t>
            </a:r>
          </a:p>
        </p:txBody>
      </p:sp>
    </p:spTree>
    <p:extLst>
      <p:ext uri="{BB962C8B-B14F-4D97-AF65-F5344CB8AC3E}">
        <p14:creationId xmlns:p14="http://schemas.microsoft.com/office/powerpoint/2010/main" val="19684481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3AE61-9A7C-490E-8CF9-BF8689CFD935}"/>
              </a:ext>
            </a:extLst>
          </p:cNvPr>
          <p:cNvSpPr>
            <a:spLocks noGrp="1"/>
          </p:cNvSpPr>
          <p:nvPr>
            <p:ph type="title"/>
          </p:nvPr>
        </p:nvSpPr>
        <p:spPr/>
        <p:txBody>
          <a:bodyPr>
            <a:normAutofit fontScale="90000"/>
          </a:bodyPr>
          <a:lstStyle/>
          <a:p>
            <a:r>
              <a:rPr lang="en-GB" sz="7300" b="1" dirty="0"/>
              <a:t>Capital letters</a:t>
            </a:r>
            <a:br>
              <a:rPr lang="en-GB" dirty="0"/>
            </a:br>
            <a:endParaRPr lang="en-GB" dirty="0"/>
          </a:p>
        </p:txBody>
      </p:sp>
      <p:sp>
        <p:nvSpPr>
          <p:cNvPr id="3" name="Content Placeholder 2">
            <a:extLst>
              <a:ext uri="{FF2B5EF4-FFF2-40B4-BE49-F238E27FC236}">
                <a16:creationId xmlns:a16="http://schemas.microsoft.com/office/drawing/2014/main" id="{2C9297CF-1CAD-4D39-83BA-EE0C7FB54C08}"/>
              </a:ext>
            </a:extLst>
          </p:cNvPr>
          <p:cNvSpPr>
            <a:spLocks noGrp="1"/>
          </p:cNvSpPr>
          <p:nvPr>
            <p:ph idx="1"/>
          </p:nvPr>
        </p:nvSpPr>
        <p:spPr>
          <a:xfrm>
            <a:off x="1295402" y="2755715"/>
            <a:ext cx="9601196" cy="3318936"/>
          </a:xfrm>
        </p:spPr>
        <p:txBody>
          <a:bodyPr>
            <a:normAutofit/>
          </a:bodyPr>
          <a:lstStyle/>
          <a:p>
            <a:r>
              <a:rPr lang="en-GB" sz="3200" b="1" dirty="0"/>
              <a:t>A sentence always begins with a capital letter.</a:t>
            </a:r>
            <a:endParaRPr lang="en-GB" sz="3200" dirty="0"/>
          </a:p>
          <a:p>
            <a:endParaRPr lang="en-GB" sz="3200" dirty="0"/>
          </a:p>
          <a:p>
            <a:r>
              <a:rPr lang="en-GB" sz="3200" dirty="0"/>
              <a:t>When </a:t>
            </a:r>
            <a:r>
              <a:rPr lang="en-GB" sz="3200" b="1" dirty="0"/>
              <a:t>I</a:t>
            </a:r>
            <a:r>
              <a:rPr lang="en-GB" sz="3200" dirty="0"/>
              <a:t> is used on its own, it is always a capital letter, e.g. </a:t>
            </a:r>
            <a:r>
              <a:rPr lang="en-GB" sz="3200" b="1" i="1" dirty="0">
                <a:solidFill>
                  <a:srgbClr val="FF0000"/>
                </a:solidFill>
              </a:rPr>
              <a:t>T</a:t>
            </a:r>
            <a:r>
              <a:rPr lang="en-GB" sz="3200" i="1" dirty="0"/>
              <a:t>hey waited until </a:t>
            </a:r>
            <a:r>
              <a:rPr lang="en-GB" sz="3200" b="1" i="1" dirty="0">
                <a:solidFill>
                  <a:srgbClr val="FF0000"/>
                </a:solidFill>
              </a:rPr>
              <a:t>I</a:t>
            </a:r>
            <a:r>
              <a:rPr lang="en-GB" sz="3200" i="1" dirty="0"/>
              <a:t> reached them before boarding the train to </a:t>
            </a:r>
            <a:r>
              <a:rPr lang="en-GB" sz="3200" b="1" i="1" dirty="0">
                <a:solidFill>
                  <a:srgbClr val="FF0000"/>
                </a:solidFill>
              </a:rPr>
              <a:t>E</a:t>
            </a:r>
            <a:r>
              <a:rPr lang="en-GB" sz="3200" i="1" dirty="0"/>
              <a:t>dinburgh.</a:t>
            </a:r>
            <a:endParaRPr lang="en-GB" sz="3200" dirty="0"/>
          </a:p>
          <a:p>
            <a:endParaRPr lang="en-GB" dirty="0"/>
          </a:p>
        </p:txBody>
      </p:sp>
      <p:pic>
        <p:nvPicPr>
          <p:cNvPr id="6" name="Picture 5">
            <a:extLst>
              <a:ext uri="{FF2B5EF4-FFF2-40B4-BE49-F238E27FC236}">
                <a16:creationId xmlns:a16="http://schemas.microsoft.com/office/drawing/2014/main" id="{E4D6C5A1-B7D6-4B56-8021-25A585AA9C37}"/>
              </a:ext>
            </a:extLst>
          </p:cNvPr>
          <p:cNvPicPr>
            <a:picLocks noChangeAspect="1"/>
          </p:cNvPicPr>
          <p:nvPr/>
        </p:nvPicPr>
        <p:blipFill>
          <a:blip r:embed="rId2"/>
          <a:stretch>
            <a:fillRect/>
          </a:stretch>
        </p:blipFill>
        <p:spPr>
          <a:xfrm>
            <a:off x="773389" y="783349"/>
            <a:ext cx="1943308" cy="1501301"/>
          </a:xfrm>
          <a:prstGeom prst="rect">
            <a:avLst/>
          </a:prstGeom>
        </p:spPr>
      </p:pic>
      <p:pic>
        <p:nvPicPr>
          <p:cNvPr id="7" name="Picture 6">
            <a:extLst>
              <a:ext uri="{FF2B5EF4-FFF2-40B4-BE49-F238E27FC236}">
                <a16:creationId xmlns:a16="http://schemas.microsoft.com/office/drawing/2014/main" id="{33325A04-6FB5-40E8-85EC-76734D59AD7B}"/>
              </a:ext>
            </a:extLst>
          </p:cNvPr>
          <p:cNvPicPr>
            <a:picLocks noChangeAspect="1"/>
          </p:cNvPicPr>
          <p:nvPr/>
        </p:nvPicPr>
        <p:blipFill>
          <a:blip r:embed="rId3"/>
          <a:stretch>
            <a:fillRect/>
          </a:stretch>
        </p:blipFill>
        <p:spPr>
          <a:xfrm>
            <a:off x="9978887" y="783349"/>
            <a:ext cx="1310101" cy="1310101"/>
          </a:xfrm>
          <a:prstGeom prst="rect">
            <a:avLst/>
          </a:prstGeom>
        </p:spPr>
      </p:pic>
    </p:spTree>
    <p:extLst>
      <p:ext uri="{BB962C8B-B14F-4D97-AF65-F5344CB8AC3E}">
        <p14:creationId xmlns:p14="http://schemas.microsoft.com/office/powerpoint/2010/main" val="22553710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3AE61-9A7C-490E-8CF9-BF8689CFD935}"/>
              </a:ext>
            </a:extLst>
          </p:cNvPr>
          <p:cNvSpPr>
            <a:spLocks noGrp="1"/>
          </p:cNvSpPr>
          <p:nvPr>
            <p:ph type="title"/>
          </p:nvPr>
        </p:nvSpPr>
        <p:spPr>
          <a:xfrm>
            <a:off x="887896" y="783349"/>
            <a:ext cx="7861850" cy="1303867"/>
          </a:xfrm>
        </p:spPr>
        <p:txBody>
          <a:bodyPr>
            <a:noAutofit/>
          </a:bodyPr>
          <a:lstStyle/>
          <a:p>
            <a:r>
              <a:rPr lang="en-GB" sz="4800" b="1" dirty="0"/>
              <a:t>Capital letters always come at the start of …</a:t>
            </a:r>
          </a:p>
        </p:txBody>
      </p:sp>
      <p:sp>
        <p:nvSpPr>
          <p:cNvPr id="3" name="Content Placeholder 2">
            <a:extLst>
              <a:ext uri="{FF2B5EF4-FFF2-40B4-BE49-F238E27FC236}">
                <a16:creationId xmlns:a16="http://schemas.microsoft.com/office/drawing/2014/main" id="{2C9297CF-1CAD-4D39-83BA-EE0C7FB54C08}"/>
              </a:ext>
            </a:extLst>
          </p:cNvPr>
          <p:cNvSpPr>
            <a:spLocks noGrp="1"/>
          </p:cNvSpPr>
          <p:nvPr>
            <p:ph idx="1"/>
          </p:nvPr>
        </p:nvSpPr>
        <p:spPr>
          <a:xfrm>
            <a:off x="781878" y="2504661"/>
            <a:ext cx="10376452" cy="3569990"/>
          </a:xfrm>
        </p:spPr>
        <p:txBody>
          <a:bodyPr>
            <a:normAutofit/>
          </a:bodyPr>
          <a:lstStyle/>
          <a:p>
            <a:pPr lvl="1"/>
            <a:r>
              <a:rPr lang="en-GB" sz="2800" b="1" dirty="0">
                <a:solidFill>
                  <a:srgbClr val="FF0000"/>
                </a:solidFill>
              </a:rPr>
              <a:t>names</a:t>
            </a:r>
            <a:r>
              <a:rPr lang="en-GB" sz="2800" dirty="0">
                <a:solidFill>
                  <a:srgbClr val="FF0000"/>
                </a:solidFill>
              </a:rPr>
              <a:t> of people and their titles, e.g. </a:t>
            </a:r>
            <a:r>
              <a:rPr lang="en-GB" sz="2800" b="1" i="1" dirty="0">
                <a:solidFill>
                  <a:srgbClr val="FF0000"/>
                </a:solidFill>
              </a:rPr>
              <a:t>G</a:t>
            </a:r>
            <a:r>
              <a:rPr lang="en-GB" sz="2800" i="1" dirty="0">
                <a:solidFill>
                  <a:srgbClr val="FF0000"/>
                </a:solidFill>
              </a:rPr>
              <a:t>eorge </a:t>
            </a:r>
            <a:r>
              <a:rPr lang="en-GB" sz="2800" b="1" i="1" dirty="0">
                <a:solidFill>
                  <a:srgbClr val="FF0000"/>
                </a:solidFill>
              </a:rPr>
              <a:t>H</a:t>
            </a:r>
            <a:r>
              <a:rPr lang="en-GB" sz="2800" i="1" dirty="0">
                <a:solidFill>
                  <a:srgbClr val="FF0000"/>
                </a:solidFill>
              </a:rPr>
              <a:t>arris, </a:t>
            </a:r>
            <a:r>
              <a:rPr lang="en-GB" sz="2800" b="1" i="1" dirty="0">
                <a:solidFill>
                  <a:srgbClr val="FF0000"/>
                </a:solidFill>
              </a:rPr>
              <a:t>M</a:t>
            </a:r>
            <a:r>
              <a:rPr lang="en-GB" sz="2800" i="1" dirty="0">
                <a:solidFill>
                  <a:srgbClr val="FF0000"/>
                </a:solidFill>
              </a:rPr>
              <a:t>r </a:t>
            </a:r>
            <a:r>
              <a:rPr lang="en-GB" sz="2800" b="1" i="1" dirty="0">
                <a:solidFill>
                  <a:srgbClr val="FF0000"/>
                </a:solidFill>
              </a:rPr>
              <a:t>G</a:t>
            </a:r>
            <a:r>
              <a:rPr lang="en-GB" sz="2800" i="1" dirty="0">
                <a:solidFill>
                  <a:srgbClr val="FF0000"/>
                </a:solidFill>
              </a:rPr>
              <a:t>eorge </a:t>
            </a:r>
            <a:r>
              <a:rPr lang="en-GB" sz="2800" b="1" i="1" dirty="0">
                <a:solidFill>
                  <a:srgbClr val="FF0000"/>
                </a:solidFill>
              </a:rPr>
              <a:t>H</a:t>
            </a:r>
            <a:r>
              <a:rPr lang="en-GB" sz="2800" i="1" dirty="0">
                <a:solidFill>
                  <a:srgbClr val="FF0000"/>
                </a:solidFill>
              </a:rPr>
              <a:t>arris, </a:t>
            </a:r>
            <a:r>
              <a:rPr lang="en-GB" sz="2800" b="1" i="1" dirty="0">
                <a:solidFill>
                  <a:srgbClr val="FF0000"/>
                </a:solidFill>
              </a:rPr>
              <a:t>U</a:t>
            </a:r>
            <a:r>
              <a:rPr lang="en-GB" sz="2800" i="1" dirty="0">
                <a:solidFill>
                  <a:srgbClr val="FF0000"/>
                </a:solidFill>
              </a:rPr>
              <a:t>ncle </a:t>
            </a:r>
            <a:r>
              <a:rPr lang="en-GB" sz="2800" b="1" i="1" dirty="0">
                <a:solidFill>
                  <a:srgbClr val="FF0000"/>
                </a:solidFill>
              </a:rPr>
              <a:t>G</a:t>
            </a:r>
            <a:r>
              <a:rPr lang="en-GB" sz="2800" i="1" dirty="0">
                <a:solidFill>
                  <a:srgbClr val="FF0000"/>
                </a:solidFill>
              </a:rPr>
              <a:t>eorge, </a:t>
            </a:r>
            <a:r>
              <a:rPr lang="en-GB" sz="2800" b="1" i="1" dirty="0">
                <a:solidFill>
                  <a:srgbClr val="FF0000"/>
                </a:solidFill>
              </a:rPr>
              <a:t>D</a:t>
            </a:r>
            <a:r>
              <a:rPr lang="en-GB" sz="2800" i="1" dirty="0">
                <a:solidFill>
                  <a:srgbClr val="FF0000"/>
                </a:solidFill>
              </a:rPr>
              <a:t>r </a:t>
            </a:r>
            <a:r>
              <a:rPr lang="en-GB" sz="2800" b="1" i="1" dirty="0">
                <a:solidFill>
                  <a:srgbClr val="FF0000"/>
                </a:solidFill>
              </a:rPr>
              <a:t>H</a:t>
            </a:r>
            <a:r>
              <a:rPr lang="en-GB" sz="2800" i="1" dirty="0">
                <a:solidFill>
                  <a:srgbClr val="FF0000"/>
                </a:solidFill>
              </a:rPr>
              <a:t>arris</a:t>
            </a:r>
            <a:endParaRPr lang="en-GB" sz="2800" dirty="0">
              <a:solidFill>
                <a:srgbClr val="FF0000"/>
              </a:solidFill>
            </a:endParaRPr>
          </a:p>
          <a:p>
            <a:pPr lvl="1"/>
            <a:r>
              <a:rPr lang="en-GB" sz="2800" b="1" dirty="0">
                <a:solidFill>
                  <a:srgbClr val="002060"/>
                </a:solidFill>
              </a:rPr>
              <a:t>places</a:t>
            </a:r>
            <a:r>
              <a:rPr lang="en-GB" sz="2800" dirty="0">
                <a:solidFill>
                  <a:srgbClr val="002060"/>
                </a:solidFill>
              </a:rPr>
              <a:t>, e.g. </a:t>
            </a:r>
            <a:r>
              <a:rPr lang="en-GB" sz="2800" b="1" i="1" dirty="0">
                <a:solidFill>
                  <a:srgbClr val="002060"/>
                </a:solidFill>
              </a:rPr>
              <a:t>H</a:t>
            </a:r>
            <a:r>
              <a:rPr lang="en-GB" sz="2800" i="1" dirty="0">
                <a:solidFill>
                  <a:srgbClr val="002060"/>
                </a:solidFill>
              </a:rPr>
              <a:t>igh </a:t>
            </a:r>
            <a:r>
              <a:rPr lang="en-GB" sz="2800" b="1" i="1" dirty="0">
                <a:solidFill>
                  <a:srgbClr val="002060"/>
                </a:solidFill>
              </a:rPr>
              <a:t>S</a:t>
            </a:r>
            <a:r>
              <a:rPr lang="en-GB" sz="2800" i="1" dirty="0">
                <a:solidFill>
                  <a:srgbClr val="002060"/>
                </a:solidFill>
              </a:rPr>
              <a:t>treet, </a:t>
            </a:r>
            <a:r>
              <a:rPr lang="en-GB" sz="2800" b="1" i="1" dirty="0">
                <a:solidFill>
                  <a:srgbClr val="002060"/>
                </a:solidFill>
              </a:rPr>
              <a:t>G</a:t>
            </a:r>
            <a:r>
              <a:rPr lang="en-GB" sz="2800" i="1" dirty="0">
                <a:solidFill>
                  <a:srgbClr val="002060"/>
                </a:solidFill>
              </a:rPr>
              <a:t>uildford, </a:t>
            </a:r>
            <a:r>
              <a:rPr lang="en-GB" sz="2800" b="1" i="1" dirty="0">
                <a:solidFill>
                  <a:srgbClr val="002060"/>
                </a:solidFill>
              </a:rPr>
              <a:t>S</a:t>
            </a:r>
            <a:r>
              <a:rPr lang="en-GB" sz="2800" i="1" dirty="0">
                <a:solidFill>
                  <a:srgbClr val="002060"/>
                </a:solidFill>
              </a:rPr>
              <a:t>urrey, </a:t>
            </a:r>
            <a:r>
              <a:rPr lang="en-GB" sz="2800" b="1" i="1" dirty="0">
                <a:solidFill>
                  <a:srgbClr val="002060"/>
                </a:solidFill>
              </a:rPr>
              <a:t>E</a:t>
            </a:r>
            <a:r>
              <a:rPr lang="en-GB" sz="2800" i="1" dirty="0">
                <a:solidFill>
                  <a:srgbClr val="002060"/>
                </a:solidFill>
              </a:rPr>
              <a:t>ngland, </a:t>
            </a:r>
            <a:r>
              <a:rPr lang="en-GB" sz="2800" b="1" i="1" dirty="0">
                <a:solidFill>
                  <a:srgbClr val="002060"/>
                </a:solidFill>
              </a:rPr>
              <a:t>E</a:t>
            </a:r>
            <a:r>
              <a:rPr lang="en-GB" sz="2800" i="1" dirty="0">
                <a:solidFill>
                  <a:srgbClr val="002060"/>
                </a:solidFill>
              </a:rPr>
              <a:t>urope</a:t>
            </a:r>
            <a:endParaRPr lang="en-GB" sz="2800" dirty="0">
              <a:solidFill>
                <a:srgbClr val="002060"/>
              </a:solidFill>
            </a:endParaRPr>
          </a:p>
          <a:p>
            <a:pPr lvl="1"/>
            <a:r>
              <a:rPr lang="en-GB" sz="2800" dirty="0">
                <a:solidFill>
                  <a:srgbClr val="FF0066"/>
                </a:solidFill>
              </a:rPr>
              <a:t>their adjectives (describing words), e.g. </a:t>
            </a:r>
            <a:r>
              <a:rPr lang="en-GB" sz="2800" b="1" i="1" dirty="0">
                <a:solidFill>
                  <a:srgbClr val="FF0066"/>
                </a:solidFill>
              </a:rPr>
              <a:t>E</a:t>
            </a:r>
            <a:r>
              <a:rPr lang="en-GB" sz="2800" i="1" dirty="0">
                <a:solidFill>
                  <a:srgbClr val="FF0066"/>
                </a:solidFill>
              </a:rPr>
              <a:t>nglish, </a:t>
            </a:r>
            <a:r>
              <a:rPr lang="en-GB" sz="2800" b="1" i="1" dirty="0">
                <a:solidFill>
                  <a:srgbClr val="FF0066"/>
                </a:solidFill>
              </a:rPr>
              <a:t>W</a:t>
            </a:r>
            <a:r>
              <a:rPr lang="en-GB" sz="2800" i="1" dirty="0">
                <a:solidFill>
                  <a:srgbClr val="FF0066"/>
                </a:solidFill>
              </a:rPr>
              <a:t>elsh</a:t>
            </a:r>
            <a:r>
              <a:rPr lang="en-GB" sz="2800" b="1" i="1" dirty="0">
                <a:solidFill>
                  <a:srgbClr val="FF0066"/>
                </a:solidFill>
              </a:rPr>
              <a:t>, E</a:t>
            </a:r>
            <a:r>
              <a:rPr lang="en-GB" sz="2800" i="1" dirty="0">
                <a:solidFill>
                  <a:srgbClr val="FF0066"/>
                </a:solidFill>
              </a:rPr>
              <a:t>uropean</a:t>
            </a:r>
            <a:r>
              <a:rPr lang="en-GB" sz="2800" dirty="0">
                <a:solidFill>
                  <a:srgbClr val="FF0066"/>
                </a:solidFill>
              </a:rPr>
              <a:t> </a:t>
            </a:r>
          </a:p>
          <a:p>
            <a:pPr lvl="1"/>
            <a:r>
              <a:rPr lang="en-GB" sz="2800" b="1" dirty="0">
                <a:solidFill>
                  <a:srgbClr val="C00000"/>
                </a:solidFill>
              </a:rPr>
              <a:t>days</a:t>
            </a:r>
            <a:r>
              <a:rPr lang="en-GB" sz="2800" dirty="0">
                <a:solidFill>
                  <a:srgbClr val="C00000"/>
                </a:solidFill>
              </a:rPr>
              <a:t> of the week, special days, e.g. </a:t>
            </a:r>
            <a:r>
              <a:rPr lang="en-GB" sz="2800" b="1" i="1" dirty="0">
                <a:solidFill>
                  <a:srgbClr val="C00000"/>
                </a:solidFill>
              </a:rPr>
              <a:t>C</a:t>
            </a:r>
            <a:r>
              <a:rPr lang="en-GB" sz="2800" i="1" dirty="0">
                <a:solidFill>
                  <a:srgbClr val="C00000"/>
                </a:solidFill>
              </a:rPr>
              <a:t>hristmas </a:t>
            </a:r>
            <a:r>
              <a:rPr lang="en-GB" sz="2800" b="1" i="1" dirty="0">
                <a:solidFill>
                  <a:srgbClr val="C00000"/>
                </a:solidFill>
              </a:rPr>
              <a:t>E</a:t>
            </a:r>
            <a:r>
              <a:rPr lang="en-GB" sz="2800" i="1" dirty="0">
                <a:solidFill>
                  <a:srgbClr val="C00000"/>
                </a:solidFill>
              </a:rPr>
              <a:t>ve</a:t>
            </a:r>
            <a:r>
              <a:rPr lang="en-GB" sz="2800" dirty="0">
                <a:solidFill>
                  <a:srgbClr val="C00000"/>
                </a:solidFill>
              </a:rPr>
              <a:t> and months, but not seasons</a:t>
            </a:r>
          </a:p>
          <a:p>
            <a:endParaRPr lang="en-GB" dirty="0"/>
          </a:p>
        </p:txBody>
      </p:sp>
      <p:pic>
        <p:nvPicPr>
          <p:cNvPr id="4" name="Picture 3">
            <a:extLst>
              <a:ext uri="{FF2B5EF4-FFF2-40B4-BE49-F238E27FC236}">
                <a16:creationId xmlns:a16="http://schemas.microsoft.com/office/drawing/2014/main" id="{1C238D80-0B1A-4597-BDD9-8096DC50A2CD}"/>
              </a:ext>
            </a:extLst>
          </p:cNvPr>
          <p:cNvPicPr>
            <a:picLocks noChangeAspect="1"/>
          </p:cNvPicPr>
          <p:nvPr/>
        </p:nvPicPr>
        <p:blipFill>
          <a:blip r:embed="rId2"/>
          <a:stretch>
            <a:fillRect/>
          </a:stretch>
        </p:blipFill>
        <p:spPr>
          <a:xfrm>
            <a:off x="9332807" y="783349"/>
            <a:ext cx="1944793" cy="1499746"/>
          </a:xfrm>
          <a:prstGeom prst="rect">
            <a:avLst/>
          </a:prstGeom>
        </p:spPr>
      </p:pic>
    </p:spTree>
    <p:extLst>
      <p:ext uri="{BB962C8B-B14F-4D97-AF65-F5344CB8AC3E}">
        <p14:creationId xmlns:p14="http://schemas.microsoft.com/office/powerpoint/2010/main" val="3204694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3AE61-9A7C-490E-8CF9-BF8689CFD935}"/>
              </a:ext>
            </a:extLst>
          </p:cNvPr>
          <p:cNvSpPr>
            <a:spLocks noGrp="1"/>
          </p:cNvSpPr>
          <p:nvPr>
            <p:ph type="title"/>
          </p:nvPr>
        </p:nvSpPr>
        <p:spPr>
          <a:xfrm>
            <a:off x="887896" y="783349"/>
            <a:ext cx="7861850" cy="1303867"/>
          </a:xfrm>
        </p:spPr>
        <p:txBody>
          <a:bodyPr>
            <a:noAutofit/>
          </a:bodyPr>
          <a:lstStyle/>
          <a:p>
            <a:r>
              <a:rPr lang="en-GB" sz="4800" b="1" dirty="0"/>
              <a:t>Capital letters always come at the start of …</a:t>
            </a:r>
          </a:p>
        </p:txBody>
      </p:sp>
      <p:sp>
        <p:nvSpPr>
          <p:cNvPr id="3" name="Content Placeholder 2">
            <a:extLst>
              <a:ext uri="{FF2B5EF4-FFF2-40B4-BE49-F238E27FC236}">
                <a16:creationId xmlns:a16="http://schemas.microsoft.com/office/drawing/2014/main" id="{2C9297CF-1CAD-4D39-83BA-EE0C7FB54C08}"/>
              </a:ext>
            </a:extLst>
          </p:cNvPr>
          <p:cNvSpPr>
            <a:spLocks noGrp="1"/>
          </p:cNvSpPr>
          <p:nvPr>
            <p:ph idx="1"/>
          </p:nvPr>
        </p:nvSpPr>
        <p:spPr>
          <a:xfrm>
            <a:off x="781878" y="2504661"/>
            <a:ext cx="10376452" cy="3569990"/>
          </a:xfrm>
        </p:spPr>
        <p:txBody>
          <a:bodyPr>
            <a:normAutofit/>
          </a:bodyPr>
          <a:lstStyle/>
          <a:p>
            <a:pPr lvl="1"/>
            <a:r>
              <a:rPr lang="en-GB" sz="3200" b="1" dirty="0">
                <a:solidFill>
                  <a:srgbClr val="7030A0"/>
                </a:solidFill>
              </a:rPr>
              <a:t>titles</a:t>
            </a:r>
            <a:r>
              <a:rPr lang="en-GB" sz="3200" dirty="0">
                <a:solidFill>
                  <a:srgbClr val="7030A0"/>
                </a:solidFill>
              </a:rPr>
              <a:t> of books, films, television programmes, plays, bands etc, e.g. </a:t>
            </a:r>
            <a:r>
              <a:rPr lang="en-GB" sz="3200" b="1" i="1" dirty="0">
                <a:solidFill>
                  <a:srgbClr val="7030A0"/>
                </a:solidFill>
              </a:rPr>
              <a:t>T</a:t>
            </a:r>
            <a:r>
              <a:rPr lang="en-GB" sz="3200" i="1" dirty="0">
                <a:solidFill>
                  <a:srgbClr val="7030A0"/>
                </a:solidFill>
              </a:rPr>
              <a:t>he </a:t>
            </a:r>
            <a:r>
              <a:rPr lang="en-GB" sz="3200" b="1" i="1" dirty="0">
                <a:solidFill>
                  <a:srgbClr val="7030A0"/>
                </a:solidFill>
              </a:rPr>
              <a:t>H</a:t>
            </a:r>
            <a:r>
              <a:rPr lang="en-GB" sz="3200" i="1" dirty="0">
                <a:solidFill>
                  <a:srgbClr val="7030A0"/>
                </a:solidFill>
              </a:rPr>
              <a:t>obbit, </a:t>
            </a:r>
            <a:r>
              <a:rPr lang="en-GB" sz="3200" b="1" i="1" dirty="0">
                <a:solidFill>
                  <a:srgbClr val="7030A0"/>
                </a:solidFill>
              </a:rPr>
              <a:t>Ke</a:t>
            </a:r>
            <a:r>
              <a:rPr lang="en-GB" sz="3200" i="1" dirty="0">
                <a:solidFill>
                  <a:srgbClr val="7030A0"/>
                </a:solidFill>
              </a:rPr>
              <a:t>nsuke’s </a:t>
            </a:r>
            <a:r>
              <a:rPr lang="en-GB" sz="3200" b="1" i="1" dirty="0">
                <a:solidFill>
                  <a:srgbClr val="7030A0"/>
                </a:solidFill>
              </a:rPr>
              <a:t>K</a:t>
            </a:r>
            <a:r>
              <a:rPr lang="en-GB" sz="3200" i="1" dirty="0">
                <a:solidFill>
                  <a:srgbClr val="7030A0"/>
                </a:solidFill>
              </a:rPr>
              <a:t>ingdom, </a:t>
            </a:r>
            <a:r>
              <a:rPr lang="en-GB" sz="3200" b="1" i="1" dirty="0">
                <a:solidFill>
                  <a:srgbClr val="7030A0"/>
                </a:solidFill>
              </a:rPr>
              <a:t>F</a:t>
            </a:r>
            <a:r>
              <a:rPr lang="en-GB" sz="3200" i="1" dirty="0">
                <a:solidFill>
                  <a:srgbClr val="7030A0"/>
                </a:solidFill>
              </a:rPr>
              <a:t>rozen, </a:t>
            </a:r>
            <a:r>
              <a:rPr lang="en-GB" sz="3200" b="1" i="1" dirty="0">
                <a:solidFill>
                  <a:srgbClr val="7030A0"/>
                </a:solidFill>
              </a:rPr>
              <a:t>F</a:t>
            </a:r>
            <a:r>
              <a:rPr lang="en-GB" sz="3200" i="1" dirty="0">
                <a:solidFill>
                  <a:srgbClr val="7030A0"/>
                </a:solidFill>
              </a:rPr>
              <a:t>riends, </a:t>
            </a:r>
            <a:r>
              <a:rPr lang="en-GB" sz="3200" b="1" i="1" dirty="0">
                <a:solidFill>
                  <a:srgbClr val="7030A0"/>
                </a:solidFill>
              </a:rPr>
              <a:t>S</a:t>
            </a:r>
            <a:r>
              <a:rPr lang="en-GB" sz="3200" i="1" dirty="0">
                <a:solidFill>
                  <a:srgbClr val="7030A0"/>
                </a:solidFill>
              </a:rPr>
              <a:t>tranger </a:t>
            </a:r>
            <a:r>
              <a:rPr lang="en-GB" sz="3200" b="1" i="1" dirty="0">
                <a:solidFill>
                  <a:srgbClr val="7030A0"/>
                </a:solidFill>
              </a:rPr>
              <a:t>T</a:t>
            </a:r>
            <a:r>
              <a:rPr lang="en-GB" sz="3200" i="1" dirty="0">
                <a:solidFill>
                  <a:srgbClr val="7030A0"/>
                </a:solidFill>
              </a:rPr>
              <a:t>hings, </a:t>
            </a:r>
            <a:r>
              <a:rPr lang="en-GB" sz="3200" b="1" i="1" dirty="0">
                <a:solidFill>
                  <a:srgbClr val="7030A0"/>
                </a:solidFill>
              </a:rPr>
              <a:t>M</a:t>
            </a:r>
            <a:r>
              <a:rPr lang="en-GB" sz="3200" i="1" dirty="0">
                <a:solidFill>
                  <a:srgbClr val="7030A0"/>
                </a:solidFill>
              </a:rPr>
              <a:t>acbeth, </a:t>
            </a:r>
            <a:r>
              <a:rPr lang="en-GB" sz="3200" b="1" i="1" dirty="0">
                <a:solidFill>
                  <a:srgbClr val="7030A0"/>
                </a:solidFill>
              </a:rPr>
              <a:t>T</a:t>
            </a:r>
            <a:r>
              <a:rPr lang="en-GB" sz="3200" i="1" dirty="0">
                <a:solidFill>
                  <a:srgbClr val="7030A0"/>
                </a:solidFill>
              </a:rPr>
              <a:t>ake </a:t>
            </a:r>
            <a:r>
              <a:rPr lang="en-GB" sz="3200" b="1" i="1" dirty="0">
                <a:solidFill>
                  <a:srgbClr val="7030A0"/>
                </a:solidFill>
              </a:rPr>
              <a:t>T</a:t>
            </a:r>
            <a:r>
              <a:rPr lang="en-GB" sz="3200" i="1" dirty="0">
                <a:solidFill>
                  <a:srgbClr val="7030A0"/>
                </a:solidFill>
              </a:rPr>
              <a:t>hat, </a:t>
            </a:r>
            <a:r>
              <a:rPr lang="en-GB" sz="3200" b="1" i="1" dirty="0">
                <a:solidFill>
                  <a:srgbClr val="7030A0"/>
                </a:solidFill>
              </a:rPr>
              <a:t>O</a:t>
            </a:r>
            <a:r>
              <a:rPr lang="en-GB" sz="3200" i="1" dirty="0">
                <a:solidFill>
                  <a:srgbClr val="7030A0"/>
                </a:solidFill>
              </a:rPr>
              <a:t>ne </a:t>
            </a:r>
            <a:r>
              <a:rPr lang="en-GB" sz="3200" b="1" i="1" dirty="0">
                <a:solidFill>
                  <a:srgbClr val="7030A0"/>
                </a:solidFill>
              </a:rPr>
              <a:t>D</a:t>
            </a:r>
            <a:r>
              <a:rPr lang="en-GB" sz="3200" i="1" dirty="0">
                <a:solidFill>
                  <a:srgbClr val="7030A0"/>
                </a:solidFill>
              </a:rPr>
              <a:t>irection </a:t>
            </a:r>
            <a:endParaRPr lang="en-GB" sz="3200" dirty="0">
              <a:solidFill>
                <a:srgbClr val="7030A0"/>
              </a:solidFill>
            </a:endParaRPr>
          </a:p>
          <a:p>
            <a:pPr lvl="1"/>
            <a:r>
              <a:rPr lang="en-GB" sz="3200" b="1" dirty="0">
                <a:solidFill>
                  <a:srgbClr val="FF6600"/>
                </a:solidFill>
              </a:rPr>
              <a:t>brand</a:t>
            </a:r>
            <a:r>
              <a:rPr lang="en-GB" sz="3200" dirty="0">
                <a:solidFill>
                  <a:srgbClr val="FF6600"/>
                </a:solidFill>
              </a:rPr>
              <a:t> names of products we buy and places we shop, e.g. </a:t>
            </a:r>
            <a:r>
              <a:rPr lang="en-GB" sz="3200" b="1" i="1" dirty="0">
                <a:solidFill>
                  <a:srgbClr val="FF6600"/>
                </a:solidFill>
              </a:rPr>
              <a:t>C</a:t>
            </a:r>
            <a:r>
              <a:rPr lang="en-GB" sz="3200" i="1" dirty="0">
                <a:solidFill>
                  <a:srgbClr val="FF6600"/>
                </a:solidFill>
              </a:rPr>
              <a:t>oca </a:t>
            </a:r>
            <a:r>
              <a:rPr lang="en-GB" sz="3200" b="1" i="1" dirty="0">
                <a:solidFill>
                  <a:srgbClr val="FF6600"/>
                </a:solidFill>
              </a:rPr>
              <a:t>C</a:t>
            </a:r>
            <a:r>
              <a:rPr lang="en-GB" sz="3200" i="1" dirty="0">
                <a:solidFill>
                  <a:srgbClr val="FF6600"/>
                </a:solidFill>
              </a:rPr>
              <a:t>ola, </a:t>
            </a:r>
            <a:r>
              <a:rPr lang="en-GB" sz="3200" b="1" i="1" dirty="0">
                <a:solidFill>
                  <a:srgbClr val="FF6600"/>
                </a:solidFill>
              </a:rPr>
              <a:t>H</a:t>
            </a:r>
            <a:r>
              <a:rPr lang="en-GB" sz="3200" i="1" dirty="0">
                <a:solidFill>
                  <a:srgbClr val="FF6600"/>
                </a:solidFill>
              </a:rPr>
              <a:t>ovis, </a:t>
            </a:r>
            <a:r>
              <a:rPr lang="en-GB" sz="3200" b="1" i="1" dirty="0">
                <a:solidFill>
                  <a:srgbClr val="FF6600"/>
                </a:solidFill>
              </a:rPr>
              <a:t>M</a:t>
            </a:r>
            <a:r>
              <a:rPr lang="en-GB" sz="3200" i="1" dirty="0">
                <a:solidFill>
                  <a:srgbClr val="FF6600"/>
                </a:solidFill>
              </a:rPr>
              <a:t>ini, </a:t>
            </a:r>
            <a:r>
              <a:rPr lang="en-GB" sz="3200" b="1" i="1" dirty="0">
                <a:solidFill>
                  <a:srgbClr val="FF6600"/>
                </a:solidFill>
              </a:rPr>
              <a:t>N</a:t>
            </a:r>
            <a:r>
              <a:rPr lang="en-GB" sz="3200" i="1" dirty="0">
                <a:solidFill>
                  <a:srgbClr val="FF6600"/>
                </a:solidFill>
              </a:rPr>
              <a:t>ext, </a:t>
            </a:r>
            <a:r>
              <a:rPr lang="en-GB" sz="3200" b="1" i="1" dirty="0">
                <a:solidFill>
                  <a:srgbClr val="FF6600"/>
                </a:solidFill>
              </a:rPr>
              <a:t>N</a:t>
            </a:r>
            <a:r>
              <a:rPr lang="en-GB" sz="3200" i="1" dirty="0">
                <a:solidFill>
                  <a:srgbClr val="FF6600"/>
                </a:solidFill>
              </a:rPr>
              <a:t>ike, </a:t>
            </a:r>
            <a:r>
              <a:rPr lang="en-GB" sz="3200" b="1" i="1" dirty="0">
                <a:solidFill>
                  <a:srgbClr val="FF6600"/>
                </a:solidFill>
              </a:rPr>
              <a:t>R</a:t>
            </a:r>
            <a:r>
              <a:rPr lang="en-GB" sz="3200" i="1" dirty="0">
                <a:solidFill>
                  <a:srgbClr val="FF6600"/>
                </a:solidFill>
              </a:rPr>
              <a:t>immel, </a:t>
            </a:r>
            <a:r>
              <a:rPr lang="en-GB" sz="3200" b="1" i="1" dirty="0">
                <a:solidFill>
                  <a:srgbClr val="FF6600"/>
                </a:solidFill>
              </a:rPr>
              <a:t>S</a:t>
            </a:r>
            <a:r>
              <a:rPr lang="en-GB" sz="3200" i="1" dirty="0">
                <a:solidFill>
                  <a:srgbClr val="FF6600"/>
                </a:solidFill>
              </a:rPr>
              <a:t>amsung, </a:t>
            </a:r>
            <a:r>
              <a:rPr lang="en-GB" sz="3200" b="1" i="1" dirty="0">
                <a:solidFill>
                  <a:srgbClr val="FF6600"/>
                </a:solidFill>
              </a:rPr>
              <a:t>T</a:t>
            </a:r>
            <a:r>
              <a:rPr lang="en-GB" sz="3200" i="1" dirty="0">
                <a:solidFill>
                  <a:srgbClr val="FF6600"/>
                </a:solidFill>
              </a:rPr>
              <a:t>esco</a:t>
            </a:r>
            <a:r>
              <a:rPr lang="en-GB" sz="3200" dirty="0">
                <a:solidFill>
                  <a:srgbClr val="FF6600"/>
                </a:solidFill>
              </a:rPr>
              <a:t>.</a:t>
            </a:r>
          </a:p>
          <a:p>
            <a:pPr lvl="1"/>
            <a:endParaRPr lang="en-GB" sz="2400" dirty="0">
              <a:solidFill>
                <a:srgbClr val="FF6600"/>
              </a:solidFill>
            </a:endParaRPr>
          </a:p>
          <a:p>
            <a:endParaRPr lang="en-GB" dirty="0"/>
          </a:p>
        </p:txBody>
      </p:sp>
      <p:pic>
        <p:nvPicPr>
          <p:cNvPr id="4" name="Picture 3">
            <a:extLst>
              <a:ext uri="{FF2B5EF4-FFF2-40B4-BE49-F238E27FC236}">
                <a16:creationId xmlns:a16="http://schemas.microsoft.com/office/drawing/2014/main" id="{1C238D80-0B1A-4597-BDD9-8096DC50A2CD}"/>
              </a:ext>
            </a:extLst>
          </p:cNvPr>
          <p:cNvPicPr>
            <a:picLocks noChangeAspect="1"/>
          </p:cNvPicPr>
          <p:nvPr/>
        </p:nvPicPr>
        <p:blipFill>
          <a:blip r:embed="rId2"/>
          <a:stretch>
            <a:fillRect/>
          </a:stretch>
        </p:blipFill>
        <p:spPr>
          <a:xfrm>
            <a:off x="9332807" y="783349"/>
            <a:ext cx="1944793" cy="1499746"/>
          </a:xfrm>
          <a:prstGeom prst="rect">
            <a:avLst/>
          </a:prstGeom>
        </p:spPr>
      </p:pic>
    </p:spTree>
    <p:extLst>
      <p:ext uri="{BB962C8B-B14F-4D97-AF65-F5344CB8AC3E}">
        <p14:creationId xmlns:p14="http://schemas.microsoft.com/office/powerpoint/2010/main" val="3772303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36381-4D4D-4FC0-B29A-FD9D3BF3F40F}"/>
              </a:ext>
            </a:extLst>
          </p:cNvPr>
          <p:cNvSpPr>
            <a:spLocks noGrp="1"/>
          </p:cNvSpPr>
          <p:nvPr>
            <p:ph type="title"/>
          </p:nvPr>
        </p:nvSpPr>
        <p:spPr>
          <a:xfrm>
            <a:off x="1295402" y="982132"/>
            <a:ext cx="9601196" cy="1268699"/>
          </a:xfrm>
        </p:spPr>
        <p:txBody>
          <a:bodyPr>
            <a:normAutofit/>
          </a:bodyPr>
          <a:lstStyle/>
          <a:p>
            <a:r>
              <a:rPr lang="en-GB" sz="6700" b="1" dirty="0"/>
              <a:t>Full stops</a:t>
            </a:r>
            <a:endParaRPr lang="en-GB" dirty="0"/>
          </a:p>
        </p:txBody>
      </p:sp>
      <p:sp>
        <p:nvSpPr>
          <p:cNvPr id="3" name="Content Placeholder 2">
            <a:extLst>
              <a:ext uri="{FF2B5EF4-FFF2-40B4-BE49-F238E27FC236}">
                <a16:creationId xmlns:a16="http://schemas.microsoft.com/office/drawing/2014/main" id="{78D72A68-D6FD-45F1-A92C-358A4B2F2346}"/>
              </a:ext>
            </a:extLst>
          </p:cNvPr>
          <p:cNvSpPr>
            <a:spLocks noGrp="1"/>
          </p:cNvSpPr>
          <p:nvPr>
            <p:ph idx="1"/>
          </p:nvPr>
        </p:nvSpPr>
        <p:spPr>
          <a:xfrm>
            <a:off x="1295402" y="2556932"/>
            <a:ext cx="5414888" cy="3318936"/>
          </a:xfrm>
        </p:spPr>
        <p:txBody>
          <a:bodyPr/>
          <a:lstStyle/>
          <a:p>
            <a:r>
              <a:rPr lang="en-GB" sz="3600" dirty="0"/>
              <a:t>A sentence always ends with a full stop, unless it ends with a question mark (?) or exclamation mark (!).</a:t>
            </a:r>
          </a:p>
          <a:p>
            <a:endParaRPr lang="en-GB" dirty="0"/>
          </a:p>
        </p:txBody>
      </p:sp>
      <p:pic>
        <p:nvPicPr>
          <p:cNvPr id="4" name="Picture 3">
            <a:extLst>
              <a:ext uri="{FF2B5EF4-FFF2-40B4-BE49-F238E27FC236}">
                <a16:creationId xmlns:a16="http://schemas.microsoft.com/office/drawing/2014/main" id="{41128ACD-038C-411B-9421-B6C9860B6B66}"/>
              </a:ext>
            </a:extLst>
          </p:cNvPr>
          <p:cNvPicPr>
            <a:picLocks noChangeAspect="1"/>
          </p:cNvPicPr>
          <p:nvPr/>
        </p:nvPicPr>
        <p:blipFill>
          <a:blip r:embed="rId2"/>
          <a:stretch>
            <a:fillRect/>
          </a:stretch>
        </p:blipFill>
        <p:spPr>
          <a:xfrm>
            <a:off x="7382825" y="2678048"/>
            <a:ext cx="3513773" cy="3197820"/>
          </a:xfrm>
          <a:prstGeom prst="rect">
            <a:avLst/>
          </a:prstGeom>
        </p:spPr>
      </p:pic>
    </p:spTree>
    <p:extLst>
      <p:ext uri="{BB962C8B-B14F-4D97-AF65-F5344CB8AC3E}">
        <p14:creationId xmlns:p14="http://schemas.microsoft.com/office/powerpoint/2010/main" val="7222854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9E69F-A5E3-467F-BEE5-3409688AD7D5}"/>
              </a:ext>
            </a:extLst>
          </p:cNvPr>
          <p:cNvSpPr>
            <a:spLocks noGrp="1"/>
          </p:cNvSpPr>
          <p:nvPr>
            <p:ph type="ctrTitle"/>
          </p:nvPr>
        </p:nvSpPr>
        <p:spPr/>
        <p:txBody>
          <a:bodyPr/>
          <a:lstStyle/>
          <a:p>
            <a:r>
              <a:rPr lang="en-GB" b="1" dirty="0"/>
              <a:t>The power of the comma!</a:t>
            </a:r>
          </a:p>
        </p:txBody>
      </p:sp>
      <p:pic>
        <p:nvPicPr>
          <p:cNvPr id="4" name="Picture 3">
            <a:extLst>
              <a:ext uri="{FF2B5EF4-FFF2-40B4-BE49-F238E27FC236}">
                <a16:creationId xmlns:a16="http://schemas.microsoft.com/office/drawing/2014/main" id="{7D1E9963-C9C2-463B-904B-382A44023935}"/>
              </a:ext>
            </a:extLst>
          </p:cNvPr>
          <p:cNvPicPr>
            <a:picLocks noChangeAspect="1"/>
          </p:cNvPicPr>
          <p:nvPr/>
        </p:nvPicPr>
        <p:blipFill>
          <a:blip r:embed="rId2"/>
          <a:stretch>
            <a:fillRect/>
          </a:stretch>
        </p:blipFill>
        <p:spPr>
          <a:xfrm rot="20865865">
            <a:off x="865134" y="3130062"/>
            <a:ext cx="2444708" cy="3103133"/>
          </a:xfrm>
          <a:prstGeom prst="rect">
            <a:avLst/>
          </a:prstGeom>
        </p:spPr>
      </p:pic>
      <p:pic>
        <p:nvPicPr>
          <p:cNvPr id="5" name="Picture 4">
            <a:extLst>
              <a:ext uri="{FF2B5EF4-FFF2-40B4-BE49-F238E27FC236}">
                <a16:creationId xmlns:a16="http://schemas.microsoft.com/office/drawing/2014/main" id="{91B5817E-94F0-4B25-8D91-8FBFFC41DD93}"/>
              </a:ext>
            </a:extLst>
          </p:cNvPr>
          <p:cNvPicPr>
            <a:picLocks noChangeAspect="1"/>
          </p:cNvPicPr>
          <p:nvPr/>
        </p:nvPicPr>
        <p:blipFill>
          <a:blip r:embed="rId3"/>
          <a:stretch>
            <a:fillRect/>
          </a:stretch>
        </p:blipFill>
        <p:spPr>
          <a:xfrm rot="889440">
            <a:off x="8845617" y="3391298"/>
            <a:ext cx="3108978" cy="3108978"/>
          </a:xfrm>
          <a:prstGeom prst="rect">
            <a:avLst/>
          </a:prstGeom>
        </p:spPr>
      </p:pic>
      <p:pic>
        <p:nvPicPr>
          <p:cNvPr id="8" name="Picture 7">
            <a:extLst>
              <a:ext uri="{FF2B5EF4-FFF2-40B4-BE49-F238E27FC236}">
                <a16:creationId xmlns:a16="http://schemas.microsoft.com/office/drawing/2014/main" id="{BA84263C-88DF-4487-9CDE-043D25410DE6}"/>
              </a:ext>
            </a:extLst>
          </p:cNvPr>
          <p:cNvPicPr>
            <a:picLocks noChangeAspect="1"/>
          </p:cNvPicPr>
          <p:nvPr/>
        </p:nvPicPr>
        <p:blipFill>
          <a:blip r:embed="rId4"/>
          <a:stretch>
            <a:fillRect/>
          </a:stretch>
        </p:blipFill>
        <p:spPr>
          <a:xfrm>
            <a:off x="4178659" y="3896751"/>
            <a:ext cx="3917092" cy="2441286"/>
          </a:xfrm>
          <a:prstGeom prst="rect">
            <a:avLst/>
          </a:prstGeom>
        </p:spPr>
      </p:pic>
    </p:spTree>
    <p:extLst>
      <p:ext uri="{BB962C8B-B14F-4D97-AF65-F5344CB8AC3E}">
        <p14:creationId xmlns:p14="http://schemas.microsoft.com/office/powerpoint/2010/main" val="23743196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B0BFC-5F7B-48C3-9B01-4F33DD88CCA0}"/>
              </a:ext>
            </a:extLst>
          </p:cNvPr>
          <p:cNvSpPr>
            <a:spLocks noGrp="1"/>
          </p:cNvSpPr>
          <p:nvPr>
            <p:ph type="title"/>
          </p:nvPr>
        </p:nvSpPr>
        <p:spPr>
          <a:xfrm>
            <a:off x="3826411" y="710418"/>
            <a:ext cx="7295268" cy="1575581"/>
          </a:xfrm>
        </p:spPr>
        <p:txBody>
          <a:bodyPr>
            <a:normAutofit fontScale="90000"/>
          </a:bodyPr>
          <a:lstStyle/>
          <a:p>
            <a:pPr marL="571500" indent="-571500">
              <a:buFont typeface="Wingdings" panose="05000000000000000000" pitchFamily="2" charset="2"/>
              <a:buChar char="Ø"/>
            </a:pPr>
            <a:r>
              <a:rPr lang="en-GB" dirty="0"/>
              <a:t>Insert commas into the sentences on your worksheet where you think appropriate.</a:t>
            </a:r>
          </a:p>
        </p:txBody>
      </p:sp>
      <p:sp>
        <p:nvSpPr>
          <p:cNvPr id="3" name="Content Placeholder 2">
            <a:extLst>
              <a:ext uri="{FF2B5EF4-FFF2-40B4-BE49-F238E27FC236}">
                <a16:creationId xmlns:a16="http://schemas.microsoft.com/office/drawing/2014/main" id="{807F893C-8885-4CAC-8B88-30CC6F9D6DF2}"/>
              </a:ext>
            </a:extLst>
          </p:cNvPr>
          <p:cNvSpPr>
            <a:spLocks noGrp="1"/>
          </p:cNvSpPr>
          <p:nvPr>
            <p:ph idx="1"/>
          </p:nvPr>
        </p:nvSpPr>
        <p:spPr>
          <a:xfrm>
            <a:off x="1295401" y="2556932"/>
            <a:ext cx="9601196" cy="3590650"/>
          </a:xfrm>
        </p:spPr>
        <p:txBody>
          <a:bodyPr>
            <a:normAutofit lnSpcReduction="10000"/>
          </a:bodyPr>
          <a:lstStyle/>
          <a:p>
            <a:pPr marL="514350" lvl="0" indent="-514350">
              <a:buFont typeface="+mj-lt"/>
              <a:buAutoNum type="arabicPeriod"/>
            </a:pPr>
            <a:r>
              <a:rPr lang="en-GB" sz="3000" dirty="0"/>
              <a:t>Slow children crossing.</a:t>
            </a:r>
          </a:p>
          <a:p>
            <a:pPr marL="514350" lvl="0" indent="-514350">
              <a:buFont typeface="+mj-lt"/>
              <a:buAutoNum type="arabicPeriod"/>
            </a:pPr>
            <a:r>
              <a:rPr lang="en-GB" sz="3000" dirty="0"/>
              <a:t>Look at that huge hot dog!</a:t>
            </a:r>
          </a:p>
          <a:p>
            <a:pPr marL="514350" lvl="0" indent="-514350">
              <a:buFont typeface="+mj-lt"/>
              <a:buAutoNum type="arabicPeriod"/>
            </a:pPr>
            <a:r>
              <a:rPr lang="en-GB" sz="3000" dirty="0"/>
              <a:t>Go get him doctors!</a:t>
            </a:r>
          </a:p>
          <a:p>
            <a:pPr marL="514350" indent="-514350">
              <a:buFont typeface="+mj-lt"/>
              <a:buAutoNum type="arabicPeriod"/>
            </a:pPr>
            <a:r>
              <a:rPr lang="en-GB" sz="3000" dirty="0"/>
              <a:t> After we left Grandma Dad and I went to the cinema.</a:t>
            </a:r>
          </a:p>
          <a:p>
            <a:pPr marL="514350" indent="-514350">
              <a:buFont typeface="+mj-lt"/>
              <a:buAutoNum type="arabicPeriod"/>
            </a:pPr>
            <a:r>
              <a:rPr lang="en-GB" sz="3000" dirty="0"/>
              <a:t> James walked on his head a little higher than usual.</a:t>
            </a:r>
          </a:p>
          <a:p>
            <a:pPr marL="514350" indent="-514350">
              <a:buFont typeface="+mj-lt"/>
              <a:buAutoNum type="arabicPeriod"/>
            </a:pPr>
            <a:r>
              <a:rPr lang="en-GB" sz="3000" dirty="0"/>
              <a:t> The student said the teacher is crazy.</a:t>
            </a:r>
          </a:p>
        </p:txBody>
      </p:sp>
      <p:pic>
        <p:nvPicPr>
          <p:cNvPr id="4" name="Picture 3">
            <a:extLst>
              <a:ext uri="{FF2B5EF4-FFF2-40B4-BE49-F238E27FC236}">
                <a16:creationId xmlns:a16="http://schemas.microsoft.com/office/drawing/2014/main" id="{15616BFD-3E23-499B-A1F3-8518D9322D47}"/>
              </a:ext>
            </a:extLst>
          </p:cNvPr>
          <p:cNvPicPr>
            <a:picLocks noChangeAspect="1"/>
          </p:cNvPicPr>
          <p:nvPr/>
        </p:nvPicPr>
        <p:blipFill>
          <a:blip r:embed="rId2"/>
          <a:stretch>
            <a:fillRect/>
          </a:stretch>
        </p:blipFill>
        <p:spPr>
          <a:xfrm>
            <a:off x="1295401" y="803616"/>
            <a:ext cx="3135920" cy="1389183"/>
          </a:xfrm>
          <a:prstGeom prst="rect">
            <a:avLst/>
          </a:prstGeom>
        </p:spPr>
      </p:pic>
    </p:spTree>
    <p:extLst>
      <p:ext uri="{BB962C8B-B14F-4D97-AF65-F5344CB8AC3E}">
        <p14:creationId xmlns:p14="http://schemas.microsoft.com/office/powerpoint/2010/main" val="4268926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6F256-5C0C-4531-955D-E40D2C61D962}"/>
              </a:ext>
            </a:extLst>
          </p:cNvPr>
          <p:cNvSpPr>
            <a:spLocks noGrp="1"/>
          </p:cNvSpPr>
          <p:nvPr>
            <p:ph type="title"/>
          </p:nvPr>
        </p:nvSpPr>
        <p:spPr/>
        <p:txBody>
          <a:bodyPr>
            <a:normAutofit fontScale="90000"/>
          </a:bodyPr>
          <a:lstStyle/>
          <a:p>
            <a:r>
              <a:rPr lang="en-GB" dirty="0"/>
              <a:t>Let’s see how where you place commas (or their absence) can change a sentence’s meaning…</a:t>
            </a:r>
          </a:p>
        </p:txBody>
      </p:sp>
      <p:sp>
        <p:nvSpPr>
          <p:cNvPr id="3" name="Content Placeholder 2">
            <a:extLst>
              <a:ext uri="{FF2B5EF4-FFF2-40B4-BE49-F238E27FC236}">
                <a16:creationId xmlns:a16="http://schemas.microsoft.com/office/drawing/2014/main" id="{93D6DE6E-8B85-4B2F-87DD-4E4255A3C0AE}"/>
              </a:ext>
            </a:extLst>
          </p:cNvPr>
          <p:cNvSpPr>
            <a:spLocks noGrp="1"/>
          </p:cNvSpPr>
          <p:nvPr>
            <p:ph idx="1"/>
          </p:nvPr>
        </p:nvSpPr>
        <p:spPr/>
        <p:txBody>
          <a:bodyPr/>
          <a:lstStyle/>
          <a:p>
            <a:pPr lvl="0"/>
            <a:endParaRPr lang="en-GB" dirty="0"/>
          </a:p>
          <a:p>
            <a:pPr lvl="0"/>
            <a:r>
              <a:rPr lang="en-GB" sz="4400" dirty="0"/>
              <a:t>Slow children crossing.</a:t>
            </a:r>
          </a:p>
          <a:p>
            <a:r>
              <a:rPr lang="en-GB" sz="4400" dirty="0"/>
              <a:t>Slow</a:t>
            </a:r>
            <a:r>
              <a:rPr lang="en-GB" sz="4400" b="1" dirty="0">
                <a:solidFill>
                  <a:srgbClr val="FF0000"/>
                </a:solidFill>
              </a:rPr>
              <a:t>,</a:t>
            </a:r>
            <a:r>
              <a:rPr lang="en-GB" sz="4400" dirty="0"/>
              <a:t> children crossing.</a:t>
            </a:r>
          </a:p>
          <a:p>
            <a:endParaRPr lang="en-GB" dirty="0"/>
          </a:p>
        </p:txBody>
      </p:sp>
      <p:pic>
        <p:nvPicPr>
          <p:cNvPr id="4" name="Picture 3">
            <a:extLst>
              <a:ext uri="{FF2B5EF4-FFF2-40B4-BE49-F238E27FC236}">
                <a16:creationId xmlns:a16="http://schemas.microsoft.com/office/drawing/2014/main" id="{592F19D2-DDA7-498F-B017-63E6228D8075}"/>
              </a:ext>
            </a:extLst>
          </p:cNvPr>
          <p:cNvPicPr>
            <a:picLocks noChangeAspect="1"/>
          </p:cNvPicPr>
          <p:nvPr/>
        </p:nvPicPr>
        <p:blipFill>
          <a:blip r:embed="rId2"/>
          <a:stretch>
            <a:fillRect/>
          </a:stretch>
        </p:blipFill>
        <p:spPr>
          <a:xfrm>
            <a:off x="7285762" y="3094113"/>
            <a:ext cx="3610835" cy="2244573"/>
          </a:xfrm>
          <a:prstGeom prst="rect">
            <a:avLst/>
          </a:prstGeom>
        </p:spPr>
      </p:pic>
    </p:spTree>
    <p:extLst>
      <p:ext uri="{BB962C8B-B14F-4D97-AF65-F5344CB8AC3E}">
        <p14:creationId xmlns:p14="http://schemas.microsoft.com/office/powerpoint/2010/main" val="17875870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6F256-5C0C-4531-955D-E40D2C61D962}"/>
              </a:ext>
            </a:extLst>
          </p:cNvPr>
          <p:cNvSpPr>
            <a:spLocks noGrp="1"/>
          </p:cNvSpPr>
          <p:nvPr>
            <p:ph type="title"/>
          </p:nvPr>
        </p:nvSpPr>
        <p:spPr/>
        <p:txBody>
          <a:bodyPr>
            <a:normAutofit fontScale="90000"/>
          </a:bodyPr>
          <a:lstStyle/>
          <a:p>
            <a:r>
              <a:rPr lang="en-GB" dirty="0"/>
              <a:t>Let’s see how where you place commas (or their absence) can change a sentence’s meaning…</a:t>
            </a:r>
          </a:p>
        </p:txBody>
      </p:sp>
      <p:sp>
        <p:nvSpPr>
          <p:cNvPr id="3" name="Content Placeholder 2">
            <a:extLst>
              <a:ext uri="{FF2B5EF4-FFF2-40B4-BE49-F238E27FC236}">
                <a16:creationId xmlns:a16="http://schemas.microsoft.com/office/drawing/2014/main" id="{93D6DE6E-8B85-4B2F-87DD-4E4255A3C0AE}"/>
              </a:ext>
            </a:extLst>
          </p:cNvPr>
          <p:cNvSpPr>
            <a:spLocks noGrp="1"/>
          </p:cNvSpPr>
          <p:nvPr>
            <p:ph idx="1"/>
          </p:nvPr>
        </p:nvSpPr>
        <p:spPr>
          <a:xfrm>
            <a:off x="1042182" y="2556932"/>
            <a:ext cx="6554371" cy="3318936"/>
          </a:xfrm>
        </p:spPr>
        <p:txBody>
          <a:bodyPr>
            <a:normAutofit/>
          </a:bodyPr>
          <a:lstStyle/>
          <a:p>
            <a:pPr lvl="0"/>
            <a:endParaRPr lang="en-GB" dirty="0"/>
          </a:p>
          <a:p>
            <a:pPr lvl="0"/>
            <a:r>
              <a:rPr lang="en-GB" sz="4000" dirty="0"/>
              <a:t>Look at that huge hot dog!</a:t>
            </a:r>
          </a:p>
          <a:p>
            <a:pPr lvl="0"/>
            <a:endParaRPr lang="en-GB" sz="4000" dirty="0"/>
          </a:p>
          <a:p>
            <a:r>
              <a:rPr lang="en-GB" sz="4000" dirty="0"/>
              <a:t>Look at that huge</a:t>
            </a:r>
            <a:r>
              <a:rPr lang="en-GB" sz="4000" b="1" dirty="0">
                <a:solidFill>
                  <a:srgbClr val="FF0000"/>
                </a:solidFill>
              </a:rPr>
              <a:t>,</a:t>
            </a:r>
            <a:r>
              <a:rPr lang="en-GB" sz="4000" dirty="0"/>
              <a:t> hot dog!</a:t>
            </a:r>
          </a:p>
          <a:p>
            <a:endParaRPr lang="en-GB" dirty="0"/>
          </a:p>
        </p:txBody>
      </p:sp>
      <p:pic>
        <p:nvPicPr>
          <p:cNvPr id="7" name="Picture 6">
            <a:extLst>
              <a:ext uri="{FF2B5EF4-FFF2-40B4-BE49-F238E27FC236}">
                <a16:creationId xmlns:a16="http://schemas.microsoft.com/office/drawing/2014/main" id="{65740614-8080-4064-A09A-9160BAC4ADBE}"/>
              </a:ext>
            </a:extLst>
          </p:cNvPr>
          <p:cNvPicPr>
            <a:picLocks noChangeAspect="1"/>
          </p:cNvPicPr>
          <p:nvPr/>
        </p:nvPicPr>
        <p:blipFill>
          <a:blip r:embed="rId2"/>
          <a:stretch>
            <a:fillRect/>
          </a:stretch>
        </p:blipFill>
        <p:spPr>
          <a:xfrm>
            <a:off x="7138148" y="4333436"/>
            <a:ext cx="2720047" cy="1813365"/>
          </a:xfrm>
          <a:prstGeom prst="rect">
            <a:avLst/>
          </a:prstGeom>
        </p:spPr>
      </p:pic>
      <p:pic>
        <p:nvPicPr>
          <p:cNvPr id="9" name="Picture 8">
            <a:extLst>
              <a:ext uri="{FF2B5EF4-FFF2-40B4-BE49-F238E27FC236}">
                <a16:creationId xmlns:a16="http://schemas.microsoft.com/office/drawing/2014/main" id="{5BFD3F38-82D3-46C2-8BD8-CCEE91DDEE58}"/>
              </a:ext>
            </a:extLst>
          </p:cNvPr>
          <p:cNvPicPr>
            <a:picLocks noChangeAspect="1"/>
          </p:cNvPicPr>
          <p:nvPr/>
        </p:nvPicPr>
        <p:blipFill>
          <a:blip r:embed="rId3"/>
          <a:stretch>
            <a:fillRect/>
          </a:stretch>
        </p:blipFill>
        <p:spPr>
          <a:xfrm>
            <a:off x="7961515" y="2633662"/>
            <a:ext cx="2876550" cy="1590675"/>
          </a:xfrm>
          <a:prstGeom prst="rect">
            <a:avLst/>
          </a:prstGeom>
        </p:spPr>
      </p:pic>
      <p:pic>
        <p:nvPicPr>
          <p:cNvPr id="10" name="Picture 9">
            <a:extLst>
              <a:ext uri="{FF2B5EF4-FFF2-40B4-BE49-F238E27FC236}">
                <a16:creationId xmlns:a16="http://schemas.microsoft.com/office/drawing/2014/main" id="{0603CB15-43CD-4F95-8A98-C3756F660AD1}"/>
              </a:ext>
            </a:extLst>
          </p:cNvPr>
          <p:cNvPicPr>
            <a:picLocks noChangeAspect="1"/>
          </p:cNvPicPr>
          <p:nvPr/>
        </p:nvPicPr>
        <p:blipFill>
          <a:blip r:embed="rId4"/>
          <a:stretch>
            <a:fillRect/>
          </a:stretch>
        </p:blipFill>
        <p:spPr>
          <a:xfrm>
            <a:off x="9128400" y="4333436"/>
            <a:ext cx="2497092" cy="1813365"/>
          </a:xfrm>
          <a:prstGeom prst="rect">
            <a:avLst/>
          </a:prstGeom>
        </p:spPr>
      </p:pic>
    </p:spTree>
    <p:extLst>
      <p:ext uri="{BB962C8B-B14F-4D97-AF65-F5344CB8AC3E}">
        <p14:creationId xmlns:p14="http://schemas.microsoft.com/office/powerpoint/2010/main" val="1156409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6F256-5C0C-4531-955D-E40D2C61D962}"/>
              </a:ext>
            </a:extLst>
          </p:cNvPr>
          <p:cNvSpPr>
            <a:spLocks noGrp="1"/>
          </p:cNvSpPr>
          <p:nvPr>
            <p:ph type="title"/>
          </p:nvPr>
        </p:nvSpPr>
        <p:spPr/>
        <p:txBody>
          <a:bodyPr>
            <a:normAutofit fontScale="90000"/>
          </a:bodyPr>
          <a:lstStyle/>
          <a:p>
            <a:r>
              <a:rPr lang="en-GB" dirty="0"/>
              <a:t>Let’s see how where you place commas (or their absence) can change a sentence’s meaning…</a:t>
            </a:r>
          </a:p>
        </p:txBody>
      </p:sp>
      <p:sp>
        <p:nvSpPr>
          <p:cNvPr id="3" name="Content Placeholder 2">
            <a:extLst>
              <a:ext uri="{FF2B5EF4-FFF2-40B4-BE49-F238E27FC236}">
                <a16:creationId xmlns:a16="http://schemas.microsoft.com/office/drawing/2014/main" id="{93D6DE6E-8B85-4B2F-87DD-4E4255A3C0AE}"/>
              </a:ext>
            </a:extLst>
          </p:cNvPr>
          <p:cNvSpPr>
            <a:spLocks noGrp="1"/>
          </p:cNvSpPr>
          <p:nvPr>
            <p:ph idx="1"/>
          </p:nvPr>
        </p:nvSpPr>
        <p:spPr>
          <a:xfrm>
            <a:off x="859301" y="2644726"/>
            <a:ext cx="10507393" cy="3118600"/>
          </a:xfrm>
        </p:spPr>
        <p:txBody>
          <a:bodyPr/>
          <a:lstStyle/>
          <a:p>
            <a:pPr lvl="0"/>
            <a:r>
              <a:rPr lang="en-GB" sz="4000" dirty="0"/>
              <a:t>Go get him</a:t>
            </a:r>
            <a:r>
              <a:rPr lang="en-GB" sz="4000" b="1" dirty="0">
                <a:solidFill>
                  <a:srgbClr val="FF0000"/>
                </a:solidFill>
              </a:rPr>
              <a:t>,</a:t>
            </a:r>
            <a:r>
              <a:rPr lang="en-GB" sz="4000" dirty="0"/>
              <a:t> doctors!      	Go</a:t>
            </a:r>
            <a:r>
              <a:rPr lang="en-GB" sz="4000" b="1" dirty="0">
                <a:solidFill>
                  <a:srgbClr val="FF0000"/>
                </a:solidFill>
              </a:rPr>
              <a:t>,</a:t>
            </a:r>
            <a:r>
              <a:rPr lang="en-GB" sz="4000" dirty="0"/>
              <a:t> get him doctors!</a:t>
            </a:r>
          </a:p>
          <a:p>
            <a:pPr lvl="0"/>
            <a:endParaRPr lang="en-GB" sz="4000" dirty="0"/>
          </a:p>
          <a:p>
            <a:endParaRPr lang="en-GB" dirty="0"/>
          </a:p>
        </p:txBody>
      </p:sp>
      <p:pic>
        <p:nvPicPr>
          <p:cNvPr id="6" name="Picture 5">
            <a:extLst>
              <a:ext uri="{FF2B5EF4-FFF2-40B4-BE49-F238E27FC236}">
                <a16:creationId xmlns:a16="http://schemas.microsoft.com/office/drawing/2014/main" id="{5B157157-40EA-49B9-A16B-3545268D5526}"/>
              </a:ext>
            </a:extLst>
          </p:cNvPr>
          <p:cNvPicPr>
            <a:picLocks noChangeAspect="1"/>
          </p:cNvPicPr>
          <p:nvPr/>
        </p:nvPicPr>
        <p:blipFill>
          <a:blip r:embed="rId2"/>
          <a:stretch>
            <a:fillRect/>
          </a:stretch>
        </p:blipFill>
        <p:spPr>
          <a:xfrm>
            <a:off x="1028115" y="3429000"/>
            <a:ext cx="4492815" cy="2541710"/>
          </a:xfrm>
          <a:prstGeom prst="rect">
            <a:avLst/>
          </a:prstGeom>
        </p:spPr>
      </p:pic>
      <p:pic>
        <p:nvPicPr>
          <p:cNvPr id="8" name="Picture 7">
            <a:extLst>
              <a:ext uri="{FF2B5EF4-FFF2-40B4-BE49-F238E27FC236}">
                <a16:creationId xmlns:a16="http://schemas.microsoft.com/office/drawing/2014/main" id="{0484B261-1A36-4090-B37E-C0BC30EEFA32}"/>
              </a:ext>
            </a:extLst>
          </p:cNvPr>
          <p:cNvPicPr>
            <a:picLocks noChangeAspect="1"/>
          </p:cNvPicPr>
          <p:nvPr/>
        </p:nvPicPr>
        <p:blipFill>
          <a:blip r:embed="rId3"/>
          <a:stretch>
            <a:fillRect/>
          </a:stretch>
        </p:blipFill>
        <p:spPr>
          <a:xfrm>
            <a:off x="6112997" y="3496375"/>
            <a:ext cx="5050888" cy="2624697"/>
          </a:xfrm>
          <a:prstGeom prst="rect">
            <a:avLst/>
          </a:prstGeom>
        </p:spPr>
      </p:pic>
    </p:spTree>
    <p:extLst>
      <p:ext uri="{BB962C8B-B14F-4D97-AF65-F5344CB8AC3E}">
        <p14:creationId xmlns:p14="http://schemas.microsoft.com/office/powerpoint/2010/main" val="23317714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6F256-5C0C-4531-955D-E40D2C61D962}"/>
              </a:ext>
            </a:extLst>
          </p:cNvPr>
          <p:cNvSpPr>
            <a:spLocks noGrp="1"/>
          </p:cNvSpPr>
          <p:nvPr>
            <p:ph type="title"/>
          </p:nvPr>
        </p:nvSpPr>
        <p:spPr/>
        <p:txBody>
          <a:bodyPr>
            <a:normAutofit fontScale="90000"/>
          </a:bodyPr>
          <a:lstStyle/>
          <a:p>
            <a:r>
              <a:rPr lang="en-GB" dirty="0"/>
              <a:t>Let’s see how where you place commas (or their absence) can change a sentence’s meaning…</a:t>
            </a:r>
          </a:p>
        </p:txBody>
      </p:sp>
      <p:sp>
        <p:nvSpPr>
          <p:cNvPr id="3" name="Content Placeholder 2">
            <a:extLst>
              <a:ext uri="{FF2B5EF4-FFF2-40B4-BE49-F238E27FC236}">
                <a16:creationId xmlns:a16="http://schemas.microsoft.com/office/drawing/2014/main" id="{93D6DE6E-8B85-4B2F-87DD-4E4255A3C0AE}"/>
              </a:ext>
            </a:extLst>
          </p:cNvPr>
          <p:cNvSpPr>
            <a:spLocks noGrp="1"/>
          </p:cNvSpPr>
          <p:nvPr>
            <p:ph idx="1"/>
          </p:nvPr>
        </p:nvSpPr>
        <p:spPr>
          <a:xfrm>
            <a:off x="1295401" y="2686928"/>
            <a:ext cx="6132342" cy="3188939"/>
          </a:xfrm>
        </p:spPr>
        <p:txBody>
          <a:bodyPr>
            <a:normAutofit lnSpcReduction="10000"/>
          </a:bodyPr>
          <a:lstStyle/>
          <a:p>
            <a:pPr lvl="0"/>
            <a:r>
              <a:rPr lang="en-GB" sz="3600" dirty="0"/>
              <a:t>After we left Grandma</a:t>
            </a:r>
            <a:r>
              <a:rPr lang="en-GB" sz="3600" b="1" dirty="0">
                <a:solidFill>
                  <a:srgbClr val="FF0000"/>
                </a:solidFill>
              </a:rPr>
              <a:t>,</a:t>
            </a:r>
            <a:r>
              <a:rPr lang="en-GB" sz="3600" dirty="0"/>
              <a:t> Dad and I went to the cinema.</a:t>
            </a:r>
          </a:p>
          <a:p>
            <a:pPr lvl="0"/>
            <a:endParaRPr lang="en-GB" sz="3600" dirty="0"/>
          </a:p>
          <a:p>
            <a:r>
              <a:rPr lang="en-GB" sz="3600" dirty="0"/>
              <a:t>After we left</a:t>
            </a:r>
            <a:r>
              <a:rPr lang="en-GB" sz="3600" b="1" dirty="0">
                <a:solidFill>
                  <a:srgbClr val="FF0000"/>
                </a:solidFill>
              </a:rPr>
              <a:t>,</a:t>
            </a:r>
            <a:r>
              <a:rPr lang="en-GB" sz="3600" dirty="0"/>
              <a:t> Grandma</a:t>
            </a:r>
            <a:r>
              <a:rPr lang="en-GB" sz="3600" b="1" dirty="0">
                <a:solidFill>
                  <a:srgbClr val="FF0000"/>
                </a:solidFill>
              </a:rPr>
              <a:t>,</a:t>
            </a:r>
            <a:r>
              <a:rPr lang="en-GB" sz="3600" b="1" dirty="0"/>
              <a:t> </a:t>
            </a:r>
            <a:r>
              <a:rPr lang="en-GB" sz="3600" dirty="0"/>
              <a:t>Dad and I went to the cinema.</a:t>
            </a:r>
          </a:p>
          <a:p>
            <a:endParaRPr lang="en-GB" dirty="0"/>
          </a:p>
        </p:txBody>
      </p:sp>
      <p:pic>
        <p:nvPicPr>
          <p:cNvPr id="6" name="Picture 5">
            <a:extLst>
              <a:ext uri="{FF2B5EF4-FFF2-40B4-BE49-F238E27FC236}">
                <a16:creationId xmlns:a16="http://schemas.microsoft.com/office/drawing/2014/main" id="{643037DC-CE45-4237-91F6-96E7295CE1CE}"/>
              </a:ext>
            </a:extLst>
          </p:cNvPr>
          <p:cNvPicPr>
            <a:picLocks noChangeAspect="1"/>
          </p:cNvPicPr>
          <p:nvPr/>
        </p:nvPicPr>
        <p:blipFill>
          <a:blip r:embed="rId2"/>
          <a:stretch>
            <a:fillRect/>
          </a:stretch>
        </p:blipFill>
        <p:spPr>
          <a:xfrm>
            <a:off x="8690902" y="4514852"/>
            <a:ext cx="2857500" cy="1600200"/>
          </a:xfrm>
          <a:prstGeom prst="rect">
            <a:avLst/>
          </a:prstGeom>
        </p:spPr>
      </p:pic>
      <p:sp>
        <p:nvSpPr>
          <p:cNvPr id="7" name="Plus Sign 6">
            <a:extLst>
              <a:ext uri="{FF2B5EF4-FFF2-40B4-BE49-F238E27FC236}">
                <a16:creationId xmlns:a16="http://schemas.microsoft.com/office/drawing/2014/main" id="{1AD32146-7A2E-4874-AB59-37D0CD32537F}"/>
              </a:ext>
            </a:extLst>
          </p:cNvPr>
          <p:cNvSpPr/>
          <p:nvPr/>
        </p:nvSpPr>
        <p:spPr>
          <a:xfrm>
            <a:off x="7545852" y="4629450"/>
            <a:ext cx="914400" cy="914400"/>
          </a:xfrm>
          <a:prstGeom prst="mathPlus">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1485290A-C6EE-402B-9E71-BC05A47261C1}"/>
              </a:ext>
            </a:extLst>
          </p:cNvPr>
          <p:cNvPicPr>
            <a:picLocks noChangeAspect="1"/>
          </p:cNvPicPr>
          <p:nvPr/>
        </p:nvPicPr>
        <p:blipFill>
          <a:blip r:embed="rId3"/>
          <a:stretch>
            <a:fillRect/>
          </a:stretch>
        </p:blipFill>
        <p:spPr>
          <a:xfrm>
            <a:off x="7222002" y="2724152"/>
            <a:ext cx="2476500" cy="1847850"/>
          </a:xfrm>
          <a:prstGeom prst="rect">
            <a:avLst/>
          </a:prstGeom>
        </p:spPr>
      </p:pic>
    </p:spTree>
    <p:extLst>
      <p:ext uri="{BB962C8B-B14F-4D97-AF65-F5344CB8AC3E}">
        <p14:creationId xmlns:p14="http://schemas.microsoft.com/office/powerpoint/2010/main" val="24893774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6F256-5C0C-4531-955D-E40D2C61D962}"/>
              </a:ext>
            </a:extLst>
          </p:cNvPr>
          <p:cNvSpPr>
            <a:spLocks noGrp="1"/>
          </p:cNvSpPr>
          <p:nvPr>
            <p:ph type="title"/>
          </p:nvPr>
        </p:nvSpPr>
        <p:spPr/>
        <p:txBody>
          <a:bodyPr>
            <a:normAutofit fontScale="90000"/>
          </a:bodyPr>
          <a:lstStyle/>
          <a:p>
            <a:r>
              <a:rPr lang="en-GB" dirty="0"/>
              <a:t>Let’s see how where you place commas (or their absence) can change a sentence’s meaning…</a:t>
            </a:r>
          </a:p>
        </p:txBody>
      </p:sp>
      <p:sp>
        <p:nvSpPr>
          <p:cNvPr id="3" name="Content Placeholder 2">
            <a:extLst>
              <a:ext uri="{FF2B5EF4-FFF2-40B4-BE49-F238E27FC236}">
                <a16:creationId xmlns:a16="http://schemas.microsoft.com/office/drawing/2014/main" id="{93D6DE6E-8B85-4B2F-87DD-4E4255A3C0AE}"/>
              </a:ext>
            </a:extLst>
          </p:cNvPr>
          <p:cNvSpPr>
            <a:spLocks noGrp="1"/>
          </p:cNvSpPr>
          <p:nvPr>
            <p:ph idx="1"/>
          </p:nvPr>
        </p:nvSpPr>
        <p:spPr>
          <a:xfrm>
            <a:off x="1295401" y="2725744"/>
            <a:ext cx="5597768" cy="3318936"/>
          </a:xfrm>
        </p:spPr>
        <p:txBody>
          <a:bodyPr/>
          <a:lstStyle/>
          <a:p>
            <a:pPr lvl="0"/>
            <a:r>
              <a:rPr lang="en-GB" sz="3600" dirty="0"/>
              <a:t>James walked on</a:t>
            </a:r>
            <a:r>
              <a:rPr lang="en-GB" sz="3600" b="1" dirty="0">
                <a:solidFill>
                  <a:srgbClr val="FF0000"/>
                </a:solidFill>
              </a:rPr>
              <a:t>,</a:t>
            </a:r>
            <a:r>
              <a:rPr lang="en-GB" sz="3600" dirty="0"/>
              <a:t> his head a little higher than usual.</a:t>
            </a:r>
          </a:p>
          <a:p>
            <a:r>
              <a:rPr lang="en-GB" sz="3600" dirty="0"/>
              <a:t>James walked on his head</a:t>
            </a:r>
            <a:r>
              <a:rPr lang="en-GB" sz="3600" b="1" dirty="0">
                <a:solidFill>
                  <a:srgbClr val="FF0000"/>
                </a:solidFill>
              </a:rPr>
              <a:t>,</a:t>
            </a:r>
            <a:r>
              <a:rPr lang="en-GB" sz="3600" dirty="0"/>
              <a:t> a little higher than usual.</a:t>
            </a:r>
          </a:p>
          <a:p>
            <a:pPr lvl="0"/>
            <a:endParaRPr lang="en-GB" dirty="0"/>
          </a:p>
          <a:p>
            <a:endParaRPr lang="en-GB" dirty="0"/>
          </a:p>
        </p:txBody>
      </p:sp>
      <p:pic>
        <p:nvPicPr>
          <p:cNvPr id="6" name="Picture 5">
            <a:extLst>
              <a:ext uri="{FF2B5EF4-FFF2-40B4-BE49-F238E27FC236}">
                <a16:creationId xmlns:a16="http://schemas.microsoft.com/office/drawing/2014/main" id="{FD581811-50E5-4DC3-9719-944449B2852A}"/>
              </a:ext>
            </a:extLst>
          </p:cNvPr>
          <p:cNvPicPr>
            <a:picLocks noChangeAspect="1"/>
          </p:cNvPicPr>
          <p:nvPr/>
        </p:nvPicPr>
        <p:blipFill>
          <a:blip r:embed="rId2"/>
          <a:stretch>
            <a:fillRect/>
          </a:stretch>
        </p:blipFill>
        <p:spPr>
          <a:xfrm>
            <a:off x="7414809" y="2594055"/>
            <a:ext cx="2359452" cy="2177489"/>
          </a:xfrm>
          <a:prstGeom prst="rect">
            <a:avLst/>
          </a:prstGeom>
        </p:spPr>
      </p:pic>
      <p:pic>
        <p:nvPicPr>
          <p:cNvPr id="7" name="Picture 6">
            <a:extLst>
              <a:ext uri="{FF2B5EF4-FFF2-40B4-BE49-F238E27FC236}">
                <a16:creationId xmlns:a16="http://schemas.microsoft.com/office/drawing/2014/main" id="{678964BE-8B66-47F7-879C-92D4D9C33B2A}"/>
              </a:ext>
            </a:extLst>
          </p:cNvPr>
          <p:cNvPicPr>
            <a:picLocks noChangeAspect="1"/>
          </p:cNvPicPr>
          <p:nvPr/>
        </p:nvPicPr>
        <p:blipFill>
          <a:blip r:embed="rId3"/>
          <a:stretch>
            <a:fillRect/>
          </a:stretch>
        </p:blipFill>
        <p:spPr>
          <a:xfrm>
            <a:off x="9408502" y="4022541"/>
            <a:ext cx="2056668" cy="2114117"/>
          </a:xfrm>
          <a:prstGeom prst="rect">
            <a:avLst/>
          </a:prstGeom>
        </p:spPr>
      </p:pic>
    </p:spTree>
    <p:extLst>
      <p:ext uri="{BB962C8B-B14F-4D97-AF65-F5344CB8AC3E}">
        <p14:creationId xmlns:p14="http://schemas.microsoft.com/office/powerpoint/2010/main" val="11406613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6F256-5C0C-4531-955D-E40D2C61D962}"/>
              </a:ext>
            </a:extLst>
          </p:cNvPr>
          <p:cNvSpPr>
            <a:spLocks noGrp="1"/>
          </p:cNvSpPr>
          <p:nvPr>
            <p:ph type="title"/>
          </p:nvPr>
        </p:nvSpPr>
        <p:spPr/>
        <p:txBody>
          <a:bodyPr>
            <a:normAutofit fontScale="90000"/>
          </a:bodyPr>
          <a:lstStyle/>
          <a:p>
            <a:r>
              <a:rPr lang="en-GB" dirty="0"/>
              <a:t>Let’s see how where you place commas (or their absence) can change a sentence’s meaning…</a:t>
            </a:r>
          </a:p>
        </p:txBody>
      </p:sp>
      <p:sp>
        <p:nvSpPr>
          <p:cNvPr id="3" name="Content Placeholder 2">
            <a:extLst>
              <a:ext uri="{FF2B5EF4-FFF2-40B4-BE49-F238E27FC236}">
                <a16:creationId xmlns:a16="http://schemas.microsoft.com/office/drawing/2014/main" id="{93D6DE6E-8B85-4B2F-87DD-4E4255A3C0AE}"/>
              </a:ext>
            </a:extLst>
          </p:cNvPr>
          <p:cNvSpPr>
            <a:spLocks noGrp="1"/>
          </p:cNvSpPr>
          <p:nvPr>
            <p:ph idx="1"/>
          </p:nvPr>
        </p:nvSpPr>
        <p:spPr>
          <a:xfrm>
            <a:off x="1295401" y="3137094"/>
            <a:ext cx="5035061" cy="2907585"/>
          </a:xfrm>
        </p:spPr>
        <p:txBody>
          <a:bodyPr/>
          <a:lstStyle/>
          <a:p>
            <a:pPr lvl="0"/>
            <a:r>
              <a:rPr lang="en-GB" sz="4000" dirty="0"/>
              <a:t>The student said the teacher is crazy.</a:t>
            </a:r>
          </a:p>
          <a:p>
            <a:pPr lvl="0"/>
            <a:endParaRPr lang="en-GB" dirty="0"/>
          </a:p>
          <a:p>
            <a:endParaRPr lang="en-GB" dirty="0"/>
          </a:p>
        </p:txBody>
      </p:sp>
      <p:pic>
        <p:nvPicPr>
          <p:cNvPr id="4" name="Picture 3">
            <a:extLst>
              <a:ext uri="{FF2B5EF4-FFF2-40B4-BE49-F238E27FC236}">
                <a16:creationId xmlns:a16="http://schemas.microsoft.com/office/drawing/2014/main" id="{9BBE2C4C-DBFE-476B-A87C-5B4148A3E479}"/>
              </a:ext>
            </a:extLst>
          </p:cNvPr>
          <p:cNvPicPr>
            <a:picLocks noChangeAspect="1"/>
          </p:cNvPicPr>
          <p:nvPr/>
        </p:nvPicPr>
        <p:blipFill>
          <a:blip r:embed="rId2"/>
          <a:stretch>
            <a:fillRect/>
          </a:stretch>
        </p:blipFill>
        <p:spPr>
          <a:xfrm>
            <a:off x="6330463" y="2528014"/>
            <a:ext cx="4867420" cy="3556961"/>
          </a:xfrm>
          <a:prstGeom prst="rect">
            <a:avLst/>
          </a:prstGeom>
        </p:spPr>
      </p:pic>
    </p:spTree>
    <p:extLst>
      <p:ext uri="{BB962C8B-B14F-4D97-AF65-F5344CB8AC3E}">
        <p14:creationId xmlns:p14="http://schemas.microsoft.com/office/powerpoint/2010/main" val="36848513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6F256-5C0C-4531-955D-E40D2C61D962}"/>
              </a:ext>
            </a:extLst>
          </p:cNvPr>
          <p:cNvSpPr>
            <a:spLocks noGrp="1"/>
          </p:cNvSpPr>
          <p:nvPr>
            <p:ph type="title"/>
          </p:nvPr>
        </p:nvSpPr>
        <p:spPr/>
        <p:txBody>
          <a:bodyPr>
            <a:normAutofit fontScale="90000"/>
          </a:bodyPr>
          <a:lstStyle/>
          <a:p>
            <a:r>
              <a:rPr lang="en-GB" dirty="0"/>
              <a:t>Let’s see how where you place commas (or their absence) can change a sentence’s meaning…</a:t>
            </a:r>
          </a:p>
        </p:txBody>
      </p:sp>
      <p:sp>
        <p:nvSpPr>
          <p:cNvPr id="3" name="Content Placeholder 2">
            <a:extLst>
              <a:ext uri="{FF2B5EF4-FFF2-40B4-BE49-F238E27FC236}">
                <a16:creationId xmlns:a16="http://schemas.microsoft.com/office/drawing/2014/main" id="{93D6DE6E-8B85-4B2F-87DD-4E4255A3C0AE}"/>
              </a:ext>
            </a:extLst>
          </p:cNvPr>
          <p:cNvSpPr>
            <a:spLocks noGrp="1"/>
          </p:cNvSpPr>
          <p:nvPr>
            <p:ph idx="1"/>
          </p:nvPr>
        </p:nvSpPr>
        <p:spPr>
          <a:xfrm>
            <a:off x="1295401" y="3277772"/>
            <a:ext cx="4500488" cy="2766908"/>
          </a:xfrm>
        </p:spPr>
        <p:txBody>
          <a:bodyPr/>
          <a:lstStyle/>
          <a:p>
            <a:r>
              <a:rPr lang="en-GB" sz="4000" dirty="0"/>
              <a:t>The student</a:t>
            </a:r>
            <a:r>
              <a:rPr lang="en-GB" sz="4000" b="1" dirty="0">
                <a:solidFill>
                  <a:srgbClr val="FF0000"/>
                </a:solidFill>
              </a:rPr>
              <a:t>,</a:t>
            </a:r>
            <a:r>
              <a:rPr lang="en-GB" sz="4000" dirty="0"/>
              <a:t> said the teacher</a:t>
            </a:r>
            <a:r>
              <a:rPr lang="en-GB" sz="4000" b="1" dirty="0">
                <a:solidFill>
                  <a:srgbClr val="FF0000"/>
                </a:solidFill>
              </a:rPr>
              <a:t>,</a:t>
            </a:r>
            <a:r>
              <a:rPr lang="en-GB" sz="4000" dirty="0"/>
              <a:t> is crazy.</a:t>
            </a:r>
          </a:p>
          <a:p>
            <a:pPr lvl="0"/>
            <a:endParaRPr lang="en-GB" dirty="0"/>
          </a:p>
          <a:p>
            <a:endParaRPr lang="en-GB" dirty="0"/>
          </a:p>
        </p:txBody>
      </p:sp>
      <p:pic>
        <p:nvPicPr>
          <p:cNvPr id="4" name="Picture 3">
            <a:extLst>
              <a:ext uri="{FF2B5EF4-FFF2-40B4-BE49-F238E27FC236}">
                <a16:creationId xmlns:a16="http://schemas.microsoft.com/office/drawing/2014/main" id="{8D85AD1B-25EC-4676-91EB-96012FEDBC01}"/>
              </a:ext>
            </a:extLst>
          </p:cNvPr>
          <p:cNvPicPr>
            <a:picLocks noChangeAspect="1"/>
          </p:cNvPicPr>
          <p:nvPr/>
        </p:nvPicPr>
        <p:blipFill>
          <a:blip r:embed="rId2"/>
          <a:stretch>
            <a:fillRect/>
          </a:stretch>
        </p:blipFill>
        <p:spPr>
          <a:xfrm>
            <a:off x="5941255" y="2482243"/>
            <a:ext cx="5132765" cy="3562437"/>
          </a:xfrm>
          <a:prstGeom prst="rect">
            <a:avLst/>
          </a:prstGeom>
        </p:spPr>
      </p:pic>
    </p:spTree>
    <p:extLst>
      <p:ext uri="{BB962C8B-B14F-4D97-AF65-F5344CB8AC3E}">
        <p14:creationId xmlns:p14="http://schemas.microsoft.com/office/powerpoint/2010/main" val="341903343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3007</TotalTime>
  <Words>665</Words>
  <Application>Microsoft Office PowerPoint</Application>
  <PresentationFormat>Widescreen</PresentationFormat>
  <Paragraphs>48</Paragraphs>
  <Slides>14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Garamond</vt:lpstr>
      <vt:lpstr>Georgia</vt:lpstr>
      <vt:lpstr>Wingdings</vt:lpstr>
      <vt:lpstr>Organic</vt:lpstr>
      <vt:lpstr>PowerPoint Presentation</vt:lpstr>
      <vt:lpstr>Capital letters </vt:lpstr>
      <vt:lpstr>Capital letters always come at the start of …</vt:lpstr>
      <vt:lpstr>Capital letters always come at the start of …</vt:lpstr>
      <vt:lpstr>Full stops</vt:lpstr>
      <vt:lpstr>The power of the comma!</vt:lpstr>
      <vt:lpstr>Insert commas into the sentences on your worksheet where you think appropriate.</vt:lpstr>
      <vt:lpstr>Let’s see how where you place commas (or their absence) can change a sentence’s meaning…</vt:lpstr>
      <vt:lpstr>Let’s see how where you place commas (or their absence) can change a sentence’s meaning…</vt:lpstr>
      <vt:lpstr>Let’s see how where you place commas (or their absence) can change a sentence’s meaning…</vt:lpstr>
      <vt:lpstr>Let’s see how where you place commas (or their absence) can change a sentence’s meaning…</vt:lpstr>
      <vt:lpstr>Let’s see how where you place commas (or their absence) can change a sentence’s meaning…</vt:lpstr>
      <vt:lpstr>Let’s see how where you place commas (or their absence) can change a sentence’s meaning…</vt:lpstr>
      <vt:lpstr>Let’s see how where you place commas (or their absence) can change a sentence’s meaning…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ccideas</dc:creator>
  <cp:lastModifiedBy>J Morgan (Llanrhidian Primary School)</cp:lastModifiedBy>
  <cp:revision>1</cp:revision>
  <dcterms:created xsi:type="dcterms:W3CDTF">2020-08-21T11:51:02Z</dcterms:created>
  <dcterms:modified xsi:type="dcterms:W3CDTF">2025-10-08T14:14:59Z</dcterms:modified>
</cp:coreProperties>
</file>