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96" r:id="rId2"/>
    <p:sldId id="279" r:id="rId3"/>
    <p:sldId id="380" r:id="rId4"/>
    <p:sldId id="395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C5C252-6D97-D563-4E96-894CE8DCEDA3}" v="10" dt="2026-03-10T08:26:45.6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10/03/2026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hyperlink" Target="https://creativecommons.org/licenses/by-nc-nd/3.0/" TargetMode="External"/><Relationship Id="rId18" Type="http://schemas.openxmlformats.org/officeDocument/2006/relationships/image" Target="../media/image9.png"/><Relationship Id="rId3" Type="http://schemas.openxmlformats.org/officeDocument/2006/relationships/hyperlink" Target="http://cabbagesofdoom.blogspot.com/2015/02/aussie-vs-britishirish-fish-n-chips.html" TargetMode="External"/><Relationship Id="rId7" Type="http://schemas.openxmlformats.org/officeDocument/2006/relationships/hyperlink" Target="https://fanaticcook.com/2017/10/19/americans-like-their-beans-sweet/" TargetMode="External"/><Relationship Id="rId12" Type="http://schemas.openxmlformats.org/officeDocument/2006/relationships/hyperlink" Target="http://dsbutterfly.blogspot.com/2013/03/nothing-beats-chicken-defense.html" TargetMode="External"/><Relationship Id="rId17" Type="http://schemas.openxmlformats.org/officeDocument/2006/relationships/hyperlink" Target="https://en.wikipedia.org/wiki/Newmarket_sausage" TargetMode="External"/><Relationship Id="rId2" Type="http://schemas.openxmlformats.org/officeDocument/2006/relationships/image" Target="../media/image2.jpg"/><Relationship Id="rId16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image" Target="../media/image6.jpg"/><Relationship Id="rId5" Type="http://schemas.openxmlformats.org/officeDocument/2006/relationships/hyperlink" Target="https://www.cookipedia.co.uk/recipes_wiki/Yoghurt" TargetMode="External"/><Relationship Id="rId15" Type="http://schemas.openxmlformats.org/officeDocument/2006/relationships/hyperlink" Target="http://www.pngall.com/pizza-png" TargetMode="External"/><Relationship Id="rId10" Type="http://schemas.openxmlformats.org/officeDocument/2006/relationships/hyperlink" Target="https://creativecommons.org/licenses/by-sa/3.0/" TargetMode="External"/><Relationship Id="rId19" Type="http://schemas.openxmlformats.org/officeDocument/2006/relationships/hyperlink" Target="https://en.wikipedia.org/wiki/Cod_fisheries" TargetMode="External"/><Relationship Id="rId4" Type="http://schemas.openxmlformats.org/officeDocument/2006/relationships/image" Target="../media/image3.jpg"/><Relationship Id="rId9" Type="http://schemas.openxmlformats.org/officeDocument/2006/relationships/hyperlink" Target="https://en.wikipedia.org/wiki/Instagram_egg" TargetMode="External"/><Relationship Id="rId1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hyperlink" Target="https://creativecommons.org/licenses/by-nc-nd/3.0/" TargetMode="External"/><Relationship Id="rId18" Type="http://schemas.openxmlformats.org/officeDocument/2006/relationships/image" Target="../media/image9.png"/><Relationship Id="rId3" Type="http://schemas.openxmlformats.org/officeDocument/2006/relationships/hyperlink" Target="http://cabbagesofdoom.blogspot.com/2015/02/aussie-vs-britishirish-fish-n-chips.html" TargetMode="External"/><Relationship Id="rId7" Type="http://schemas.openxmlformats.org/officeDocument/2006/relationships/hyperlink" Target="https://fanaticcook.com/2017/10/19/americans-like-their-beans-sweet/" TargetMode="External"/><Relationship Id="rId12" Type="http://schemas.openxmlformats.org/officeDocument/2006/relationships/hyperlink" Target="http://dsbutterfly.blogspot.com/2013/03/nothing-beats-chicken-defense.html" TargetMode="External"/><Relationship Id="rId17" Type="http://schemas.openxmlformats.org/officeDocument/2006/relationships/hyperlink" Target="https://en.wikipedia.org/wiki/Newmarket_sausage" TargetMode="External"/><Relationship Id="rId2" Type="http://schemas.openxmlformats.org/officeDocument/2006/relationships/image" Target="../media/image2.jpg"/><Relationship Id="rId16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image" Target="../media/image6.jpg"/><Relationship Id="rId5" Type="http://schemas.openxmlformats.org/officeDocument/2006/relationships/hyperlink" Target="https://www.cookipedia.co.uk/recipes_wiki/Yoghurt" TargetMode="External"/><Relationship Id="rId15" Type="http://schemas.openxmlformats.org/officeDocument/2006/relationships/hyperlink" Target="http://www.pngall.com/pizza-png" TargetMode="External"/><Relationship Id="rId10" Type="http://schemas.openxmlformats.org/officeDocument/2006/relationships/hyperlink" Target="https://creativecommons.org/licenses/by-sa/3.0/" TargetMode="External"/><Relationship Id="rId19" Type="http://schemas.openxmlformats.org/officeDocument/2006/relationships/hyperlink" Target="https://en.wikipedia.org/wiki/Cod_fisheries" TargetMode="External"/><Relationship Id="rId4" Type="http://schemas.openxmlformats.org/officeDocument/2006/relationships/image" Target="../media/image3.jpg"/><Relationship Id="rId9" Type="http://schemas.openxmlformats.org/officeDocument/2006/relationships/hyperlink" Target="https://en.wikipedia.org/wiki/Instagram_egg" TargetMode="External"/><Relationship Id="rId1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ordwall.net/resource/10905792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58988-4323-40EA-253B-EC90D3482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500" dirty="0" err="1">
                <a:solidFill>
                  <a:srgbClr val="FF0000"/>
                </a:solidFill>
                <a:ea typeface="Calibri"/>
                <a:cs typeface="Calibri"/>
              </a:rPr>
              <a:t>Dydd</a:t>
            </a:r>
            <a:r>
              <a:rPr lang="en-US" sz="6500" dirty="0">
                <a:solidFill>
                  <a:srgbClr val="FF0000"/>
                </a:solidFill>
                <a:ea typeface="Calibri"/>
                <a:cs typeface="Calibri"/>
              </a:rPr>
              <a:t> Mawrth- </a:t>
            </a:r>
            <a:r>
              <a:rPr lang="en-US" sz="6500" dirty="0" err="1">
                <a:solidFill>
                  <a:srgbClr val="FF0000"/>
                </a:solidFill>
                <a:ea typeface="Calibri"/>
                <a:cs typeface="Calibri"/>
              </a:rPr>
              <a:t>Bwyd</a:t>
            </a:r>
            <a:endParaRPr lang="en-US" dirty="0" err="1"/>
          </a:p>
        </p:txBody>
      </p:sp>
      <p:pic>
        <p:nvPicPr>
          <p:cNvPr id="5" name="Picture 4" descr="A cartoon of a dragon&#10;&#10;AI-generated content may be incorrect.">
            <a:extLst>
              <a:ext uri="{FF2B5EF4-FFF2-40B4-BE49-F238E27FC236}">
                <a16:creationId xmlns:a16="http://schemas.microsoft.com/office/drawing/2014/main" id="{4D8EA6EA-335A-DAD4-DD5F-EEDA408A5B3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6" y="4612236"/>
            <a:ext cx="1954428" cy="207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4733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B050"/>
                </a:solidFill>
              </a:rPr>
              <a:t>GEIRFA</a:t>
            </a:r>
          </a:p>
        </p:txBody>
      </p:sp>
      <p:sp>
        <p:nvSpPr>
          <p:cNvPr id="5" name="Oval 4"/>
          <p:cNvSpPr/>
          <p:nvPr/>
        </p:nvSpPr>
        <p:spPr>
          <a:xfrm>
            <a:off x="4883151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3861920" y="2589855"/>
            <a:ext cx="1095299" cy="5049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</p:cNvCxnSpPr>
          <p:nvPr/>
        </p:nvCxnSpPr>
        <p:spPr>
          <a:xfrm flipV="1">
            <a:off x="7454833" y="2449789"/>
            <a:ext cx="1165663" cy="52899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V="1">
            <a:off x="4648746" y="4385180"/>
            <a:ext cx="746273" cy="111309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1905812" y="2482293"/>
            <a:ext cx="199790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sglodion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22" name="Content Placeholder 14"/>
          <p:cNvSpPr txBox="1">
            <a:spLocks/>
          </p:cNvSpPr>
          <p:nvPr/>
        </p:nvSpPr>
        <p:spPr>
          <a:xfrm>
            <a:off x="7893830" y="1958268"/>
            <a:ext cx="3010672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 charset="0"/>
              </a:rPr>
              <a:t>selsig</a:t>
            </a:r>
            <a:endParaRPr lang="en-US" sz="2800" dirty="0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24" name="Content Placeholder 14"/>
          <p:cNvSpPr txBox="1">
            <a:spLocks/>
          </p:cNvSpPr>
          <p:nvPr/>
        </p:nvSpPr>
        <p:spPr>
          <a:xfrm>
            <a:off x="2274594" y="5441585"/>
            <a:ext cx="3562287" cy="70788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>
                <a:latin typeface="Calibri"/>
                <a:cs typeface="Calibri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ffa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pob</a:t>
            </a:r>
            <a:endParaRPr lang="en-US" sz="2800" dirty="0">
              <a:solidFill>
                <a:srgbClr val="FF0000"/>
              </a:solidFill>
              <a:latin typeface="Calibri" charset="0"/>
              <a:cs typeface="Calibri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0037" y="2961836"/>
            <a:ext cx="20733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rgbClr val="7030A0"/>
                </a:solidFill>
              </a:rPr>
              <a:t>Bwyd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F63DE01-DB1D-499E-A762-E2301FF48B42}"/>
              </a:ext>
            </a:extLst>
          </p:cNvPr>
          <p:cNvSpPr txBox="1">
            <a:spLocks/>
          </p:cNvSpPr>
          <p:nvPr/>
        </p:nvSpPr>
        <p:spPr>
          <a:xfrm>
            <a:off x="6464834" y="5183052"/>
            <a:ext cx="3562287" cy="70788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>
                <a:latin typeface="Calibri"/>
                <a:cs typeface="Calibri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cyw</a:t>
            </a:r>
            <a:r>
              <a:rPr lang="en-US" sz="28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iâr</a:t>
            </a:r>
            <a:endParaRPr lang="en-US" sz="28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22C203A-0889-44D3-9656-B6150BA00C20}"/>
              </a:ext>
            </a:extLst>
          </p:cNvPr>
          <p:cNvCxnSpPr>
            <a:cxnSpLocks/>
          </p:cNvCxnSpPr>
          <p:nvPr/>
        </p:nvCxnSpPr>
        <p:spPr>
          <a:xfrm>
            <a:off x="3824885" y="3933959"/>
            <a:ext cx="11365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6BCAE4-C89F-4151-AE7A-1A9F6A331F12}"/>
              </a:ext>
            </a:extLst>
          </p:cNvPr>
          <p:cNvCxnSpPr>
            <a:cxnSpLocks/>
          </p:cNvCxnSpPr>
          <p:nvPr/>
        </p:nvCxnSpPr>
        <p:spPr>
          <a:xfrm>
            <a:off x="7523963" y="4003398"/>
            <a:ext cx="135499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1F666A2-47BA-4BD6-87CD-33F1B6545D84}"/>
              </a:ext>
            </a:extLst>
          </p:cNvPr>
          <p:cNvCxnSpPr>
            <a:cxnSpLocks/>
          </p:cNvCxnSpPr>
          <p:nvPr/>
        </p:nvCxnSpPr>
        <p:spPr>
          <a:xfrm flipH="1">
            <a:off x="6278742" y="4629327"/>
            <a:ext cx="21214" cy="83935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246F9EA-6F03-47E3-A054-D939D2566723}"/>
              </a:ext>
            </a:extLst>
          </p:cNvPr>
          <p:cNvCxnSpPr>
            <a:cxnSpLocks/>
          </p:cNvCxnSpPr>
          <p:nvPr/>
        </p:nvCxnSpPr>
        <p:spPr>
          <a:xfrm flipH="1" flipV="1">
            <a:off x="7094531" y="4385180"/>
            <a:ext cx="722359" cy="105262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4">
            <a:extLst>
              <a:ext uri="{FF2B5EF4-FFF2-40B4-BE49-F238E27FC236}">
                <a16:creationId xmlns:a16="http://schemas.microsoft.com/office/drawing/2014/main" id="{F14344DD-F130-4341-93BD-35190E5FC2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5858" y="4205496"/>
            <a:ext cx="199790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ea typeface="ＭＳ Ｐゴシック"/>
              </a:rPr>
              <a:t>iogwrt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3" name="Content Placeholder 14">
            <a:extLst>
              <a:ext uri="{FF2B5EF4-FFF2-40B4-BE49-F238E27FC236}">
                <a16:creationId xmlns:a16="http://schemas.microsoft.com/office/drawing/2014/main" id="{79D0F6B5-9BC2-4225-B183-383E74F6268A}"/>
              </a:ext>
            </a:extLst>
          </p:cNvPr>
          <p:cNvSpPr txBox="1">
            <a:spLocks/>
          </p:cNvSpPr>
          <p:nvPr/>
        </p:nvSpPr>
        <p:spPr>
          <a:xfrm>
            <a:off x="4055737" y="5436772"/>
            <a:ext cx="3562287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ŵy</a:t>
            </a:r>
            <a:endParaRPr lang="en-US" sz="28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sp>
        <p:nvSpPr>
          <p:cNvPr id="34" name="Content Placeholder 14">
            <a:extLst>
              <a:ext uri="{FF2B5EF4-FFF2-40B4-BE49-F238E27FC236}">
                <a16:creationId xmlns:a16="http://schemas.microsoft.com/office/drawing/2014/main" id="{7B3DC9EE-46BF-48FC-97EC-A3297F996774}"/>
              </a:ext>
            </a:extLst>
          </p:cNvPr>
          <p:cNvSpPr txBox="1">
            <a:spLocks/>
          </p:cNvSpPr>
          <p:nvPr/>
        </p:nvSpPr>
        <p:spPr>
          <a:xfrm>
            <a:off x="7618024" y="4097129"/>
            <a:ext cx="3562287" cy="70788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>
                <a:latin typeface="Calibri"/>
                <a:cs typeface="Calibri"/>
              </a:rPr>
              <a:t> </a:t>
            </a: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pitsa</a:t>
            </a:r>
            <a:endParaRPr lang="en-US" sz="4000" dirty="0">
              <a:solidFill>
                <a:srgbClr val="FF0000"/>
              </a:solidFill>
              <a:latin typeface="Calibri" charset="0"/>
              <a:cs typeface="Calibri" charset="0"/>
            </a:endParaRPr>
          </a:p>
        </p:txBody>
      </p:sp>
      <p:pic>
        <p:nvPicPr>
          <p:cNvPr id="10" name="Content Placeholder 9" descr="A close up of food&#10;&#10;Description automatically generated">
            <a:extLst>
              <a:ext uri="{FF2B5EF4-FFF2-40B4-BE49-F238E27FC236}">
                <a16:creationId xmlns:a16="http://schemas.microsoft.com/office/drawing/2014/main" id="{480CB975-DDFA-4303-A7EE-109BF1D4C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21474" y="1317719"/>
            <a:ext cx="1997901" cy="1050568"/>
          </a:xfr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860A08F-CC46-4035-BA0B-B880B1226B70}"/>
              </a:ext>
            </a:extLst>
          </p:cNvPr>
          <p:cNvCxnSpPr>
            <a:cxnSpLocks/>
          </p:cNvCxnSpPr>
          <p:nvPr/>
        </p:nvCxnSpPr>
        <p:spPr>
          <a:xfrm>
            <a:off x="6095999" y="2033933"/>
            <a:ext cx="4228" cy="47677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14">
            <a:extLst>
              <a:ext uri="{FF2B5EF4-FFF2-40B4-BE49-F238E27FC236}">
                <a16:creationId xmlns:a16="http://schemas.microsoft.com/office/drawing/2014/main" id="{FCBE9B1D-8998-4BC7-A3C2-E913447C5CB0}"/>
              </a:ext>
            </a:extLst>
          </p:cNvPr>
          <p:cNvSpPr txBox="1">
            <a:spLocks/>
          </p:cNvSpPr>
          <p:nvPr/>
        </p:nvSpPr>
        <p:spPr>
          <a:xfrm>
            <a:off x="4853888" y="1843003"/>
            <a:ext cx="3562287" cy="52322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dirty="0" err="1">
                <a:solidFill>
                  <a:srgbClr val="FF0000"/>
                </a:solidFill>
                <a:latin typeface="Calibri"/>
                <a:cs typeface="Calibri"/>
              </a:rPr>
              <a:t>pysgod</a:t>
            </a:r>
            <a:endParaRPr lang="en-US" sz="2800" dirty="0">
              <a:solidFill>
                <a:srgbClr val="FF0000"/>
              </a:solidFill>
              <a:latin typeface="Calibri"/>
              <a:cs typeface="Calibri"/>
            </a:endParaRPr>
          </a:p>
        </p:txBody>
      </p:sp>
      <p:pic>
        <p:nvPicPr>
          <p:cNvPr id="17" name="Picture 16" descr="A picture containing cup, table, sitting, coffee&#10;&#10;Description automatically generated">
            <a:extLst>
              <a:ext uri="{FF2B5EF4-FFF2-40B4-BE49-F238E27FC236}">
                <a16:creationId xmlns:a16="http://schemas.microsoft.com/office/drawing/2014/main" id="{6A8F89A7-BDFE-4523-AF60-E04E125186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806623" y="3504253"/>
            <a:ext cx="1061107" cy="1153377"/>
          </a:xfrm>
          <a:prstGeom prst="rect">
            <a:avLst/>
          </a:prstGeom>
        </p:spPr>
      </p:pic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38D7296B-63EF-4DE7-8ACD-1682E8F101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546911" y="5183052"/>
            <a:ext cx="880872" cy="1185672"/>
          </a:xfrm>
          <a:prstGeom prst="rect">
            <a:avLst/>
          </a:prstGeom>
        </p:spPr>
      </p:pic>
      <p:pic>
        <p:nvPicPr>
          <p:cNvPr id="39" name="Picture 38" descr="A close up of a egg&#10;&#10;Description automatically generated">
            <a:extLst>
              <a:ext uri="{FF2B5EF4-FFF2-40B4-BE49-F238E27FC236}">
                <a16:creationId xmlns:a16="http://schemas.microsoft.com/office/drawing/2014/main" id="{20756F32-F1EE-4858-81BF-F48F0076B6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096001" y="5600632"/>
            <a:ext cx="1187857" cy="1129453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7570B69E-4A40-45FF-863F-4624DAD77259}"/>
              </a:ext>
            </a:extLst>
          </p:cNvPr>
          <p:cNvSpPr txBox="1"/>
          <p:nvPr/>
        </p:nvSpPr>
        <p:spPr>
          <a:xfrm>
            <a:off x="8878958" y="7043112"/>
            <a:ext cx="8233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s://en.wikipedia.org/wiki/Instagram_eg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42" name="Picture 41" descr="A bird sitting on top of a chicken&#10;&#10;Description automatically generated">
            <a:extLst>
              <a:ext uri="{FF2B5EF4-FFF2-40B4-BE49-F238E27FC236}">
                <a16:creationId xmlns:a16="http://schemas.microsoft.com/office/drawing/2014/main" id="{0EFCA3F7-7611-4EAD-8C95-0044C6915B0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8813936" y="5600631"/>
            <a:ext cx="1573678" cy="1257369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7B0387A8-AD24-4491-A0F5-94D5113C4F07}"/>
              </a:ext>
            </a:extLst>
          </p:cNvPr>
          <p:cNvSpPr txBox="1"/>
          <p:nvPr/>
        </p:nvSpPr>
        <p:spPr>
          <a:xfrm>
            <a:off x="9020944" y="7043112"/>
            <a:ext cx="136667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12" tooltip="http://dsbutterfly.blogspot.com/2013/03/nothing-beats-chicken-defense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3" tooltip="https://creativecommons.org/licenses/by-nc-nd/3.0/"/>
              </a:rPr>
              <a:t>CC BY-NC-ND</a:t>
            </a:r>
            <a:endParaRPr lang="en-GB" sz="900"/>
          </a:p>
        </p:txBody>
      </p:sp>
      <p:pic>
        <p:nvPicPr>
          <p:cNvPr id="46" name="Picture 45" descr="A pizza sitting on top of a table&#10;&#10;Description automatically generated">
            <a:extLst>
              <a:ext uri="{FF2B5EF4-FFF2-40B4-BE49-F238E27FC236}">
                <a16:creationId xmlns:a16="http://schemas.microsoft.com/office/drawing/2014/main" id="{E22C7781-30AD-4335-B19A-7E883D1407D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8878957" y="3320782"/>
            <a:ext cx="1640368" cy="976309"/>
          </a:xfrm>
          <a:prstGeom prst="rect">
            <a:avLst/>
          </a:prstGeom>
        </p:spPr>
      </p:pic>
      <p:pic>
        <p:nvPicPr>
          <p:cNvPr id="49" name="Picture 48" descr="A picture containing sitting, piece, fork, table&#10;&#10;Description automatically generated">
            <a:extLst>
              <a:ext uri="{FF2B5EF4-FFF2-40B4-BE49-F238E27FC236}">
                <a16:creationId xmlns:a16="http://schemas.microsoft.com/office/drawing/2014/main" id="{7A1BEF32-0A74-4297-A563-FB24C7172DD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8788675" y="909260"/>
            <a:ext cx="1395161" cy="1046371"/>
          </a:xfrm>
          <a:prstGeom prst="rect">
            <a:avLst/>
          </a:prstGeom>
        </p:spPr>
      </p:pic>
      <p:pic>
        <p:nvPicPr>
          <p:cNvPr id="55" name="Picture 54" descr="A close up of a fish&#10;&#10;Description automatically generated">
            <a:extLst>
              <a:ext uri="{FF2B5EF4-FFF2-40B4-BE49-F238E27FC236}">
                <a16:creationId xmlns:a16="http://schemas.microsoft.com/office/drawing/2014/main" id="{06158E86-5362-4563-A51A-1D9B780D215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837473B0-CC2E-450A-ABE3-18F120FF3D39}">
                <a1611:picAttrSrcUrl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5498115" y="1241040"/>
            <a:ext cx="1511683" cy="91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99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B050"/>
                </a:solidFill>
              </a:rPr>
              <a:t>CWESTIWN AC ATEB</a:t>
            </a:r>
          </a:p>
        </p:txBody>
      </p:sp>
      <p:sp>
        <p:nvSpPr>
          <p:cNvPr id="5" name="Oval 4"/>
          <p:cNvSpPr/>
          <p:nvPr/>
        </p:nvSpPr>
        <p:spPr>
          <a:xfrm>
            <a:off x="4883151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>
            <a:off x="3861920" y="2589855"/>
            <a:ext cx="1095299" cy="5049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</p:cNvCxnSpPr>
          <p:nvPr/>
        </p:nvCxnSpPr>
        <p:spPr>
          <a:xfrm flipV="1">
            <a:off x="7454833" y="2449789"/>
            <a:ext cx="1165663" cy="52899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cxnSpLocks/>
          </p:cNvCxnSpPr>
          <p:nvPr/>
        </p:nvCxnSpPr>
        <p:spPr>
          <a:xfrm flipV="1">
            <a:off x="4648746" y="4385180"/>
            <a:ext cx="746273" cy="111309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1905812" y="2482294"/>
            <a:ext cx="199790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4000" dirty="0">
                <a:solidFill>
                  <a:srgbClr val="000000"/>
                </a:solidFill>
                <a:latin typeface="ＭＳ Ｐゴシック"/>
                <a:ea typeface="ＭＳ Ｐゴシック"/>
                <a:cs typeface="Calibri"/>
              </a:rPr>
              <a:t> </a:t>
            </a:r>
            <a:r>
              <a:rPr lang="en-US" sz="2000" b="1" dirty="0">
                <a:solidFill>
                  <a:srgbClr val="FF0000"/>
                </a:solidFill>
                <a:latin typeface="ＭＳ Ｐゴシック"/>
                <a:ea typeface="ＭＳ Ｐゴシック"/>
                <a:cs typeface="Calibri"/>
              </a:rPr>
              <a:t>Dw i eisiau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Calibri"/>
                <a:ea typeface="ＭＳ Ｐゴシック"/>
              </a:rPr>
              <a:t>sglodion.</a:t>
            </a:r>
            <a:endParaRPr lang="en-US" sz="2000">
              <a:solidFill>
                <a:srgbClr val="FF0000"/>
              </a:solidFill>
            </a:endParaRPr>
          </a:p>
        </p:txBody>
      </p:sp>
      <p:sp>
        <p:nvSpPr>
          <p:cNvPr id="22" name="Content Placeholder 14"/>
          <p:cNvSpPr txBox="1">
            <a:spLocks/>
          </p:cNvSpPr>
          <p:nvPr/>
        </p:nvSpPr>
        <p:spPr>
          <a:xfrm>
            <a:off x="7893830" y="1958268"/>
            <a:ext cx="3010672" cy="40011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 charset="0"/>
              </a:rPr>
              <a:t>selsig</a:t>
            </a:r>
            <a:r>
              <a:rPr lang="en-US" sz="2000" dirty="0">
                <a:solidFill>
                  <a:srgbClr val="FF0000"/>
                </a:solidFill>
                <a:latin typeface="Calibri" charset="0"/>
              </a:rPr>
              <a:t>.</a:t>
            </a:r>
          </a:p>
        </p:txBody>
      </p:sp>
      <p:sp>
        <p:nvSpPr>
          <p:cNvPr id="24" name="Content Placeholder 14"/>
          <p:cNvSpPr txBox="1">
            <a:spLocks/>
          </p:cNvSpPr>
          <p:nvPr/>
        </p:nvSpPr>
        <p:spPr>
          <a:xfrm>
            <a:off x="1657750" y="5202692"/>
            <a:ext cx="3562287" cy="1077218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>
                <a:latin typeface="Calibri"/>
                <a:cs typeface="Calibri"/>
              </a:rPr>
              <a:t> 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endParaRPr lang="en-US" sz="2000" b="1" dirty="0">
              <a:solidFill>
                <a:srgbClr val="FF0000"/>
              </a:solidFill>
              <a:latin typeface="Calibri"/>
              <a:ea typeface="ＭＳ Ｐゴシック"/>
            </a:endParaRPr>
          </a:p>
          <a:p>
            <a:pPr marL="0" indent="0" algn="ctr">
              <a:buNone/>
            </a:pPr>
            <a:r>
              <a:rPr lang="en-US" sz="2000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/>
                <a:cs typeface="Calibri"/>
              </a:rPr>
              <a:t>ffa</a:t>
            </a:r>
            <a:r>
              <a:rPr lang="en-US" sz="20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/>
                <a:cs typeface="Calibri"/>
              </a:rPr>
              <a:t>pob</a:t>
            </a:r>
            <a:r>
              <a:rPr lang="en-US" sz="20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  <a:endParaRPr lang="en-US" sz="2000" dirty="0">
              <a:solidFill>
                <a:srgbClr val="FF0000"/>
              </a:solidFill>
              <a:latin typeface="Calibri" charset="0"/>
              <a:cs typeface="Calibri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0037" y="2961837"/>
            <a:ext cx="20733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7030A0"/>
                </a:solidFill>
              </a:rPr>
              <a:t>Beth </a:t>
            </a:r>
            <a:r>
              <a:rPr lang="en-US" sz="3000" b="1" dirty="0" err="1">
                <a:solidFill>
                  <a:srgbClr val="7030A0"/>
                </a:solidFill>
              </a:rPr>
              <a:t>wyt</a:t>
            </a:r>
            <a:r>
              <a:rPr lang="en-US" sz="3000" b="1" dirty="0">
                <a:solidFill>
                  <a:srgbClr val="7030A0"/>
                </a:solidFill>
              </a:rPr>
              <a:t> </a:t>
            </a:r>
            <a:r>
              <a:rPr lang="en-US" sz="3000" b="1" dirty="0" err="1">
                <a:solidFill>
                  <a:srgbClr val="7030A0"/>
                </a:solidFill>
              </a:rPr>
              <a:t>ti</a:t>
            </a:r>
            <a:r>
              <a:rPr lang="en-US" sz="3000" b="1" dirty="0">
                <a:solidFill>
                  <a:srgbClr val="7030A0"/>
                </a:solidFill>
              </a:rPr>
              <a:t> </a:t>
            </a:r>
            <a:r>
              <a:rPr lang="en-US" sz="3000" b="1" dirty="0" err="1">
                <a:solidFill>
                  <a:srgbClr val="7030A0"/>
                </a:solidFill>
              </a:rPr>
              <a:t>eisiau</a:t>
            </a:r>
            <a:r>
              <a:rPr lang="en-US" sz="3000" b="1" dirty="0">
                <a:solidFill>
                  <a:srgbClr val="7030A0"/>
                </a:solidFill>
              </a:rPr>
              <a:t>?</a:t>
            </a:r>
          </a:p>
        </p:txBody>
      </p:sp>
      <p:sp>
        <p:nvSpPr>
          <p:cNvPr id="20" name="Content Placeholder 14">
            <a:extLst>
              <a:ext uri="{FF2B5EF4-FFF2-40B4-BE49-F238E27FC236}">
                <a16:creationId xmlns:a16="http://schemas.microsoft.com/office/drawing/2014/main" id="{2F63DE01-DB1D-499E-A762-E2301FF48B42}"/>
              </a:ext>
            </a:extLst>
          </p:cNvPr>
          <p:cNvSpPr txBox="1">
            <a:spLocks/>
          </p:cNvSpPr>
          <p:nvPr/>
        </p:nvSpPr>
        <p:spPr>
          <a:xfrm>
            <a:off x="7317136" y="5198245"/>
            <a:ext cx="3562287" cy="40011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/>
                <a:cs typeface="Calibri"/>
              </a:rPr>
              <a:t>cyw</a:t>
            </a:r>
            <a:r>
              <a:rPr lang="en-US" sz="20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/>
                <a:cs typeface="Calibri"/>
              </a:rPr>
              <a:t>iâr</a:t>
            </a:r>
            <a:r>
              <a:rPr lang="en-US" sz="20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22C203A-0889-44D3-9656-B6150BA00C20}"/>
              </a:ext>
            </a:extLst>
          </p:cNvPr>
          <p:cNvCxnSpPr>
            <a:cxnSpLocks/>
          </p:cNvCxnSpPr>
          <p:nvPr/>
        </p:nvCxnSpPr>
        <p:spPr>
          <a:xfrm>
            <a:off x="3824885" y="3933959"/>
            <a:ext cx="11365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6BCAE4-C89F-4151-AE7A-1A9F6A331F12}"/>
              </a:ext>
            </a:extLst>
          </p:cNvPr>
          <p:cNvCxnSpPr>
            <a:cxnSpLocks/>
          </p:cNvCxnSpPr>
          <p:nvPr/>
        </p:nvCxnSpPr>
        <p:spPr>
          <a:xfrm>
            <a:off x="7523963" y="4003398"/>
            <a:ext cx="135499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21F666A2-47BA-4BD6-87CD-33F1B6545D84}"/>
              </a:ext>
            </a:extLst>
          </p:cNvPr>
          <p:cNvCxnSpPr>
            <a:cxnSpLocks/>
          </p:cNvCxnSpPr>
          <p:nvPr/>
        </p:nvCxnSpPr>
        <p:spPr>
          <a:xfrm flipH="1">
            <a:off x="6278742" y="4629327"/>
            <a:ext cx="21214" cy="83935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246F9EA-6F03-47E3-A054-D939D2566723}"/>
              </a:ext>
            </a:extLst>
          </p:cNvPr>
          <p:cNvCxnSpPr>
            <a:cxnSpLocks/>
          </p:cNvCxnSpPr>
          <p:nvPr/>
        </p:nvCxnSpPr>
        <p:spPr>
          <a:xfrm flipH="1" flipV="1">
            <a:off x="7094531" y="4385180"/>
            <a:ext cx="722359" cy="105262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4">
            <a:extLst>
              <a:ext uri="{FF2B5EF4-FFF2-40B4-BE49-F238E27FC236}">
                <a16:creationId xmlns:a16="http://schemas.microsoft.com/office/drawing/2014/main" id="{F14344DD-F130-4341-93BD-35190E5FC2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0006" y="3781568"/>
            <a:ext cx="199790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>
                <a:latin typeface="Calibri"/>
                <a:ea typeface="ＭＳ Ｐゴシック"/>
              </a:rPr>
              <a:t> 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/>
                <a:ea typeface="ＭＳ Ｐゴシック"/>
              </a:rPr>
              <a:t>iogwrt</a:t>
            </a:r>
            <a:r>
              <a:rPr lang="en-US" sz="2000" dirty="0">
                <a:solidFill>
                  <a:srgbClr val="FF0000"/>
                </a:solidFill>
                <a:latin typeface="Calibri"/>
                <a:ea typeface="ＭＳ Ｐゴシック"/>
              </a:rPr>
              <a:t>.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33" name="Content Placeholder 14">
            <a:extLst>
              <a:ext uri="{FF2B5EF4-FFF2-40B4-BE49-F238E27FC236}">
                <a16:creationId xmlns:a16="http://schemas.microsoft.com/office/drawing/2014/main" id="{79D0F6B5-9BC2-4225-B183-383E74F6268A}"/>
              </a:ext>
            </a:extLst>
          </p:cNvPr>
          <p:cNvSpPr txBox="1">
            <a:spLocks/>
          </p:cNvSpPr>
          <p:nvPr/>
        </p:nvSpPr>
        <p:spPr>
          <a:xfrm>
            <a:off x="4055737" y="5436773"/>
            <a:ext cx="3562287" cy="769441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</a:p>
          <a:p>
            <a:pPr marL="0" indent="0" algn="ctr">
              <a:buNone/>
            </a:pP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/>
                <a:cs typeface="Calibri"/>
              </a:rPr>
              <a:t>ŵy</a:t>
            </a:r>
            <a:r>
              <a:rPr lang="en-US" sz="20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34" name="Content Placeholder 14">
            <a:extLst>
              <a:ext uri="{FF2B5EF4-FFF2-40B4-BE49-F238E27FC236}">
                <a16:creationId xmlns:a16="http://schemas.microsoft.com/office/drawing/2014/main" id="{7B3DC9EE-46BF-48FC-97EC-A3297F996774}"/>
              </a:ext>
            </a:extLst>
          </p:cNvPr>
          <p:cNvSpPr txBox="1">
            <a:spLocks/>
          </p:cNvSpPr>
          <p:nvPr/>
        </p:nvSpPr>
        <p:spPr>
          <a:xfrm>
            <a:off x="7183681" y="3994698"/>
            <a:ext cx="3562287" cy="70788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>
                <a:latin typeface="Calibri"/>
                <a:cs typeface="Calibri"/>
              </a:rPr>
              <a:t> </a:t>
            </a:r>
            <a:r>
              <a:rPr lang="en-US" sz="2800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/>
                <a:cs typeface="Calibri"/>
              </a:rPr>
              <a:t>pitsa</a:t>
            </a:r>
            <a:r>
              <a:rPr lang="en-US" sz="20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  <a:endParaRPr lang="en-US" sz="2000" dirty="0">
              <a:solidFill>
                <a:srgbClr val="FF0000"/>
              </a:solidFill>
              <a:latin typeface="Calibri" charset="0"/>
              <a:cs typeface="Calibri" charset="0"/>
            </a:endParaRPr>
          </a:p>
        </p:txBody>
      </p:sp>
      <p:pic>
        <p:nvPicPr>
          <p:cNvPr id="10" name="Content Placeholder 9" descr="A close up of food&#10;&#10;Description automatically generated">
            <a:extLst>
              <a:ext uri="{FF2B5EF4-FFF2-40B4-BE49-F238E27FC236}">
                <a16:creationId xmlns:a16="http://schemas.microsoft.com/office/drawing/2014/main" id="{480CB975-DDFA-4303-A7EE-109BF1D4C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21474" y="1317719"/>
            <a:ext cx="1997901" cy="1050568"/>
          </a:xfr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1860A08F-CC46-4035-BA0B-B880B1226B70}"/>
              </a:ext>
            </a:extLst>
          </p:cNvPr>
          <p:cNvCxnSpPr>
            <a:cxnSpLocks/>
          </p:cNvCxnSpPr>
          <p:nvPr/>
        </p:nvCxnSpPr>
        <p:spPr>
          <a:xfrm>
            <a:off x="6095999" y="2033933"/>
            <a:ext cx="4228" cy="47677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14">
            <a:extLst>
              <a:ext uri="{FF2B5EF4-FFF2-40B4-BE49-F238E27FC236}">
                <a16:creationId xmlns:a16="http://schemas.microsoft.com/office/drawing/2014/main" id="{FCBE9B1D-8998-4BC7-A3C2-E913447C5CB0}"/>
              </a:ext>
            </a:extLst>
          </p:cNvPr>
          <p:cNvSpPr txBox="1">
            <a:spLocks/>
          </p:cNvSpPr>
          <p:nvPr/>
        </p:nvSpPr>
        <p:spPr>
          <a:xfrm>
            <a:off x="4429486" y="1668989"/>
            <a:ext cx="3562287" cy="400110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Dw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i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alibri"/>
                <a:ea typeface="ＭＳ Ｐゴシック"/>
              </a:rPr>
              <a:t>eisiau</a:t>
            </a:r>
            <a:r>
              <a:rPr lang="en-US" sz="2000" b="1" dirty="0">
                <a:solidFill>
                  <a:srgbClr val="FF0000"/>
                </a:solidFill>
                <a:latin typeface="Calibri"/>
                <a:ea typeface="ＭＳ Ｐゴシック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Calibri"/>
                <a:cs typeface="Calibri"/>
              </a:rPr>
              <a:t>pysgod</a:t>
            </a:r>
            <a:r>
              <a:rPr lang="en-US" sz="200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</a:p>
        </p:txBody>
      </p:sp>
      <p:pic>
        <p:nvPicPr>
          <p:cNvPr id="17" name="Picture 16" descr="A picture containing cup, table, sitting, coffee&#10;&#10;Description automatically generated">
            <a:extLst>
              <a:ext uri="{FF2B5EF4-FFF2-40B4-BE49-F238E27FC236}">
                <a16:creationId xmlns:a16="http://schemas.microsoft.com/office/drawing/2014/main" id="{6A8F89A7-BDFE-4523-AF60-E04E125186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768034" y="3808936"/>
            <a:ext cx="1061107" cy="1153377"/>
          </a:xfrm>
          <a:prstGeom prst="rect">
            <a:avLst/>
          </a:prstGeom>
        </p:spPr>
      </p:pic>
      <p:pic>
        <p:nvPicPr>
          <p:cNvPr id="27" name="Picture 26" descr="A close up of a sign&#10;&#10;Description automatically generated">
            <a:extLst>
              <a:ext uri="{FF2B5EF4-FFF2-40B4-BE49-F238E27FC236}">
                <a16:creationId xmlns:a16="http://schemas.microsoft.com/office/drawing/2014/main" id="{38D7296B-63EF-4DE7-8ACD-1682E8F101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822066" y="5202692"/>
            <a:ext cx="880872" cy="1185672"/>
          </a:xfrm>
          <a:prstGeom prst="rect">
            <a:avLst/>
          </a:prstGeom>
        </p:spPr>
      </p:pic>
      <p:pic>
        <p:nvPicPr>
          <p:cNvPr id="39" name="Picture 38" descr="A close up of a egg&#10;&#10;Description automatically generated">
            <a:extLst>
              <a:ext uri="{FF2B5EF4-FFF2-40B4-BE49-F238E27FC236}">
                <a16:creationId xmlns:a16="http://schemas.microsoft.com/office/drawing/2014/main" id="{20756F32-F1EE-4858-81BF-F48F0076B6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627237" y="5800929"/>
            <a:ext cx="934586" cy="888635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7570B69E-4A40-45FF-863F-4624DAD77259}"/>
              </a:ext>
            </a:extLst>
          </p:cNvPr>
          <p:cNvSpPr txBox="1"/>
          <p:nvPr/>
        </p:nvSpPr>
        <p:spPr>
          <a:xfrm>
            <a:off x="8878958" y="7043112"/>
            <a:ext cx="8233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s://en.wikipedia.org/wiki/Instagram_eg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42" name="Picture 41" descr="A bird sitting on top of a chicken&#10;&#10;Description automatically generated">
            <a:extLst>
              <a:ext uri="{FF2B5EF4-FFF2-40B4-BE49-F238E27FC236}">
                <a16:creationId xmlns:a16="http://schemas.microsoft.com/office/drawing/2014/main" id="{0EFCA3F7-7611-4EAD-8C95-0044C6915B0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8813936" y="5600631"/>
            <a:ext cx="1573678" cy="1257369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7B0387A8-AD24-4491-A0F5-94D5113C4F07}"/>
              </a:ext>
            </a:extLst>
          </p:cNvPr>
          <p:cNvSpPr txBox="1"/>
          <p:nvPr/>
        </p:nvSpPr>
        <p:spPr>
          <a:xfrm>
            <a:off x="9020944" y="7043112"/>
            <a:ext cx="136667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12" tooltip="http://dsbutterfly.blogspot.com/2013/03/nothing-beats-chicken-defense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3" tooltip="https://creativecommons.org/licenses/by-nc-nd/3.0/"/>
              </a:rPr>
              <a:t>CC BY-NC-ND</a:t>
            </a:r>
            <a:endParaRPr lang="en-GB" sz="900"/>
          </a:p>
        </p:txBody>
      </p:sp>
      <p:pic>
        <p:nvPicPr>
          <p:cNvPr id="46" name="Picture 45" descr="A pizza sitting on top of a table&#10;&#10;Description automatically generated">
            <a:extLst>
              <a:ext uri="{FF2B5EF4-FFF2-40B4-BE49-F238E27FC236}">
                <a16:creationId xmlns:a16="http://schemas.microsoft.com/office/drawing/2014/main" id="{E22C7781-30AD-4335-B19A-7E883D1407D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8878957" y="3320782"/>
            <a:ext cx="1640368" cy="976309"/>
          </a:xfrm>
          <a:prstGeom prst="rect">
            <a:avLst/>
          </a:prstGeom>
        </p:spPr>
      </p:pic>
      <p:pic>
        <p:nvPicPr>
          <p:cNvPr id="49" name="Picture 48" descr="A picture containing sitting, piece, fork, table&#10;&#10;Description automatically generated">
            <a:extLst>
              <a:ext uri="{FF2B5EF4-FFF2-40B4-BE49-F238E27FC236}">
                <a16:creationId xmlns:a16="http://schemas.microsoft.com/office/drawing/2014/main" id="{7A1BEF32-0A74-4297-A563-FB24C7172DD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8788675" y="909260"/>
            <a:ext cx="1395161" cy="1046371"/>
          </a:xfrm>
          <a:prstGeom prst="rect">
            <a:avLst/>
          </a:prstGeom>
        </p:spPr>
      </p:pic>
      <p:pic>
        <p:nvPicPr>
          <p:cNvPr id="55" name="Picture 54" descr="A close up of a fish&#10;&#10;Description automatically generated">
            <a:extLst>
              <a:ext uri="{FF2B5EF4-FFF2-40B4-BE49-F238E27FC236}">
                <a16:creationId xmlns:a16="http://schemas.microsoft.com/office/drawing/2014/main" id="{06158E86-5362-4563-A51A-1D9B780D215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837473B0-CC2E-450A-ABE3-18F120FF3D39}">
                <a1611:picAttrSrcUrl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5440057" y="1067870"/>
            <a:ext cx="1511683" cy="91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90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00C5E-0464-836C-FCF4-9836F2B0D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>
                <a:solidFill>
                  <a:srgbClr val="00B050"/>
                </a:solidFill>
                <a:ea typeface="Calibri"/>
                <a:cs typeface="Calibri"/>
              </a:rPr>
              <a:t>GÊM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21316-D5B3-ED13-0F2B-E74C70325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b="1">
                <a:solidFill>
                  <a:srgbClr val="7030A0"/>
                </a:solidFill>
                <a:ea typeface="Calibri"/>
                <a:cs typeface="Calibri"/>
              </a:rPr>
              <a:t>Word Wall: Find the match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  <a:ea typeface="+mn-lt"/>
                <a:cs typeface="+mn-lt"/>
                <a:hlinkClick r:id="rId2"/>
              </a:rPr>
              <a:t>https://wordwall.net/resource/109057928</a:t>
            </a:r>
            <a:endParaRPr lang="en-GB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 algn="ctr">
              <a:buNone/>
            </a:pPr>
            <a:endParaRPr lang="en-GB" dirty="0">
              <a:solidFill>
                <a:srgbClr val="7030A0"/>
              </a:solidFill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dirty="0">
              <a:solidFill>
                <a:srgbClr val="7030A0"/>
              </a:solidFill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dirty="0">
              <a:solidFill>
                <a:srgbClr val="7030A0"/>
              </a:solidFill>
              <a:ea typeface="Calibri"/>
              <a:cs typeface="Calibri"/>
            </a:endParaRPr>
          </a:p>
        </p:txBody>
      </p:sp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D811D26-D1A2-6D7D-6543-914F47C878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4730" t="18838" r="4948" b="34669"/>
          <a:stretch>
            <a:fillRect/>
          </a:stretch>
        </p:blipFill>
        <p:spPr>
          <a:xfrm>
            <a:off x="4252784" y="3431575"/>
            <a:ext cx="3687099" cy="239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510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Dydd Mawrth- Bwyd</vt:lpstr>
      <vt:lpstr>GEIRFA</vt:lpstr>
      <vt:lpstr>CWESTIWN AC ATEB</vt:lpstr>
      <vt:lpstr>GÊM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12</cp:revision>
  <dcterms:created xsi:type="dcterms:W3CDTF">2026-03-10T08:22:19Z</dcterms:created>
  <dcterms:modified xsi:type="dcterms:W3CDTF">2026-03-10T08:29:25Z</dcterms:modified>
</cp:coreProperties>
</file>