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57" r:id="rId4"/>
    <p:sldId id="259" r:id="rId5"/>
    <p:sldId id="263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915"/>
  </p:normalViewPr>
  <p:slideViewPr>
    <p:cSldViewPr snapToGrid="0">
      <p:cViewPr varScale="1">
        <p:scale>
          <a:sx n="115" d="100"/>
          <a:sy n="115" d="100"/>
        </p:scale>
        <p:origin x="47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D3DB021-E5EF-4B49-9502-2059CBC23B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245E7C-5E7C-4013-927F-BEF08950B9A1}">
      <dgm:prSet custT="1"/>
      <dgm:spPr/>
      <dgm:t>
        <a:bodyPr/>
        <a:lstStyle/>
        <a:p>
          <a:r>
            <a:rPr lang="en-GB" sz="5400" b="0" i="0" dirty="0"/>
            <a:t>8,435 − 2,154 = </a:t>
          </a:r>
          <a:endParaRPr lang="en-US" sz="5400" dirty="0"/>
        </a:p>
      </dgm:t>
    </dgm:pt>
    <dgm:pt modelId="{50220984-F03D-4525-A783-595D85C7C862}" type="parTrans" cxnId="{450724D5-62DE-45D2-90EE-D62C40C665A8}">
      <dgm:prSet/>
      <dgm:spPr/>
      <dgm:t>
        <a:bodyPr/>
        <a:lstStyle/>
        <a:p>
          <a:endParaRPr lang="en-US"/>
        </a:p>
      </dgm:t>
    </dgm:pt>
    <dgm:pt modelId="{9FACA24D-BD44-4292-BC2D-A758F7C6118D}" type="sibTrans" cxnId="{450724D5-62DE-45D2-90EE-D62C40C665A8}">
      <dgm:prSet/>
      <dgm:spPr/>
      <dgm:t>
        <a:bodyPr/>
        <a:lstStyle/>
        <a:p>
          <a:endParaRPr lang="en-US"/>
        </a:p>
      </dgm:t>
    </dgm:pt>
    <dgm:pt modelId="{18A4A87E-613C-482A-B6E9-9082D4676D8A}">
      <dgm:prSet/>
      <dgm:spPr/>
      <dgm:t>
        <a:bodyPr/>
        <a:lstStyle/>
        <a:p>
          <a:r>
            <a:rPr lang="en-GB" b="0" i="0" dirty="0"/>
            <a:t>9,020 − 7,539 =</a:t>
          </a:r>
          <a:endParaRPr lang="en-US" dirty="0"/>
        </a:p>
      </dgm:t>
    </dgm:pt>
    <dgm:pt modelId="{D875F748-AD7A-46CA-A24D-ED253ED06A30}" type="parTrans" cxnId="{167F5DF7-A0BF-4FC7-96AE-710CB6857F4D}">
      <dgm:prSet/>
      <dgm:spPr/>
      <dgm:t>
        <a:bodyPr/>
        <a:lstStyle/>
        <a:p>
          <a:endParaRPr lang="en-US"/>
        </a:p>
      </dgm:t>
    </dgm:pt>
    <dgm:pt modelId="{E3B123C4-5CF7-4194-B58D-F3AF75DDB138}" type="sibTrans" cxnId="{167F5DF7-A0BF-4FC7-96AE-710CB6857F4D}">
      <dgm:prSet/>
      <dgm:spPr/>
      <dgm:t>
        <a:bodyPr/>
        <a:lstStyle/>
        <a:p>
          <a:endParaRPr lang="en-US"/>
        </a:p>
      </dgm:t>
    </dgm:pt>
    <dgm:pt modelId="{F89739BB-C3F5-4584-B351-5A92567FE744}">
      <dgm:prSet/>
      <dgm:spPr/>
      <dgm:t>
        <a:bodyPr/>
        <a:lstStyle/>
        <a:p>
          <a:r>
            <a:rPr lang="en-GB" b="0" i="0" dirty="0"/>
            <a:t>7,602 − 1,298 =</a:t>
          </a:r>
          <a:endParaRPr lang="en-US" dirty="0"/>
        </a:p>
      </dgm:t>
    </dgm:pt>
    <dgm:pt modelId="{1997AC2B-1CEA-4DF8-8697-609D707E663C}" type="parTrans" cxnId="{75347B94-FB8F-4BA3-A2E9-FA39DFAA3D8B}">
      <dgm:prSet/>
      <dgm:spPr/>
      <dgm:t>
        <a:bodyPr/>
        <a:lstStyle/>
        <a:p>
          <a:endParaRPr lang="en-US"/>
        </a:p>
      </dgm:t>
    </dgm:pt>
    <dgm:pt modelId="{ED65B30F-1E18-4E09-8AEF-E7FC35D9E2B6}" type="sibTrans" cxnId="{75347B94-FB8F-4BA3-A2E9-FA39DFAA3D8B}">
      <dgm:prSet/>
      <dgm:spPr/>
      <dgm:t>
        <a:bodyPr/>
        <a:lstStyle/>
        <a:p>
          <a:endParaRPr lang="en-US"/>
        </a:p>
      </dgm:t>
    </dgm:pt>
    <dgm:pt modelId="{AA3E8202-5CE3-2741-A91C-1A29D14E133E}" type="pres">
      <dgm:prSet presAssocID="{0D3DB021-E5EF-4B49-9502-2059CBC23B26}" presName="linear" presStyleCnt="0">
        <dgm:presLayoutVars>
          <dgm:animLvl val="lvl"/>
          <dgm:resizeHandles val="exact"/>
        </dgm:presLayoutVars>
      </dgm:prSet>
      <dgm:spPr/>
    </dgm:pt>
    <dgm:pt modelId="{4E4A44C2-7360-0740-9D72-F57ACF828F83}" type="pres">
      <dgm:prSet presAssocID="{47245E7C-5E7C-4013-927F-BEF08950B9A1}" presName="parentText" presStyleLbl="node1" presStyleIdx="0" presStyleCnt="3" custLinFactNeighborY="-27060">
        <dgm:presLayoutVars>
          <dgm:chMax val="0"/>
          <dgm:bulletEnabled val="1"/>
        </dgm:presLayoutVars>
      </dgm:prSet>
      <dgm:spPr/>
    </dgm:pt>
    <dgm:pt modelId="{7361C421-D332-9748-A11C-C9722BBBEC7A}" type="pres">
      <dgm:prSet presAssocID="{9FACA24D-BD44-4292-BC2D-A758F7C6118D}" presName="spacer" presStyleCnt="0"/>
      <dgm:spPr/>
    </dgm:pt>
    <dgm:pt modelId="{4A2BFAF3-7D14-6244-9317-417E76DDD593}" type="pres">
      <dgm:prSet presAssocID="{18A4A87E-613C-482A-B6E9-9082D4676D8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F6A4317-2783-1C4F-B8C8-1254A0160D93}" type="pres">
      <dgm:prSet presAssocID="{E3B123C4-5CF7-4194-B58D-F3AF75DDB138}" presName="spacer" presStyleCnt="0"/>
      <dgm:spPr/>
    </dgm:pt>
    <dgm:pt modelId="{86DCFD71-D735-A24C-8425-3F8420E618C8}" type="pres">
      <dgm:prSet presAssocID="{F89739BB-C3F5-4584-B351-5A92567FE744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44D78E6A-D0C1-2C47-B914-2E645539E93B}" type="presOf" srcId="{0D3DB021-E5EF-4B49-9502-2059CBC23B26}" destId="{AA3E8202-5CE3-2741-A91C-1A29D14E133E}" srcOrd="0" destOrd="0" presId="urn:microsoft.com/office/officeart/2005/8/layout/vList2"/>
    <dgm:cxn modelId="{75347B94-FB8F-4BA3-A2E9-FA39DFAA3D8B}" srcId="{0D3DB021-E5EF-4B49-9502-2059CBC23B26}" destId="{F89739BB-C3F5-4584-B351-5A92567FE744}" srcOrd="2" destOrd="0" parTransId="{1997AC2B-1CEA-4DF8-8697-609D707E663C}" sibTransId="{ED65B30F-1E18-4E09-8AEF-E7FC35D9E2B6}"/>
    <dgm:cxn modelId="{A92E37A2-F556-E947-A9E2-F65D5B587A80}" type="presOf" srcId="{18A4A87E-613C-482A-B6E9-9082D4676D8A}" destId="{4A2BFAF3-7D14-6244-9317-417E76DDD593}" srcOrd="0" destOrd="0" presId="urn:microsoft.com/office/officeart/2005/8/layout/vList2"/>
    <dgm:cxn modelId="{F60543A4-190C-1049-AAE8-ABAEE820C613}" type="presOf" srcId="{F89739BB-C3F5-4584-B351-5A92567FE744}" destId="{86DCFD71-D735-A24C-8425-3F8420E618C8}" srcOrd="0" destOrd="0" presId="urn:microsoft.com/office/officeart/2005/8/layout/vList2"/>
    <dgm:cxn modelId="{450724D5-62DE-45D2-90EE-D62C40C665A8}" srcId="{0D3DB021-E5EF-4B49-9502-2059CBC23B26}" destId="{47245E7C-5E7C-4013-927F-BEF08950B9A1}" srcOrd="0" destOrd="0" parTransId="{50220984-F03D-4525-A783-595D85C7C862}" sibTransId="{9FACA24D-BD44-4292-BC2D-A758F7C6118D}"/>
    <dgm:cxn modelId="{167F5DF7-A0BF-4FC7-96AE-710CB6857F4D}" srcId="{0D3DB021-E5EF-4B49-9502-2059CBC23B26}" destId="{18A4A87E-613C-482A-B6E9-9082D4676D8A}" srcOrd="1" destOrd="0" parTransId="{D875F748-AD7A-46CA-A24D-ED253ED06A30}" sibTransId="{E3B123C4-5CF7-4194-B58D-F3AF75DDB138}"/>
    <dgm:cxn modelId="{6AFF5DFC-EE18-E346-9034-D175199FB42B}" type="presOf" srcId="{47245E7C-5E7C-4013-927F-BEF08950B9A1}" destId="{4E4A44C2-7360-0740-9D72-F57ACF828F83}" srcOrd="0" destOrd="0" presId="urn:microsoft.com/office/officeart/2005/8/layout/vList2"/>
    <dgm:cxn modelId="{395A2CB2-FE8F-BC43-A04B-DA8DB1FE6611}" type="presParOf" srcId="{AA3E8202-5CE3-2741-A91C-1A29D14E133E}" destId="{4E4A44C2-7360-0740-9D72-F57ACF828F83}" srcOrd="0" destOrd="0" presId="urn:microsoft.com/office/officeart/2005/8/layout/vList2"/>
    <dgm:cxn modelId="{82BC52DD-2339-8B4F-BF19-3B9BFD67D4C1}" type="presParOf" srcId="{AA3E8202-5CE3-2741-A91C-1A29D14E133E}" destId="{7361C421-D332-9748-A11C-C9722BBBEC7A}" srcOrd="1" destOrd="0" presId="urn:microsoft.com/office/officeart/2005/8/layout/vList2"/>
    <dgm:cxn modelId="{9F6D997C-49AC-0B4E-BD7E-EDD84C975876}" type="presParOf" srcId="{AA3E8202-5CE3-2741-A91C-1A29D14E133E}" destId="{4A2BFAF3-7D14-6244-9317-417E76DDD593}" srcOrd="2" destOrd="0" presId="urn:microsoft.com/office/officeart/2005/8/layout/vList2"/>
    <dgm:cxn modelId="{B0756BCE-291F-6646-A405-8C68A7EC600B}" type="presParOf" srcId="{AA3E8202-5CE3-2741-A91C-1A29D14E133E}" destId="{7F6A4317-2783-1C4F-B8C8-1254A0160D93}" srcOrd="3" destOrd="0" presId="urn:microsoft.com/office/officeart/2005/8/layout/vList2"/>
    <dgm:cxn modelId="{15F14FBE-E10D-6744-89C7-D50E8C27C97A}" type="presParOf" srcId="{AA3E8202-5CE3-2741-A91C-1A29D14E133E}" destId="{86DCFD71-D735-A24C-8425-3F8420E618C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4A44C2-7360-0740-9D72-F57ACF828F83}">
      <dsp:nvSpPr>
        <dsp:cNvPr id="0" name=""/>
        <dsp:cNvSpPr/>
      </dsp:nvSpPr>
      <dsp:spPr>
        <a:xfrm>
          <a:off x="0" y="0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b="0" i="0" kern="1200" dirty="0"/>
            <a:t>8,435 − 2,154 = </a:t>
          </a:r>
          <a:endParaRPr lang="en-US" sz="5400" kern="1200" dirty="0"/>
        </a:p>
      </dsp:txBody>
      <dsp:txXfrm>
        <a:off x="64397" y="64397"/>
        <a:ext cx="10386806" cy="1190381"/>
      </dsp:txXfrm>
    </dsp:sp>
    <dsp:sp modelId="{4A2BFAF3-7D14-6244-9317-417E76DDD593}">
      <dsp:nvSpPr>
        <dsp:cNvPr id="0" name=""/>
        <dsp:cNvSpPr/>
      </dsp:nvSpPr>
      <dsp:spPr>
        <a:xfrm>
          <a:off x="0" y="1516081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b="0" i="0" kern="1200" dirty="0"/>
            <a:t>9,020 − 7,539 =</a:t>
          </a:r>
          <a:endParaRPr lang="en-US" sz="5500" kern="1200" dirty="0"/>
        </a:p>
      </dsp:txBody>
      <dsp:txXfrm>
        <a:off x="64397" y="1580478"/>
        <a:ext cx="10386806" cy="1190381"/>
      </dsp:txXfrm>
    </dsp:sp>
    <dsp:sp modelId="{86DCFD71-D735-A24C-8425-3F8420E618C8}">
      <dsp:nvSpPr>
        <dsp:cNvPr id="0" name=""/>
        <dsp:cNvSpPr/>
      </dsp:nvSpPr>
      <dsp:spPr>
        <a:xfrm>
          <a:off x="0" y="2993656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b="0" i="0" kern="1200" dirty="0"/>
            <a:t>7,602 − 1,298 =</a:t>
          </a:r>
          <a:endParaRPr lang="en-US" sz="5500" kern="1200" dirty="0"/>
        </a:p>
      </dsp:txBody>
      <dsp:txXfrm>
        <a:off x="64397" y="3058053"/>
        <a:ext cx="10386806" cy="11903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1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943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321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909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554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1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465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016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9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207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850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34FEF-F3F9-3140-B4C4-C2D21A924673}" type="datetimeFigureOut">
              <a:rPr lang="en-US" smtClean="0"/>
              <a:t>11/9/25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E4BE4-5221-674A-9CA8-C021D87D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653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D25709-70BC-F28E-F0A8-517B669B3B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en-US" sz="7200"/>
              <a:t>Subtraction</a:t>
            </a:r>
            <a:endParaRPr lang="en-US" sz="72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B2C71E-6FCB-F79B-3553-BBDA82D394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en-US" dirty="0"/>
              <a:t>L.O: To </a:t>
            </a:r>
            <a:r>
              <a:rPr lang="en-US"/>
              <a:t>develop my </a:t>
            </a:r>
            <a:r>
              <a:rPr lang="en-US" dirty="0"/>
              <a:t>understanding of subtracting </a:t>
            </a:r>
            <a:r>
              <a:rPr lang="en-US"/>
              <a:t>larger numbers. </a:t>
            </a:r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4499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FF2089-A746-74F2-9152-30A784888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one is the odd one out?</a:t>
            </a:r>
          </a:p>
        </p:txBody>
      </p:sp>
      <p:pic>
        <p:nvPicPr>
          <p:cNvPr id="4" name="Picture 3" descr="A blue and white boat&#10;&#10;Description automatically generated">
            <a:extLst>
              <a:ext uri="{FF2B5EF4-FFF2-40B4-BE49-F238E27FC236}">
                <a16:creationId xmlns:a16="http://schemas.microsoft.com/office/drawing/2014/main" id="{38BFD2D6-AEB9-4E34-CBB0-CFD8EB4B2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5895" y="1920873"/>
            <a:ext cx="3976688" cy="2651125"/>
          </a:xfrm>
          <a:prstGeom prst="rect">
            <a:avLst/>
          </a:prstGeom>
        </p:spPr>
      </p:pic>
      <p:pic>
        <p:nvPicPr>
          <p:cNvPr id="6" name="Picture 5" descr="A white airplane in the sky&#10;&#10;Description automatically generated">
            <a:extLst>
              <a:ext uri="{FF2B5EF4-FFF2-40B4-BE49-F238E27FC236}">
                <a16:creationId xmlns:a16="http://schemas.microsoft.com/office/drawing/2014/main" id="{ED6303F8-4343-7D7E-5516-250D47FB7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3975" y="1920873"/>
            <a:ext cx="4064000" cy="2286000"/>
          </a:xfrm>
          <a:prstGeom prst="rect">
            <a:avLst/>
          </a:prstGeom>
        </p:spPr>
      </p:pic>
      <p:pic>
        <p:nvPicPr>
          <p:cNvPr id="8" name="Picture 7" descr="A red car with a white background&#10;&#10;Description automatically generated">
            <a:extLst>
              <a:ext uri="{FF2B5EF4-FFF2-40B4-BE49-F238E27FC236}">
                <a16:creationId xmlns:a16="http://schemas.microsoft.com/office/drawing/2014/main" id="{70E8C029-95ED-6FF8-D3FC-B929C1CA5B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1162" y="3635375"/>
            <a:ext cx="3810000" cy="2857500"/>
          </a:xfrm>
          <a:prstGeom prst="rect">
            <a:avLst/>
          </a:prstGeom>
        </p:spPr>
      </p:pic>
      <p:pic>
        <p:nvPicPr>
          <p:cNvPr id="10" name="Picture 9" descr="A black and blue mountain bike&#10;&#10;Description automatically generated">
            <a:extLst>
              <a:ext uri="{FF2B5EF4-FFF2-40B4-BE49-F238E27FC236}">
                <a16:creationId xmlns:a16="http://schemas.microsoft.com/office/drawing/2014/main" id="{B467CDD0-E325-A2C0-6876-9A4FCFC347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backgroundMark x1="18040" y1="7000" x2="18040" y2="7000"/>
                        <a14:backgroundMark x1="13200" y1="7000" x2="51120" y2="10880"/>
                        <a14:backgroundMark x1="51120" y1="10880" x2="37680" y2="21040"/>
                        <a14:backgroundMark x1="37680" y1="21040" x2="2080" y2="24200"/>
                        <a14:backgroundMark x1="2080" y1="24200" x2="14080" y2="33320"/>
                        <a14:backgroundMark x1="14080" y1="33320" x2="28640" y2="39120"/>
                        <a14:backgroundMark x1="28640" y1="39120" x2="34240" y2="47800"/>
                        <a14:backgroundMark x1="12320" y1="12280" x2="23280" y2="2000"/>
                        <a14:backgroundMark x1="23280" y1="2000" x2="34000" y2="19920"/>
                        <a14:backgroundMark x1="34000" y1="19920" x2="48640" y2="14480"/>
                        <a14:backgroundMark x1="48640" y1="14480" x2="68840" y2="27200"/>
                        <a14:backgroundMark x1="68840" y1="27200" x2="79440" y2="15000"/>
                        <a14:backgroundMark x1="79440" y1="15000" x2="84680" y2="31320"/>
                        <a14:backgroundMark x1="84680" y1="31320" x2="84880" y2="46160"/>
                        <a14:backgroundMark x1="84880" y1="46160" x2="90680" y2="64920"/>
                        <a14:backgroundMark x1="90680" y1="64920" x2="81360" y2="79720"/>
                        <a14:backgroundMark x1="81360" y1="79720" x2="46640" y2="88320"/>
                        <a14:backgroundMark x1="46640" y1="88320" x2="25760" y2="88160"/>
                        <a14:backgroundMark x1="25760" y1="88160" x2="8640" y2="81680"/>
                        <a14:backgroundMark x1="8640" y1="81680" x2="4520" y2="66160"/>
                        <a14:backgroundMark x1="4520" y1="66160" x2="11120" y2="44280"/>
                        <a14:backgroundMark x1="11120" y1="44280" x2="28560" y2="32800"/>
                        <a14:backgroundMark x1="28560" y1="32800" x2="19160" y2="8960"/>
                        <a14:backgroundMark x1="19160" y1="8960" x2="12960" y2="29400"/>
                        <a14:backgroundMark x1="12960" y1="29400" x2="1360" y2="17880"/>
                        <a14:backgroundMark x1="1360" y1="17880" x2="7680" y2="98160"/>
                        <a14:backgroundMark x1="7680" y1="98160" x2="43120" y2="88080"/>
                        <a14:backgroundMark x1="43120" y1="88080" x2="78480" y2="97440"/>
                        <a14:backgroundMark x1="78480" y1="97440" x2="89800" y2="83760"/>
                        <a14:backgroundMark x1="89800" y1="83760" x2="95240" y2="47440"/>
                        <a14:backgroundMark x1="95240" y1="47440" x2="91520" y2="30160"/>
                        <a14:backgroundMark x1="91520" y1="30160" x2="72400" y2="14560"/>
                        <a14:backgroundMark x1="72400" y1="14560" x2="51360" y2="13360"/>
                        <a14:backgroundMark x1="51360" y1="13360" x2="51360" y2="1316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20838" y="2986879"/>
            <a:ext cx="3630612" cy="363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88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F5EDF-598F-07A3-DD64-7C673C5EA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one is the odd one out?</a:t>
            </a:r>
            <a:br>
              <a:rPr lang="en-US" dirty="0"/>
            </a:br>
            <a:r>
              <a:rPr lang="en-US" sz="3600" dirty="0"/>
              <a:t>Let’s work them out!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8420EA7-B3BA-1F59-494C-B80185F750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470188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00338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15533-73C3-51FB-757E-52542D8296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4032" y="3087096"/>
            <a:ext cx="3323936" cy="683807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4800" b="0" i="0" dirty="0">
                <a:effectLst/>
                <a:latin typeface="WordVisi_MSFontService"/>
              </a:rPr>
              <a:t>4,002 − 876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197507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EE194D-FE50-F759-88B0-86878ABA770E}"/>
              </a:ext>
            </a:extLst>
          </p:cNvPr>
          <p:cNvSpPr txBox="1"/>
          <p:nvPr/>
        </p:nvSpPr>
        <p:spPr>
          <a:xfrm>
            <a:off x="4339246" y="1505938"/>
            <a:ext cx="3513507" cy="384612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defTabSz="914400">
              <a:lnSpc>
                <a:spcPct val="200000"/>
              </a:lnSpc>
              <a:spcAft>
                <a:spcPts val="600"/>
              </a:spcAft>
            </a:pPr>
            <a:r>
              <a:rPr lang="en-US" sz="4000" b="0" i="0" dirty="0">
                <a:effectLst/>
              </a:rPr>
              <a:t>4,563 − 2,879 = </a:t>
            </a:r>
            <a:br>
              <a:rPr lang="en-US" sz="4000" b="0" i="0" dirty="0">
                <a:effectLst/>
              </a:rPr>
            </a:br>
            <a:r>
              <a:rPr lang="en-US" sz="4000" b="0" i="0" dirty="0">
                <a:effectLst/>
              </a:rPr>
              <a:t>5,030 − 1,954 =  </a:t>
            </a:r>
            <a:br>
              <a:rPr lang="en-US" sz="4000" b="0" i="0" dirty="0">
                <a:effectLst/>
              </a:rPr>
            </a:br>
            <a:r>
              <a:rPr lang="en-US" sz="4000" b="0" i="0" dirty="0">
                <a:effectLst/>
              </a:rPr>
              <a:t>9,006 − 4,279 =  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09010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8DDA986-B6EE-4642-AC60-0490373E6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0B62878-12EF-4E97-A284-47BAFC30D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D79188D-1ED5-4705-B8C7-5D6FB7670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514" y="685800"/>
            <a:ext cx="10800972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55F366A-5A6E-55BC-5555-1372E12C56D4}"/>
              </a:ext>
            </a:extLst>
          </p:cNvPr>
          <p:cNvSpPr txBox="1"/>
          <p:nvPr/>
        </p:nvSpPr>
        <p:spPr>
          <a:xfrm>
            <a:off x="3919435" y="1611351"/>
            <a:ext cx="4353129" cy="363529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/>
          <a:p>
            <a:pPr defTabSz="914400">
              <a:lnSpc>
                <a:spcPct val="200000"/>
              </a:lnSpc>
              <a:spcAft>
                <a:spcPts val="600"/>
              </a:spcAft>
            </a:pPr>
            <a:r>
              <a:rPr lang="en-US" sz="3600" b="0" i="0" dirty="0">
                <a:effectLst/>
              </a:rPr>
              <a:t>4,563 − 2,879 = </a:t>
            </a:r>
            <a:r>
              <a:rPr lang="en-US" sz="3600" b="1" i="0" dirty="0">
                <a:effectLst/>
              </a:rPr>
              <a:t>1,684</a:t>
            </a:r>
            <a:r>
              <a:rPr lang="en-US" sz="3600" b="0" i="0" dirty="0">
                <a:effectLst/>
              </a:rPr>
              <a:t> </a:t>
            </a:r>
            <a:br>
              <a:rPr lang="en-US" sz="3600" b="0" i="0" dirty="0">
                <a:effectLst/>
              </a:rPr>
            </a:br>
            <a:r>
              <a:rPr lang="en-US" sz="3600" b="0" i="0" dirty="0">
                <a:effectLst/>
              </a:rPr>
              <a:t>5,030 − 1,954 = </a:t>
            </a:r>
            <a:r>
              <a:rPr lang="en-US" sz="3600" b="1" i="0" dirty="0">
                <a:effectLst/>
              </a:rPr>
              <a:t>3,076</a:t>
            </a:r>
            <a:r>
              <a:rPr lang="en-US" sz="3600" b="0" i="0" dirty="0">
                <a:effectLst/>
              </a:rPr>
              <a:t> </a:t>
            </a:r>
            <a:br>
              <a:rPr lang="en-US" sz="3600" b="0" i="0" dirty="0">
                <a:effectLst/>
              </a:rPr>
            </a:br>
            <a:r>
              <a:rPr lang="en-US" sz="3600" b="0" i="0" dirty="0">
                <a:effectLst/>
              </a:rPr>
              <a:t>9,006 − 4,279 =  </a:t>
            </a:r>
            <a:r>
              <a:rPr lang="en-US" sz="3600" b="1" i="0" dirty="0">
                <a:effectLst/>
              </a:rPr>
              <a:t>4,727</a:t>
            </a:r>
            <a:r>
              <a:rPr lang="en-US" sz="3600" b="0" i="0" dirty="0">
                <a:effectLst/>
              </a:rPr>
              <a:t> 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501014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82</Words>
  <Application>Microsoft Macintosh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WordVisi_MSFontService</vt:lpstr>
      <vt:lpstr>Office Theme</vt:lpstr>
      <vt:lpstr>Subtraction</vt:lpstr>
      <vt:lpstr>Which one is the odd one out?</vt:lpstr>
      <vt:lpstr>Which one is the odd one out? Let’s work them out!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Subtraction</dc:title>
  <dc:creator>Ellie Rees (2502019)</dc:creator>
  <cp:lastModifiedBy>Ellie Rees (2502019)</cp:lastModifiedBy>
  <cp:revision>10</cp:revision>
  <dcterms:created xsi:type="dcterms:W3CDTF">2025-11-09T15:09:51Z</dcterms:created>
  <dcterms:modified xsi:type="dcterms:W3CDTF">2025-11-09T20:09:45Z</dcterms:modified>
</cp:coreProperties>
</file>