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7" r:id="rId10"/>
    <p:sldId id="267" r:id="rId11"/>
    <p:sldId id="268" r:id="rId12"/>
    <p:sldId id="258" r:id="rId13"/>
    <p:sldId id="269" r:id="rId14"/>
    <p:sldId id="270" r:id="rId15"/>
    <p:sldId id="271" r:id="rId16"/>
    <p:sldId id="272" r:id="rId17"/>
    <p:sldId id="273" r:id="rId18"/>
    <p:sldId id="275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D233"/>
    <a:srgbClr val="F8931C"/>
    <a:srgbClr val="58C1B8"/>
    <a:srgbClr val="EE684B"/>
    <a:srgbClr val="002B61"/>
    <a:srgbClr val="EE787E"/>
    <a:srgbClr val="FFE395"/>
    <a:srgbClr val="C7DFB3"/>
    <a:srgbClr val="DFE9F8"/>
    <a:srgbClr val="D1B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91" autoAdjust="0"/>
    <p:restoredTop sz="96327"/>
  </p:normalViewPr>
  <p:slideViewPr>
    <p:cSldViewPr snapToGrid="0">
      <p:cViewPr varScale="1">
        <p:scale>
          <a:sx n="76" d="100"/>
          <a:sy n="76" d="100"/>
        </p:scale>
        <p:origin x="89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8F3FD9-E47E-21A0-1BC5-E871ED9646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44829D-D49C-9813-1880-B0D9C06819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F90625D-F5DA-D596-330E-610A3CC39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5B3813F-A7A4-04C3-09BE-BE084AC7970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A9A541-E7CA-7220-CC58-0DB33968F7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D87445-E088-9203-8FEE-D8357B069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3C575D-30A5-EB35-56D8-50694DCC59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850013-CC8D-72F2-4953-CC51B24CC5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346CB0-C1EF-9354-E4F7-D534C1AD62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A0C2F5-249F-A3E9-2AFD-9C55B52AE4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05AFF13-A068-B5F1-DBEF-165AC4879C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55C7B3-1E42-35E4-C827-6F00F5CDE1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6038E0-83D7-5711-0CA8-04E0D7DBE6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AD6CE-161B-E6CF-FA92-EE7C655E13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F403C0-2D3C-E6FA-5291-7F5A77A2E7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222B88F-5C9A-A0C1-A20E-A0537C6C9D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BA1CC4-00F4-DEE0-A9B0-E18A8D0F05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F32CF4-F694-4532-564E-BD037527BF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6C4883-BFA6-5527-0E7B-85D7242B26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9DF6CD-95E3-6774-C9C2-426215C8C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B08E72-77E8-1006-DB11-08C20622F0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943C7D-BF56-3969-CC65-F6D01A7CD3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55B4DB-CD42-A35F-8DF0-F823AC7BBF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59ED9F-C453-23AD-261B-0052FB3E57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7FF54D-1C77-46E8-397F-45F9EF1AC4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E5B4AC-D03E-F46B-1BC8-AFF0A6FC9D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E60E1C-94CD-EA7D-3790-225ACF5187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56943D-16DB-E6F2-6809-280F6AE056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D703C5-0004-5532-0312-ED655FC1F3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53BA56-2989-20B7-24D3-F30BD46FDC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9B5315A-317F-F3E0-7498-F80717BEB1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1EB0B1-D44E-E6F1-9B5B-09C3757FE8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F65D7B3-879C-E607-081C-ED62434EE1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62B310-B986-67EC-D80F-8878805A8D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834EE6-85F0-54E6-3043-55E7162033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5C948A2-7177-DA56-D094-0402A46BE7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7D50EA-7129-8FD2-F41F-7729A10948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85C974-FD9E-2672-2E12-26BAED91688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9D452D-08E1-FA26-4667-CE9CE1D8051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658A88-0268-B2CC-DFF0-461A047DD0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66DAB9-97A4-06C6-0047-B9798517C6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4" Type="http://schemas.openxmlformats.org/officeDocument/2006/relationships/image" Target="../media/image4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4" Type="http://schemas.openxmlformats.org/officeDocument/2006/relationships/image" Target="../media/image45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7" Type="http://schemas.openxmlformats.org/officeDocument/2006/relationships/image" Target="../media/image5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9.png"/><Relationship Id="rId5" Type="http://schemas.openxmlformats.org/officeDocument/2006/relationships/image" Target="../media/image46.emf"/><Relationship Id="rId4" Type="http://schemas.openxmlformats.org/officeDocument/2006/relationships/image" Target="../media/image4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0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5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59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2.png"/><Relationship Id="rId5" Type="http://schemas.openxmlformats.org/officeDocument/2006/relationships/image" Target="../media/image58.png"/><Relationship Id="rId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4C02D2-48FB-8A56-3380-D8BE7F5E0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18" y="1534144"/>
            <a:ext cx="779136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342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740C2D7-1864-A75B-80D0-172FA4A16FC8}"/>
                  </a:ext>
                </a:extLst>
              </p:cNvPr>
              <p:cNvSpPr txBox="1"/>
              <p:nvPr/>
            </p:nvSpPr>
            <p:spPr>
              <a:xfrm>
                <a:off x="667512" y="334776"/>
                <a:ext cx="5144008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1)  What number is represented?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 Complete the part-whole     	model.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740C2D7-1864-A75B-80D0-172FA4A16F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5144008" cy="5693866"/>
              </a:xfrm>
              <a:prstGeom prst="rect">
                <a:avLst/>
              </a:prstGeom>
              <a:blipFill>
                <a:blip r:embed="rId2"/>
                <a:stretch>
                  <a:fillRect l="-2491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0E8E248E-5680-4F55-1673-934D8A05B2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73122" y="3787380"/>
            <a:ext cx="2077898" cy="20801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E66E7B-7C41-31C4-7D13-908FC5F3C462}"/>
              </a:ext>
            </a:extLst>
          </p:cNvPr>
          <p:cNvSpPr txBox="1"/>
          <p:nvPr/>
        </p:nvSpPr>
        <p:spPr>
          <a:xfrm>
            <a:off x="4718569" y="4565840"/>
            <a:ext cx="62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8D0E58-FA9F-C8AE-778A-57556FF1B9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4401281" y="1177751"/>
            <a:ext cx="1638300" cy="171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E79B6C-296A-C5DE-9184-0102A7D31F2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827438" y="1135682"/>
            <a:ext cx="622896" cy="1756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A0235EB-589E-0E1F-8E89-91F914AA414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494477" y="1327611"/>
            <a:ext cx="311002" cy="357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9E0FAF-4684-6318-BA0C-CA0F3D7B2C5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494477" y="1612098"/>
            <a:ext cx="311002" cy="3570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B26BF8F-3C27-9A00-B6AC-4854FAC78E1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494477" y="1896585"/>
            <a:ext cx="311002" cy="357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8ED46B-F1F3-CDCE-5AC2-ADAD42AF175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494477" y="2181071"/>
            <a:ext cx="311002" cy="3570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D6DBFE5-3C65-904D-D26A-5261ACBA7E4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113855" y="1135682"/>
            <a:ext cx="622896" cy="175656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7A47782-0BB5-9A93-4B7D-822E7B090DB1}"/>
              </a:ext>
            </a:extLst>
          </p:cNvPr>
          <p:cNvSpPr txBox="1"/>
          <p:nvPr/>
        </p:nvSpPr>
        <p:spPr>
          <a:xfrm>
            <a:off x="5899669" y="5150132"/>
            <a:ext cx="62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29055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850E48F-7046-3730-23D0-290EFC4C3D7C}"/>
                  </a:ext>
                </a:extLst>
              </p:cNvPr>
              <p:cNvSpPr txBox="1"/>
              <p:nvPr/>
            </p:nvSpPr>
            <p:spPr>
              <a:xfrm>
                <a:off x="667512" y="334776"/>
                <a:ext cx="5144008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1)  What number is represented?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 Complete the part-whole     	model.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850E48F-7046-3730-23D0-290EFC4C3D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5144008" cy="5693866"/>
              </a:xfrm>
              <a:prstGeom prst="rect">
                <a:avLst/>
              </a:prstGeom>
              <a:blipFill>
                <a:blip r:embed="rId2"/>
                <a:stretch>
                  <a:fillRect l="-2491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ED981C34-D1D1-AF2C-3D86-132905F393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73122" y="3787380"/>
            <a:ext cx="2077898" cy="20801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EA4569-1956-FED5-9A1E-E3EA4BB227DE}"/>
              </a:ext>
            </a:extLst>
          </p:cNvPr>
          <p:cNvSpPr txBox="1"/>
          <p:nvPr/>
        </p:nvSpPr>
        <p:spPr>
          <a:xfrm>
            <a:off x="4718569" y="4565840"/>
            <a:ext cx="62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37B736-4D0A-AF03-ACA8-C861EA3F23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4401281" y="1177751"/>
            <a:ext cx="1638300" cy="171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B5398D-858F-2E19-2061-FAFD6BC75AF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827438" y="1135682"/>
            <a:ext cx="622896" cy="1756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0C56F2-C36C-5ECD-28B9-BC1F575D8B1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494477" y="1327611"/>
            <a:ext cx="311002" cy="357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01DCB1-B15A-DC69-B7BB-D1F2777261F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494477" y="1612098"/>
            <a:ext cx="311002" cy="3570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3104F93-AB4A-4B9B-C932-A2362738DD9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494477" y="1896585"/>
            <a:ext cx="311002" cy="357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20D28D3-B195-A6E7-5FC8-AB9954D98A8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494477" y="2181071"/>
            <a:ext cx="311002" cy="3570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44508D-2DAB-0419-7718-2FF31374AE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113855" y="1135682"/>
            <a:ext cx="622896" cy="175656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01A202F-EE09-CC1D-579A-297104DE596C}"/>
              </a:ext>
            </a:extLst>
          </p:cNvPr>
          <p:cNvSpPr txBox="1"/>
          <p:nvPr/>
        </p:nvSpPr>
        <p:spPr>
          <a:xfrm>
            <a:off x="5899669" y="5150132"/>
            <a:ext cx="62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F1EBFC-CC16-6554-A692-840D5DB69C6C}"/>
              </a:ext>
            </a:extLst>
          </p:cNvPr>
          <p:cNvSpPr txBox="1"/>
          <p:nvPr/>
        </p:nvSpPr>
        <p:spPr>
          <a:xfrm>
            <a:off x="1965018" y="2420082"/>
            <a:ext cx="62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7FF4D7-B976-D6E7-61EE-B9CDA7711DC2}"/>
              </a:ext>
            </a:extLst>
          </p:cNvPr>
          <p:cNvSpPr txBox="1"/>
          <p:nvPr/>
        </p:nvSpPr>
        <p:spPr>
          <a:xfrm>
            <a:off x="5899669" y="3946097"/>
            <a:ext cx="62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90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A664B4-8C5C-445F-1229-33B05035006F}"/>
              </a:ext>
            </a:extLst>
          </p:cNvPr>
          <p:cNvSpPr txBox="1"/>
          <p:nvPr/>
        </p:nvSpPr>
        <p:spPr>
          <a:xfrm>
            <a:off x="5672780" y="734442"/>
            <a:ext cx="803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6ADB0D5-54AC-F084-76D1-2B1A80CAC7B6}"/>
              </a:ext>
            </a:extLst>
          </p:cNvPr>
          <p:cNvSpPr txBox="1"/>
          <p:nvPr/>
        </p:nvSpPr>
        <p:spPr>
          <a:xfrm>
            <a:off x="2398342" y="5455156"/>
            <a:ext cx="803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316711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9665237-A85C-E5B4-B8B8-D8383693DA67}"/>
                  </a:ext>
                </a:extLst>
              </p:cNvPr>
              <p:cNvSpPr txBox="1"/>
              <p:nvPr/>
            </p:nvSpPr>
            <p:spPr>
              <a:xfrm>
                <a:off x="978152" y="4982135"/>
                <a:ext cx="66541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259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       hundreds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       tens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       ones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9665237-A85C-E5B4-B8B8-D8383693DA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152" y="4982135"/>
                <a:ext cx="6654160" cy="523220"/>
              </a:xfrm>
              <a:prstGeom prst="rect">
                <a:avLst/>
              </a:prstGeom>
              <a:blipFill>
                <a:blip r:embed="rId2"/>
                <a:stretch>
                  <a:fillRect l="-1832" t="-10465" r="-13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1D2B0A8A-91ED-7AF2-7534-AD2D6A29E8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894928" y="1236565"/>
            <a:ext cx="1811678" cy="18959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282EA9-3A21-0EFD-4B01-EA0A2B8852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1141" y="2407120"/>
            <a:ext cx="372001" cy="4271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F4CB76-7E26-2479-A9E2-0FC6AA48FE2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310089" y="1833712"/>
            <a:ext cx="731205" cy="20619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CF4CAC-CDAE-AC11-1EF8-85ED0A51B8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478651" y="2913968"/>
            <a:ext cx="1811678" cy="18959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AB1E94-E27B-1F92-C40D-7066DE63D38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087507" y="1833712"/>
            <a:ext cx="731205" cy="20619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AF6085-554C-4F0D-5AFE-4EE832C629D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476215" y="1833712"/>
            <a:ext cx="731205" cy="20619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8461940-7915-8319-A20A-8A050E4254D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698798" y="1833712"/>
            <a:ext cx="731205" cy="20619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F74BAE5-923F-7A22-A7B2-465FB1A55F0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1141" y="1993274"/>
            <a:ext cx="372001" cy="4271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2F44A5-5FBA-6BFA-F9AE-383131C2E4C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960144" y="3649235"/>
            <a:ext cx="372001" cy="4271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735DE9F-7FB6-C0BC-3AB0-4534CB729BD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960144" y="1993274"/>
            <a:ext cx="372001" cy="4271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BC529A3-4AEC-B750-D912-ED1AA762EFD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960144" y="2405965"/>
            <a:ext cx="372001" cy="42711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56EA068-2B4F-B26B-6B85-C3109339F7A8}"/>
              </a:ext>
            </a:extLst>
          </p:cNvPr>
          <p:cNvSpPr txBox="1"/>
          <p:nvPr/>
        </p:nvSpPr>
        <p:spPr>
          <a:xfrm>
            <a:off x="918697" y="678981"/>
            <a:ext cx="6853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Complete the sentences.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303B59D-5231-9A1A-425F-9919E6308E9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864923" y="1833712"/>
            <a:ext cx="731205" cy="20619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3E9D079-AF27-7D12-A041-FC15075F81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1141" y="3234811"/>
            <a:ext cx="372001" cy="42711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6ACF210-C6DD-CF47-5BA5-54FF848623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1141" y="2820966"/>
            <a:ext cx="372001" cy="42711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2D0FFBA-5B5D-07E0-033E-B14DAFC267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960144" y="2820388"/>
            <a:ext cx="372001" cy="42711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989652F-1105-151C-9A8F-04019B8B23C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960144" y="3234811"/>
            <a:ext cx="372001" cy="427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FB19E5E-E539-8381-56AC-5DE96CCAC366}"/>
                  </a:ext>
                </a:extLst>
              </p:cNvPr>
              <p:cNvSpPr txBox="1"/>
              <p:nvPr/>
            </p:nvSpPr>
            <p:spPr>
              <a:xfrm>
                <a:off x="978152" y="5589300"/>
                <a:ext cx="3761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259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FB19E5E-E539-8381-56AC-5DE96CCAC3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152" y="5589300"/>
                <a:ext cx="3761488" cy="523220"/>
              </a:xfrm>
              <a:prstGeom prst="rect">
                <a:avLst/>
              </a:prstGeom>
              <a:blipFill>
                <a:blip r:embed="rId6"/>
                <a:stretch>
                  <a:fillRect l="-323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FD61FAD2-9784-73EF-F29C-41EB763C1E60}"/>
              </a:ext>
            </a:extLst>
          </p:cNvPr>
          <p:cNvSpPr txBox="1"/>
          <p:nvPr/>
        </p:nvSpPr>
        <p:spPr>
          <a:xfrm>
            <a:off x="2026089" y="4940176"/>
            <a:ext cx="605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0AAE6B8-0265-FDE8-4746-2BAB34CC1A2F}"/>
              </a:ext>
            </a:extLst>
          </p:cNvPr>
          <p:cNvSpPr txBox="1"/>
          <p:nvPr/>
        </p:nvSpPr>
        <p:spPr>
          <a:xfrm>
            <a:off x="4446550" y="4973166"/>
            <a:ext cx="605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E549713-BD5E-A76D-CD5F-673D087D4078}"/>
              </a:ext>
            </a:extLst>
          </p:cNvPr>
          <p:cNvSpPr txBox="1"/>
          <p:nvPr/>
        </p:nvSpPr>
        <p:spPr>
          <a:xfrm>
            <a:off x="6178031" y="4954166"/>
            <a:ext cx="595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  <a:latin typeface="Calibri" panose="020F0502020204030204" pitchFamily="34" charset="0"/>
              </a:rPr>
              <a:t>9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A89C225-BB6A-F27E-8E08-D18A45017D7F}"/>
              </a:ext>
            </a:extLst>
          </p:cNvPr>
          <p:cNvSpPr/>
          <p:nvPr/>
        </p:nvSpPr>
        <p:spPr>
          <a:xfrm>
            <a:off x="2026089" y="4959176"/>
            <a:ext cx="605066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8CB725B-D001-C878-A123-370E3EF5423E}"/>
              </a:ext>
            </a:extLst>
          </p:cNvPr>
          <p:cNvSpPr/>
          <p:nvPr/>
        </p:nvSpPr>
        <p:spPr>
          <a:xfrm>
            <a:off x="4439964" y="4964197"/>
            <a:ext cx="605066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EA32A19-FDC5-1C63-8F33-B863FE9069F1}"/>
              </a:ext>
            </a:extLst>
          </p:cNvPr>
          <p:cNvSpPr/>
          <p:nvPr/>
        </p:nvSpPr>
        <p:spPr>
          <a:xfrm>
            <a:off x="6168076" y="4973166"/>
            <a:ext cx="605066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692F317-6C41-0966-FE84-D781B72E3046}"/>
              </a:ext>
            </a:extLst>
          </p:cNvPr>
          <p:cNvSpPr/>
          <p:nvPr/>
        </p:nvSpPr>
        <p:spPr>
          <a:xfrm>
            <a:off x="2026088" y="5579800"/>
            <a:ext cx="854271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1ECC6AA-F90D-49F5-4EFF-1295146AAB27}"/>
              </a:ext>
            </a:extLst>
          </p:cNvPr>
          <p:cNvSpPr txBox="1"/>
          <p:nvPr/>
        </p:nvSpPr>
        <p:spPr>
          <a:xfrm>
            <a:off x="2072583" y="5579800"/>
            <a:ext cx="76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FB54A24-2314-0339-7E32-ECAA308722EC}"/>
              </a:ext>
            </a:extLst>
          </p:cNvPr>
          <p:cNvSpPr/>
          <p:nvPr/>
        </p:nvSpPr>
        <p:spPr>
          <a:xfrm>
            <a:off x="3353515" y="5579800"/>
            <a:ext cx="854271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85EC833-F746-1C92-456A-6E14C2BF5B30}"/>
              </a:ext>
            </a:extLst>
          </p:cNvPr>
          <p:cNvSpPr/>
          <p:nvPr/>
        </p:nvSpPr>
        <p:spPr>
          <a:xfrm>
            <a:off x="4686022" y="5579800"/>
            <a:ext cx="854271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8715AB3-061C-9B5A-6A63-1E50276EEAA2}"/>
              </a:ext>
            </a:extLst>
          </p:cNvPr>
          <p:cNvSpPr txBox="1"/>
          <p:nvPr/>
        </p:nvSpPr>
        <p:spPr>
          <a:xfrm>
            <a:off x="3395666" y="5590580"/>
            <a:ext cx="76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6745B86-9B1C-E87F-B095-CB087235CDEB}"/>
              </a:ext>
            </a:extLst>
          </p:cNvPr>
          <p:cNvSpPr txBox="1"/>
          <p:nvPr/>
        </p:nvSpPr>
        <p:spPr>
          <a:xfrm>
            <a:off x="4732517" y="5579800"/>
            <a:ext cx="76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  <a:latin typeface="Calibri" panose="020F0502020204030204" pitchFamily="34" charset="0"/>
              </a:rPr>
              <a:t>9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841A02E0-0FDE-9F09-E3A0-8F1BD6FA58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6270" y="4043102"/>
            <a:ext cx="747045" cy="747045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CC4A5593-8C68-BD2F-F311-3BD95F6E7CE6}"/>
              </a:ext>
            </a:extLst>
          </p:cNvPr>
          <p:cNvSpPr txBox="1"/>
          <p:nvPr/>
        </p:nvSpPr>
        <p:spPr>
          <a:xfrm>
            <a:off x="5438980" y="418325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79524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8" grpId="0"/>
      <p:bldP spid="31" grpId="0"/>
      <p:bldP spid="32" grpId="0"/>
      <p:bldP spid="34" grpId="0"/>
      <p:bldP spid="3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0CD3EA-727D-7C5E-FB1A-0D2B256766C8}"/>
              </a:ext>
            </a:extLst>
          </p:cNvPr>
          <p:cNvSpPr txBox="1"/>
          <p:nvPr/>
        </p:nvSpPr>
        <p:spPr>
          <a:xfrm>
            <a:off x="923216" y="77128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Complete the sentence.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DABD0FD-7AE4-D6DE-3AAC-A06411E99433}"/>
                  </a:ext>
                </a:extLst>
              </p:cNvPr>
              <p:cNvSpPr txBox="1"/>
              <p:nvPr/>
            </p:nvSpPr>
            <p:spPr>
              <a:xfrm>
                <a:off x="665283" y="4980039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425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DABD0FD-7AE4-D6DE-3AAC-A06411E994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283" y="4980039"/>
                <a:ext cx="6853531" cy="584775"/>
              </a:xfrm>
              <a:prstGeom prst="rect">
                <a:avLst/>
              </a:prstGeom>
              <a:blipFill>
                <a:blip r:embed="rId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D6E6B653-268B-4CC0-5941-61DE87557DC6}"/>
              </a:ext>
            </a:extLst>
          </p:cNvPr>
          <p:cNvSpPr txBox="1"/>
          <p:nvPr/>
        </p:nvSpPr>
        <p:spPr>
          <a:xfrm>
            <a:off x="4149668" y="5022992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406838-CC39-F8AC-A837-B819E98548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863" y="2537186"/>
            <a:ext cx="752650" cy="7341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870939-2596-5E8C-D1FC-985DE98910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715" y="1956848"/>
            <a:ext cx="752650" cy="7341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1B6F27-8743-023B-9AB4-50E5227440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919" y="1956848"/>
            <a:ext cx="752650" cy="7341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D6C1BF-4A4C-21D9-E76D-1ED5C0AF87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284" y="2904242"/>
            <a:ext cx="752650" cy="7341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13DA28F-4CBF-12CE-BB21-A831797EAC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538" y="2823303"/>
            <a:ext cx="752650" cy="7341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8865A13-ABAC-4D22-35EB-A54168405E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474" y="1946658"/>
            <a:ext cx="752650" cy="7341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396005-F41D-3935-6549-F314889CA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981" y="1596132"/>
            <a:ext cx="752650" cy="7341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A9EBAF2-2241-99A5-6924-9ECB1ACA6A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934" y="2845130"/>
            <a:ext cx="752650" cy="7341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083F650-5238-701D-8BEB-74792404D9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757" y="2323904"/>
            <a:ext cx="752650" cy="7341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4819354-3E06-3801-413D-8CDEBD181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725" y="3291747"/>
            <a:ext cx="752650" cy="7341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1BC9CD-78CA-FDFB-D465-7475F817C7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234" y="1596132"/>
            <a:ext cx="752650" cy="73411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DD78938-F899-9BBA-2509-FA5107F0CC96}"/>
              </a:ext>
            </a:extLst>
          </p:cNvPr>
          <p:cNvSpPr/>
          <p:nvPr/>
        </p:nvSpPr>
        <p:spPr>
          <a:xfrm>
            <a:off x="4561035" y="5033148"/>
            <a:ext cx="854271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E91BDAC-0317-BE8B-B9F6-C1A77D6F485F}"/>
              </a:ext>
            </a:extLst>
          </p:cNvPr>
          <p:cNvSpPr/>
          <p:nvPr/>
        </p:nvSpPr>
        <p:spPr>
          <a:xfrm>
            <a:off x="5960845" y="5032881"/>
            <a:ext cx="854271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58AB5CD-B699-4327-FECC-9D387BAD86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6270" y="4043102"/>
            <a:ext cx="747045" cy="74704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1D45A2C-6362-4A01-812B-7380EAC10D88}"/>
              </a:ext>
            </a:extLst>
          </p:cNvPr>
          <p:cNvSpPr txBox="1"/>
          <p:nvPr/>
        </p:nvSpPr>
        <p:spPr>
          <a:xfrm>
            <a:off x="5438980" y="418325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18D508D-0541-4FA7-2E3C-CA4F18DEA8E9}"/>
              </a:ext>
            </a:extLst>
          </p:cNvPr>
          <p:cNvSpPr txBox="1"/>
          <p:nvPr/>
        </p:nvSpPr>
        <p:spPr>
          <a:xfrm>
            <a:off x="5960844" y="5040795"/>
            <a:ext cx="854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43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1743 -0.0085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15" y="-44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0.25139 -0.025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9" y="-129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38351 0.05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84" y="268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-0.43282 -0.0280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-141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-0.0967 0.0085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44" y="41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0.07309 -0.0201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-101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0.07552 0.0527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305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81481E-6 L 0.13003 -0.0932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93" y="-4676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7 L 0.07482 0.0113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3" y="556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0.10382 0.0958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1" y="4792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-0.08021 -0.0553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-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19" grpId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5401CE9-E35E-7544-1E8D-C3F60349DAA6}"/>
                  </a:ext>
                </a:extLst>
              </p:cNvPr>
              <p:cNvSpPr txBox="1"/>
              <p:nvPr/>
            </p:nvSpPr>
            <p:spPr>
              <a:xfrm>
                <a:off x="604918" y="5095495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182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   </a:t>
                </a: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  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   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5401CE9-E35E-7544-1E8D-C3F60349DA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918" y="5095495"/>
                <a:ext cx="6853531" cy="584775"/>
              </a:xfrm>
              <a:prstGeom prst="rect">
                <a:avLst/>
              </a:prstGeom>
              <a:blipFill>
                <a:blip r:embed="rId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E8186757-1E88-C2D1-94A8-D578D08E1134}"/>
              </a:ext>
            </a:extLst>
          </p:cNvPr>
          <p:cNvSpPr txBox="1"/>
          <p:nvPr/>
        </p:nvSpPr>
        <p:spPr>
          <a:xfrm>
            <a:off x="923216" y="771286"/>
            <a:ext cx="68535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Partition 182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and complete the number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sentence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D3BC0D-74E8-CFB0-595C-C7B17913D918}"/>
              </a:ext>
            </a:extLst>
          </p:cNvPr>
          <p:cNvSpPr txBox="1"/>
          <p:nvPr/>
        </p:nvSpPr>
        <p:spPr>
          <a:xfrm>
            <a:off x="4704052" y="5083212"/>
            <a:ext cx="757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4472C4"/>
                </a:solidFill>
                <a:latin typeface="Calibri" panose="020F0502020204030204" pitchFamily="34" charset="0"/>
              </a:rPr>
              <a:t>8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76EA1D-C8A8-7558-2031-6A9709FF995F}"/>
              </a:ext>
            </a:extLst>
          </p:cNvPr>
          <p:cNvSpPr/>
          <p:nvPr/>
        </p:nvSpPr>
        <p:spPr>
          <a:xfrm>
            <a:off x="4655849" y="5123490"/>
            <a:ext cx="854271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8ADC41-62F3-94CB-76DE-EDE46CC58C74}"/>
              </a:ext>
            </a:extLst>
          </p:cNvPr>
          <p:cNvSpPr/>
          <p:nvPr/>
        </p:nvSpPr>
        <p:spPr>
          <a:xfrm>
            <a:off x="6076666" y="5123490"/>
            <a:ext cx="854271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0F04C91-6883-3E4F-E33D-D946FFBE8C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270" y="4222307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6578FE-5B5E-FF78-7994-351E7371A32B}"/>
              </a:ext>
            </a:extLst>
          </p:cNvPr>
          <p:cNvSpPr txBox="1"/>
          <p:nvPr/>
        </p:nvSpPr>
        <p:spPr>
          <a:xfrm>
            <a:off x="5438980" y="435259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233915-4086-7FB3-3EBE-32CCC67442E0}"/>
              </a:ext>
            </a:extLst>
          </p:cNvPr>
          <p:cNvSpPr txBox="1"/>
          <p:nvPr/>
        </p:nvSpPr>
        <p:spPr>
          <a:xfrm>
            <a:off x="6163848" y="5069215"/>
            <a:ext cx="669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4472C4"/>
                </a:solidFill>
                <a:latin typeface="Calibri" panose="020F0502020204030204" pitchFamily="34" charset="0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9CC0CBF-5BBD-2DF6-3BE4-89686D8468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853" y="1928691"/>
            <a:ext cx="3426772" cy="254468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199C67D-069A-B8F1-11EE-FBEA3E05CB60}"/>
              </a:ext>
            </a:extLst>
          </p:cNvPr>
          <p:cNvSpPr txBox="1"/>
          <p:nvPr/>
        </p:nvSpPr>
        <p:spPr>
          <a:xfrm>
            <a:off x="4132088" y="2133176"/>
            <a:ext cx="874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182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20434C-F319-5B1C-C8F6-3B2AC0080BBF}"/>
              </a:ext>
            </a:extLst>
          </p:cNvPr>
          <p:cNvSpPr/>
          <p:nvPr/>
        </p:nvSpPr>
        <p:spPr>
          <a:xfrm>
            <a:off x="3235032" y="5123490"/>
            <a:ext cx="854271" cy="504220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355D46-C0C9-3691-8018-D9B9D3401B84}"/>
              </a:ext>
            </a:extLst>
          </p:cNvPr>
          <p:cNvSpPr txBox="1"/>
          <p:nvPr/>
        </p:nvSpPr>
        <p:spPr>
          <a:xfrm>
            <a:off x="3255363" y="5083212"/>
            <a:ext cx="813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4472C4"/>
                </a:solidFill>
                <a:latin typeface="Calibri" panose="020F0502020204030204" pitchFamily="34" charset="0"/>
              </a:rPr>
              <a:t>10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4F99F0-8328-E0EB-26EA-B9F901C387EC}"/>
              </a:ext>
            </a:extLst>
          </p:cNvPr>
          <p:cNvSpPr txBox="1"/>
          <p:nvPr/>
        </p:nvSpPr>
        <p:spPr>
          <a:xfrm>
            <a:off x="2992897" y="3508412"/>
            <a:ext cx="813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4472C4"/>
                </a:solidFill>
                <a:latin typeface="Calibri" panose="020F0502020204030204" pitchFamily="34" charset="0"/>
              </a:rPr>
              <a:t>10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2EB734-6A0F-C680-114F-F01D77153F1E}"/>
              </a:ext>
            </a:extLst>
          </p:cNvPr>
          <p:cNvSpPr txBox="1"/>
          <p:nvPr/>
        </p:nvSpPr>
        <p:spPr>
          <a:xfrm>
            <a:off x="4193068" y="3637532"/>
            <a:ext cx="757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4472C4"/>
                </a:solidFill>
                <a:latin typeface="Calibri" panose="020F0502020204030204" pitchFamily="34" charset="0"/>
              </a:rPr>
              <a:t>8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4D60DE-C5A3-33E8-87FA-26E42F8C960B}"/>
              </a:ext>
            </a:extLst>
          </p:cNvPr>
          <p:cNvSpPr txBox="1"/>
          <p:nvPr/>
        </p:nvSpPr>
        <p:spPr>
          <a:xfrm>
            <a:off x="5437694" y="3508412"/>
            <a:ext cx="669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4472C4"/>
                </a:solidFill>
                <a:latin typeface="Calibri" panose="020F0502020204030204" pitchFamily="34" charset="0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854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8" grpId="1"/>
      <p:bldP spid="9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713E1F-F52A-9564-6521-B657778CBB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9247" y="1837360"/>
            <a:ext cx="3318230" cy="246408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D51CD0-5DFB-7FAB-B165-AD4D210562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284483" y="1837361"/>
            <a:ext cx="3318230" cy="24640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2C1B6C-5677-8A6B-6C51-314EF54CE321}"/>
              </a:ext>
            </a:extLst>
          </p:cNvPr>
          <p:cNvSpPr txBox="1"/>
          <p:nvPr/>
        </p:nvSpPr>
        <p:spPr>
          <a:xfrm>
            <a:off x="923216" y="344566"/>
            <a:ext cx="68535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What is the same?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What is different?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83096B-C38F-28A3-51C8-F32DFB1BAB01}"/>
              </a:ext>
            </a:extLst>
          </p:cNvPr>
          <p:cNvSpPr txBox="1"/>
          <p:nvPr/>
        </p:nvSpPr>
        <p:spPr>
          <a:xfrm>
            <a:off x="672050" y="2810377"/>
            <a:ext cx="1087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731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EC34FA-02BB-B601-88EE-374AFB13A0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1982" y="5280756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B84A40-74EE-19E1-1132-AE68DF071087}"/>
              </a:ext>
            </a:extLst>
          </p:cNvPr>
          <p:cNvSpPr txBox="1"/>
          <p:nvPr/>
        </p:nvSpPr>
        <p:spPr>
          <a:xfrm>
            <a:off x="3134692" y="5420906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13DDA1-F81B-2A7A-D017-7D4278871438}"/>
              </a:ext>
            </a:extLst>
          </p:cNvPr>
          <p:cNvSpPr txBox="1"/>
          <p:nvPr/>
        </p:nvSpPr>
        <p:spPr>
          <a:xfrm>
            <a:off x="2047145" y="1657798"/>
            <a:ext cx="1008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700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3D8E9A-B2A9-E302-9E93-FD5AEB8FE79C}"/>
              </a:ext>
            </a:extLst>
          </p:cNvPr>
          <p:cNvSpPr txBox="1"/>
          <p:nvPr/>
        </p:nvSpPr>
        <p:spPr>
          <a:xfrm>
            <a:off x="2047145" y="3942113"/>
            <a:ext cx="1008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7CEA32-7CAE-F319-4B6E-F16F49FE3590}"/>
              </a:ext>
            </a:extLst>
          </p:cNvPr>
          <p:cNvSpPr txBox="1"/>
          <p:nvPr/>
        </p:nvSpPr>
        <p:spPr>
          <a:xfrm>
            <a:off x="6160072" y="2810377"/>
            <a:ext cx="1015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0FEB49-47A0-FFC7-C1ED-7A3AD60D10DA}"/>
              </a:ext>
            </a:extLst>
          </p:cNvPr>
          <p:cNvSpPr txBox="1"/>
          <p:nvPr/>
        </p:nvSpPr>
        <p:spPr>
          <a:xfrm>
            <a:off x="6009308" y="1657798"/>
            <a:ext cx="1087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60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66F8DC2-EA5D-D2FD-5C2B-A50D0317BFC2}"/>
              </a:ext>
            </a:extLst>
          </p:cNvPr>
          <p:cNvSpPr txBox="1"/>
          <p:nvPr/>
        </p:nvSpPr>
        <p:spPr>
          <a:xfrm>
            <a:off x="4669582" y="2782762"/>
            <a:ext cx="1021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631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401816-CB07-D6F1-6232-8B98B4EF1629}"/>
              </a:ext>
            </a:extLst>
          </p:cNvPr>
          <p:cNvSpPr txBox="1"/>
          <p:nvPr/>
        </p:nvSpPr>
        <p:spPr>
          <a:xfrm>
            <a:off x="1125411" y="4763919"/>
            <a:ext cx="6853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Same number of tens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067A28-11B2-C161-DB6D-3FA788FF0F1D}"/>
              </a:ext>
            </a:extLst>
          </p:cNvPr>
          <p:cNvSpPr txBox="1"/>
          <p:nvPr/>
        </p:nvSpPr>
        <p:spPr>
          <a:xfrm>
            <a:off x="1125411" y="5228187"/>
            <a:ext cx="6853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Same number of ones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1D87F9-D48F-98F1-AC9D-BAF67EEF88FC}"/>
              </a:ext>
            </a:extLst>
          </p:cNvPr>
          <p:cNvSpPr txBox="1"/>
          <p:nvPr/>
        </p:nvSpPr>
        <p:spPr>
          <a:xfrm>
            <a:off x="1125411" y="5692455"/>
            <a:ext cx="6853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Same number of parts missing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E664952-FFA5-29F5-8D45-3F9A1E328F79}"/>
              </a:ext>
            </a:extLst>
          </p:cNvPr>
          <p:cNvSpPr txBox="1"/>
          <p:nvPr/>
        </p:nvSpPr>
        <p:spPr>
          <a:xfrm>
            <a:off x="1145235" y="4771851"/>
            <a:ext cx="6853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Different whole</a:t>
            </a:r>
          </a:p>
        </p:txBody>
      </p:sp>
    </p:spTree>
    <p:extLst>
      <p:ext uri="{BB962C8B-B14F-4D97-AF65-F5344CB8AC3E}">
        <p14:creationId xmlns:p14="http://schemas.microsoft.com/office/powerpoint/2010/main" val="755145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B42D38-4118-4CFC-DB3E-9D96DDDFD554}"/>
              </a:ext>
            </a:extLst>
          </p:cNvPr>
          <p:cNvSpPr txBox="1"/>
          <p:nvPr/>
        </p:nvSpPr>
        <p:spPr>
          <a:xfrm>
            <a:off x="923216" y="77128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Tiny partitions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304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E0E545-656E-4B0E-9636-084BC46CE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8946" y="3656308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A17922-D973-61A8-4F1A-57A11415F32B}"/>
              </a:ext>
            </a:extLst>
          </p:cNvPr>
          <p:cNvSpPr txBox="1"/>
          <p:nvPr/>
        </p:nvSpPr>
        <p:spPr>
          <a:xfrm>
            <a:off x="5499338" y="3798997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D4A30ED-BB37-B769-3CF4-23ADA056BFED}"/>
                  </a:ext>
                </a:extLst>
              </p:cNvPr>
              <p:cNvSpPr txBox="1"/>
              <p:nvPr/>
            </p:nvSpPr>
            <p:spPr>
              <a:xfrm>
                <a:off x="2849172" y="1525170"/>
                <a:ext cx="335352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304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300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4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D4A30ED-BB37-B769-3CF4-23ADA056BF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9172" y="1525170"/>
                <a:ext cx="3353526" cy="584775"/>
              </a:xfrm>
              <a:prstGeom prst="rect">
                <a:avLst/>
              </a:prstGeom>
              <a:blipFill>
                <a:blip r:embed="rId3"/>
                <a:stretch>
                  <a:fillRect l="-4537" t="-12500" r="-580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5E7605E2-443A-9FA8-2FF7-2BFBC9626F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990" y="2233281"/>
            <a:ext cx="752650" cy="7341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998AB1-E588-9DE5-F381-93357649C2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440" y="2233281"/>
            <a:ext cx="752650" cy="7341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4D9028-898F-0B46-8D5E-87EB32E9F9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890" y="2233281"/>
            <a:ext cx="752650" cy="7341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547C48-CC78-1D29-92A8-E3961D2A09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6545" y="1014397"/>
            <a:ext cx="1318050" cy="101566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EA03E3F-D194-2FCC-76A2-49FC24224BC1}"/>
              </a:ext>
            </a:extLst>
          </p:cNvPr>
          <p:cNvSpPr txBox="1"/>
          <p:nvPr/>
        </p:nvSpPr>
        <p:spPr>
          <a:xfrm>
            <a:off x="745070" y="3108170"/>
            <a:ext cx="72917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How can Tiny’s partitioning be improved?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1F4C7AD-9174-65CF-0226-635C0E94218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340" y="2233281"/>
            <a:ext cx="752650" cy="7341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AF5EB2-DAB9-9851-A14A-91DAF9708B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90" y="2233281"/>
            <a:ext cx="752650" cy="7341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48F8D56-23FE-12D0-6368-09E37DC7F4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440" y="2233281"/>
            <a:ext cx="752650" cy="7341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7334F83-5A21-B062-10DF-943A8C8362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890" y="2233281"/>
            <a:ext cx="752650" cy="7341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7F39ADE6-51CE-E74C-1D88-4768E65E73B3}"/>
                  </a:ext>
                </a:extLst>
              </p:cNvPr>
              <p:cNvSpPr/>
              <p:nvPr/>
            </p:nvSpPr>
            <p:spPr>
              <a:xfrm>
                <a:off x="625177" y="4413532"/>
                <a:ext cx="8040000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en-GB" sz="3200" dirty="0">
                    <a:latin typeface="Calibri" panose="020F0502020204030204" pitchFamily="34" charset="0"/>
                  </a:rPr>
                  <a:t>There are       hundreds,       tens and      ones. </a:t>
                </a:r>
                <a:endParaRPr lang="en-GB" sz="3200" dirty="0">
                  <a:latin typeface="Segoe UI" panose="020B0502040204020203" pitchFamily="34" charset="0"/>
                </a:endParaRPr>
              </a:p>
              <a:p>
                <a:pPr fontAlgn="base"/>
                <a:endParaRPr lang="en-GB" sz="3200" dirty="0">
                  <a:latin typeface="Calibri" panose="020F0502020204030204" pitchFamily="34" charset="0"/>
                </a:endParaRPr>
              </a:p>
              <a:p>
                <a:pPr fontAlgn="base"/>
                <a:r>
                  <a:rPr lang="en-GB" sz="3200" dirty="0">
                    <a:latin typeface="Calibri" panose="020F0502020204030204" pitchFamily="34" charset="0"/>
                  </a:rPr>
                  <a:t>304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 </a:t>
                </a:r>
                <a:endParaRPr lang="en-GB" sz="3200" b="0" i="0" dirty="0">
                  <a:effectLst/>
                  <a:latin typeface="Segoe UI" panose="020B0502040204020203" pitchFamily="34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7F39ADE6-51CE-E74C-1D88-4768E65E73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77" y="4413532"/>
                <a:ext cx="8040000" cy="1569660"/>
              </a:xfrm>
              <a:prstGeom prst="rect">
                <a:avLst/>
              </a:prstGeom>
              <a:blipFill>
                <a:blip r:embed="rId7"/>
                <a:stretch>
                  <a:fillRect l="-1973" t="-4669" b="-124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3AB79227-87AB-4357-5BAA-D44CED68D6A2}"/>
              </a:ext>
            </a:extLst>
          </p:cNvPr>
          <p:cNvSpPr txBox="1"/>
          <p:nvPr/>
        </p:nvSpPr>
        <p:spPr>
          <a:xfrm>
            <a:off x="2360668" y="4430592"/>
            <a:ext cx="507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DAFA69-ECB2-E6E3-B33F-C59814CACD92}"/>
              </a:ext>
            </a:extLst>
          </p:cNvPr>
          <p:cNvSpPr txBox="1"/>
          <p:nvPr/>
        </p:nvSpPr>
        <p:spPr>
          <a:xfrm>
            <a:off x="4645006" y="4404341"/>
            <a:ext cx="507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12D0534-DA64-B6CE-0969-073B4375D1CB}"/>
              </a:ext>
            </a:extLst>
          </p:cNvPr>
          <p:cNvSpPr txBox="1"/>
          <p:nvPr/>
        </p:nvSpPr>
        <p:spPr>
          <a:xfrm>
            <a:off x="1761162" y="5444793"/>
            <a:ext cx="826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300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BDA51F-C069-1AAF-D4FC-DFC0344F0FA4}"/>
              </a:ext>
            </a:extLst>
          </p:cNvPr>
          <p:cNvSpPr txBox="1"/>
          <p:nvPr/>
        </p:nvSpPr>
        <p:spPr>
          <a:xfrm>
            <a:off x="6687404" y="4392189"/>
            <a:ext cx="507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2294FD5-5503-2A0E-AFD4-0D395FE67284}"/>
              </a:ext>
            </a:extLst>
          </p:cNvPr>
          <p:cNvSpPr/>
          <p:nvPr/>
        </p:nvSpPr>
        <p:spPr>
          <a:xfrm>
            <a:off x="2341396" y="4477336"/>
            <a:ext cx="507775" cy="473429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EF5D679-211C-1EB7-B4F8-8F419780BF9F}"/>
              </a:ext>
            </a:extLst>
          </p:cNvPr>
          <p:cNvSpPr/>
          <p:nvPr/>
        </p:nvSpPr>
        <p:spPr>
          <a:xfrm>
            <a:off x="6705215" y="4456459"/>
            <a:ext cx="507775" cy="473429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AEEB7AE-DB95-41CF-2B60-034B1E63B3B0}"/>
              </a:ext>
            </a:extLst>
          </p:cNvPr>
          <p:cNvSpPr/>
          <p:nvPr/>
        </p:nvSpPr>
        <p:spPr>
          <a:xfrm>
            <a:off x="4645006" y="4456459"/>
            <a:ext cx="507775" cy="473429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E7DE1D4-BD3B-B719-BA8C-38E2240921FF}"/>
              </a:ext>
            </a:extLst>
          </p:cNvPr>
          <p:cNvSpPr/>
          <p:nvPr/>
        </p:nvSpPr>
        <p:spPr>
          <a:xfrm>
            <a:off x="1761162" y="5444794"/>
            <a:ext cx="826588" cy="559741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2D2CDB2-15B8-85F6-315C-D6FEEB6A972B}"/>
              </a:ext>
            </a:extLst>
          </p:cNvPr>
          <p:cNvSpPr txBox="1"/>
          <p:nvPr/>
        </p:nvSpPr>
        <p:spPr>
          <a:xfrm>
            <a:off x="3173402" y="5444793"/>
            <a:ext cx="826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A67B738-061C-0B90-72BC-5511DBE0C9A8}"/>
              </a:ext>
            </a:extLst>
          </p:cNvPr>
          <p:cNvSpPr/>
          <p:nvPr/>
        </p:nvSpPr>
        <p:spPr>
          <a:xfrm>
            <a:off x="3139294" y="5444794"/>
            <a:ext cx="826588" cy="559741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925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47F984-5D4D-2F45-AE9B-983E9252C693}"/>
              </a:ext>
            </a:extLst>
          </p:cNvPr>
          <p:cNvSpPr txBox="1"/>
          <p:nvPr/>
        </p:nvSpPr>
        <p:spPr>
          <a:xfrm>
            <a:off x="549946" y="686839"/>
            <a:ext cx="75228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Dexter is making numbers using digit cards.</a:t>
            </a:r>
          </a:p>
          <a:p>
            <a:pPr algn="ctr"/>
            <a:r>
              <a:rPr lang="en-GB" sz="3200" dirty="0">
                <a:latin typeface="Calibri" panose="020F0502020204030204" pitchFamily="34" charset="0"/>
              </a:rPr>
              <a:t>What 3-digit numbers could Dexter make?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811BB07-DB0A-DD38-AED1-D0866FA289DD}"/>
              </a:ext>
            </a:extLst>
          </p:cNvPr>
          <p:cNvSpPr/>
          <p:nvPr/>
        </p:nvSpPr>
        <p:spPr>
          <a:xfrm>
            <a:off x="2534194" y="1911400"/>
            <a:ext cx="809897" cy="1123406"/>
          </a:xfrm>
          <a:prstGeom prst="round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3</a:t>
            </a:r>
          </a:p>
        </p:txBody>
      </p:sp>
      <p:sp>
        <p:nvSpPr>
          <p:cNvPr id="4" name="Rounded Rectangle 52">
            <a:extLst>
              <a:ext uri="{FF2B5EF4-FFF2-40B4-BE49-F238E27FC236}">
                <a16:creationId xmlns:a16="http://schemas.microsoft.com/office/drawing/2014/main" id="{C7400FA8-7F91-FB30-3C5A-1F0E73AD7D58}"/>
              </a:ext>
            </a:extLst>
          </p:cNvPr>
          <p:cNvSpPr/>
          <p:nvPr/>
        </p:nvSpPr>
        <p:spPr>
          <a:xfrm>
            <a:off x="3746645" y="1911400"/>
            <a:ext cx="809897" cy="1123406"/>
          </a:xfrm>
          <a:prstGeom prst="round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6</a:t>
            </a:r>
          </a:p>
        </p:txBody>
      </p:sp>
      <p:sp>
        <p:nvSpPr>
          <p:cNvPr id="5" name="Rounded Rectangle 53">
            <a:extLst>
              <a:ext uri="{FF2B5EF4-FFF2-40B4-BE49-F238E27FC236}">
                <a16:creationId xmlns:a16="http://schemas.microsoft.com/office/drawing/2014/main" id="{F3329AC4-634B-C91D-131A-1CB92114EC8B}"/>
              </a:ext>
            </a:extLst>
          </p:cNvPr>
          <p:cNvSpPr/>
          <p:nvPr/>
        </p:nvSpPr>
        <p:spPr>
          <a:xfrm>
            <a:off x="4958224" y="1911400"/>
            <a:ext cx="809897" cy="1123406"/>
          </a:xfrm>
          <a:prstGeom prst="round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91BC14-2D3D-E50E-7962-35F776C97658}"/>
              </a:ext>
            </a:extLst>
          </p:cNvPr>
          <p:cNvSpPr txBox="1"/>
          <p:nvPr/>
        </p:nvSpPr>
        <p:spPr>
          <a:xfrm>
            <a:off x="785078" y="3303799"/>
            <a:ext cx="1161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367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53784A-9A6E-0CBC-1310-15F352DFC0A6}"/>
              </a:ext>
            </a:extLst>
          </p:cNvPr>
          <p:cNvSpPr txBox="1"/>
          <p:nvPr/>
        </p:nvSpPr>
        <p:spPr>
          <a:xfrm>
            <a:off x="1957396" y="3303799"/>
            <a:ext cx="1161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376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A451A05-5822-C96D-8B88-CF58DA8949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85078" y="1933102"/>
            <a:ext cx="1286419" cy="10800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8F3942-170F-4125-2E68-A6FD8506A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237" y="3449671"/>
            <a:ext cx="747045" cy="74704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988E5F7-98B5-FF65-EFAD-EF4C7A5E45A2}"/>
              </a:ext>
            </a:extLst>
          </p:cNvPr>
          <p:cNvSpPr txBox="1"/>
          <p:nvPr/>
        </p:nvSpPr>
        <p:spPr>
          <a:xfrm>
            <a:off x="5275569" y="359236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97983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13246 -3.7037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9" y="-4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-0.13246 -3.7037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84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53">
            <a:extLst>
              <a:ext uri="{FF2B5EF4-FFF2-40B4-BE49-F238E27FC236}">
                <a16:creationId xmlns:a16="http://schemas.microsoft.com/office/drawing/2014/main" id="{CE99B126-416C-1281-EE76-AD2DFC0913FE}"/>
              </a:ext>
            </a:extLst>
          </p:cNvPr>
          <p:cNvSpPr/>
          <p:nvPr/>
        </p:nvSpPr>
        <p:spPr>
          <a:xfrm>
            <a:off x="3746645" y="1911400"/>
            <a:ext cx="809897" cy="1123406"/>
          </a:xfrm>
          <a:prstGeom prst="round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7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0E84B3B-06A9-606B-3B9B-30CD1F3CCBDB}"/>
              </a:ext>
            </a:extLst>
          </p:cNvPr>
          <p:cNvSpPr/>
          <p:nvPr/>
        </p:nvSpPr>
        <p:spPr>
          <a:xfrm>
            <a:off x="2534194" y="1911400"/>
            <a:ext cx="809897" cy="1123406"/>
          </a:xfrm>
          <a:prstGeom prst="round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3</a:t>
            </a:r>
          </a:p>
        </p:txBody>
      </p:sp>
      <p:sp>
        <p:nvSpPr>
          <p:cNvPr id="4" name="Rounded Rectangle 52">
            <a:extLst>
              <a:ext uri="{FF2B5EF4-FFF2-40B4-BE49-F238E27FC236}">
                <a16:creationId xmlns:a16="http://schemas.microsoft.com/office/drawing/2014/main" id="{D4955FA8-6FEA-7AA9-7472-02FD7319ADD6}"/>
              </a:ext>
            </a:extLst>
          </p:cNvPr>
          <p:cNvSpPr/>
          <p:nvPr/>
        </p:nvSpPr>
        <p:spPr>
          <a:xfrm>
            <a:off x="4959096" y="1911400"/>
            <a:ext cx="809897" cy="1123406"/>
          </a:xfrm>
          <a:prstGeom prst="round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6F0433-1038-5611-9775-C3EAD5C7ABBF}"/>
              </a:ext>
            </a:extLst>
          </p:cNvPr>
          <p:cNvSpPr txBox="1"/>
          <p:nvPr/>
        </p:nvSpPr>
        <p:spPr>
          <a:xfrm>
            <a:off x="785078" y="3303799"/>
            <a:ext cx="1161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367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ABED8C-EA2D-B31D-DE08-769E85C6105B}"/>
              </a:ext>
            </a:extLst>
          </p:cNvPr>
          <p:cNvSpPr txBox="1"/>
          <p:nvPr/>
        </p:nvSpPr>
        <p:spPr>
          <a:xfrm>
            <a:off x="1957396" y="3303799"/>
            <a:ext cx="1161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376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31355F-4027-F645-3817-EF2951376737}"/>
              </a:ext>
            </a:extLst>
          </p:cNvPr>
          <p:cNvSpPr txBox="1"/>
          <p:nvPr/>
        </p:nvSpPr>
        <p:spPr>
          <a:xfrm>
            <a:off x="3129714" y="3303799"/>
            <a:ext cx="1161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673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D08031-D54E-8B0A-0C76-4711427F1DF2}"/>
              </a:ext>
            </a:extLst>
          </p:cNvPr>
          <p:cNvSpPr txBox="1"/>
          <p:nvPr/>
        </p:nvSpPr>
        <p:spPr>
          <a:xfrm>
            <a:off x="4302032" y="3303799"/>
            <a:ext cx="1161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637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F3E594-2ED1-9278-ACB4-A8FD12E0AA96}"/>
              </a:ext>
            </a:extLst>
          </p:cNvPr>
          <p:cNvSpPr txBox="1"/>
          <p:nvPr/>
        </p:nvSpPr>
        <p:spPr>
          <a:xfrm>
            <a:off x="5474350" y="3303799"/>
            <a:ext cx="1161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736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7C435E-0354-A306-6A27-D9B069FA4DE7}"/>
              </a:ext>
            </a:extLst>
          </p:cNvPr>
          <p:cNvSpPr txBox="1"/>
          <p:nvPr/>
        </p:nvSpPr>
        <p:spPr>
          <a:xfrm>
            <a:off x="6646668" y="3303799"/>
            <a:ext cx="1161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763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BF2DF6-9D77-1D38-C2BB-314D3DECB4F7}"/>
              </a:ext>
            </a:extLst>
          </p:cNvPr>
          <p:cNvSpPr txBox="1"/>
          <p:nvPr/>
        </p:nvSpPr>
        <p:spPr>
          <a:xfrm>
            <a:off x="986320" y="4128703"/>
            <a:ext cx="7140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367 is equal to 3 hundreds, 6 tens, 7 ones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8A6E5B1-68C3-B038-E9F1-AEAE82500A80}"/>
                  </a:ext>
                </a:extLst>
              </p:cNvPr>
              <p:cNvSpPr txBox="1"/>
              <p:nvPr/>
            </p:nvSpPr>
            <p:spPr>
              <a:xfrm>
                <a:off x="913891" y="4953606"/>
                <a:ext cx="693347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367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</a:t>
                </a:r>
                <a:r>
                  <a:rPr lang="en-US" sz="3200" dirty="0">
                    <a:latin typeface="Calibri" panose="020F0502020204030204" pitchFamily="34" charset="0"/>
                  </a:rPr>
                  <a:t>300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60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8A6E5B1-68C3-B038-E9F1-AEAE82500A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3891" y="4953606"/>
                <a:ext cx="6933471" cy="584775"/>
              </a:xfrm>
              <a:prstGeom prst="rect">
                <a:avLst/>
              </a:prstGeom>
              <a:blipFill>
                <a:blip r:embed="rId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EF6AB7AA-4868-0966-C393-636CB1A369A1}"/>
              </a:ext>
            </a:extLst>
          </p:cNvPr>
          <p:cNvSpPr txBox="1"/>
          <p:nvPr/>
        </p:nvSpPr>
        <p:spPr>
          <a:xfrm>
            <a:off x="549946" y="686839"/>
            <a:ext cx="75228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Dexter is making numbers using digit cards.</a:t>
            </a:r>
          </a:p>
          <a:p>
            <a:pPr algn="ctr"/>
            <a:r>
              <a:rPr lang="en-GB" sz="3200" dirty="0">
                <a:latin typeface="Calibri" panose="020F0502020204030204" pitchFamily="34" charset="0"/>
              </a:rPr>
              <a:t>What 3-digit numbers could Dexter make?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488DBD5-5B25-BB0E-C9BF-6418DFF987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85078" y="1933102"/>
            <a:ext cx="1286419" cy="1080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58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26666 -0.00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33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26528 -3.7037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51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E55D13-9A9E-4038-AC96-3C4337461052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70EDE61B-7C3F-49CA-A206-248BF14C8A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D49B1F9-2452-442A-B019-718C926FE81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722</TotalTime>
  <Words>259</Words>
  <Application>Microsoft Office PowerPoint</Application>
  <PresentationFormat>On-screen Show (4:3)</PresentationFormat>
  <Paragraphs>103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Cambria Math</vt:lpstr>
      <vt:lpstr>Segoe UI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Joseph Lisk</cp:lastModifiedBy>
  <cp:revision>18</cp:revision>
  <dcterms:created xsi:type="dcterms:W3CDTF">2023-08-02T14:09:38Z</dcterms:created>
  <dcterms:modified xsi:type="dcterms:W3CDTF">2026-09-10T09:20:31Z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