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57" r:id="rId5"/>
    <p:sldId id="282" r:id="rId6"/>
    <p:sldId id="279" r:id="rId7"/>
    <p:sldId id="366" r:id="rId8"/>
    <p:sldId id="368" r:id="rId9"/>
    <p:sldId id="375" r:id="rId10"/>
    <p:sldId id="369" r:id="rId11"/>
    <p:sldId id="370" r:id="rId12"/>
    <p:sldId id="371" r:id="rId13"/>
    <p:sldId id="372" r:id="rId14"/>
    <p:sldId id="373" r:id="rId15"/>
    <p:sldId id="27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F35AFA8-FE70-0349-903F-B5483B72C014}">
          <p14:sldIdLst>
            <p14:sldId id="257"/>
            <p14:sldId id="282"/>
            <p14:sldId id="279"/>
            <p14:sldId id="366"/>
            <p14:sldId id="368"/>
            <p14:sldId id="375"/>
            <p14:sldId id="369"/>
            <p14:sldId id="370"/>
            <p14:sldId id="371"/>
            <p14:sldId id="372"/>
            <p14:sldId id="373"/>
            <p14:sldId id="278"/>
          </p14:sldIdLst>
        </p14:section>
        <p14:section name="Untitled Section" id="{BA6F3D93-EBB0-CF4A-A44B-A54517C3A46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99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819D3-3E02-43EE-A14F-9F8CF827BCA0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F86A67-F7A9-4712-8EFF-B805900536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182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073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916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033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357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162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48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292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45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46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218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110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070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pixabay.com/en/blonde-boy-face-head-happy-child-31103/" TargetMode="External"/><Relationship Id="rId7" Type="http://schemas.openxmlformats.org/officeDocument/2006/relationships/hyperlink" Target="https://pixabay.com/en/sandals-feet-foot-people-shoes-23766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s://meyersmusicactivities.blogspot.com/" TargetMode="External"/><Relationship Id="rId4" Type="http://schemas.openxmlformats.org/officeDocument/2006/relationships/image" Target="../media/image3.jpg"/><Relationship Id="rId9" Type="http://schemas.openxmlformats.org/officeDocument/2006/relationships/hyperlink" Target="http://www.freestockphotos.biz/stockphoto/1496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ordwall.net/resource/2471618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hyperlink" Target="http://ipkitten.blogspot.com/2007/02/judge-makes-beeline-for-bee-load-ruling.html" TargetMode="External"/><Relationship Id="rId7" Type="http://schemas.openxmlformats.org/officeDocument/2006/relationships/hyperlink" Target="http://welcometomyparadise-angel.blogspot.com/2012/02/agony-of-pain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://www.physioprescription.com/2014/07/15/healthy-lifestyle-eliminate-modern-worlds-pain/" TargetMode="External"/><Relationship Id="rId4" Type="http://schemas.openxmlformats.org/officeDocument/2006/relationships/image" Target="../media/image8.jpg"/><Relationship Id="rId9" Type="http://schemas.openxmlformats.org/officeDocument/2006/relationships/hyperlink" Target="https://www.flickr.com/photos/hoed/385419348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hyperlink" Target="https://openclipart.org/detail/166859/red-cross" TargetMode="External"/><Relationship Id="rId3" Type="http://schemas.openxmlformats.org/officeDocument/2006/relationships/hyperlink" Target="http://ipkitten.blogspot.com/2007/02/judge-makes-beeline-for-bee-load-ruling.html" TargetMode="External"/><Relationship Id="rId7" Type="http://schemas.openxmlformats.org/officeDocument/2006/relationships/hyperlink" Target="http://welcometomyparadise-angel.blogspot.com/2012/02/agony-of-pain.html" TargetMode="External"/><Relationship Id="rId12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hyperlink" Target="http://www.jonjolly.com/an-alternative-to-accreditation/" TargetMode="External"/><Relationship Id="rId5" Type="http://schemas.openxmlformats.org/officeDocument/2006/relationships/hyperlink" Target="http://www.physioprescription.com/2014/07/15/healthy-lifestyle-eliminate-modern-worlds-pain/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8.jpg"/><Relationship Id="rId9" Type="http://schemas.openxmlformats.org/officeDocument/2006/relationships/hyperlink" Target="https://www.flickr.com/photos/hoed/385419348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ipkitten.blogspot.com/2007/02/judge-makes-beeline-for-bee-load-ruling.html" TargetMode="Externa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hysioprescription.com/2014/07/15/healthy-lifestyle-eliminate-modern-worlds-pain/" TargetMode="Externa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elcometomyparadise-angel.blogspot.com/2012/02/agony-of-pain.html" TargetMode="Externa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flickr.com/photos/hoed/385419348" TargetMode="Externa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bing.com/videos/search?q=head+shoulders+knees+and+toes+backing&amp;docid=608042767818556484&amp;mid=5CBA38BF5E51BD428BAC5CBA38BF5E51BD428BAC&amp;view=detail&amp;FORM=VIR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File:Treble_Clef_without_line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685800" y="1214905"/>
            <a:ext cx="7772400" cy="2385545"/>
          </a:xfrm>
        </p:spPr>
        <p:txBody>
          <a:bodyPr>
            <a:noAutofit/>
          </a:bodyPr>
          <a:lstStyle/>
          <a:p>
            <a:pPr eaLnBrk="1" hangingPunct="1"/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l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n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96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br>
              <a:rPr lang="en-US" sz="9600" dirty="0">
                <a:latin typeface="Calibri" charset="0"/>
                <a:cs typeface="Calibri"/>
              </a:rPr>
            </a:b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B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w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d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y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lang="en-US" sz="9600">
                <a:solidFill>
                  <a:srgbClr val="00B050"/>
                </a:solidFill>
                <a:latin typeface="Calibri"/>
                <a:cs typeface="Calibri"/>
              </a:rPr>
              <a:t> 1</a:t>
            </a:r>
            <a:endParaRPr lang="en-US" sz="9600" dirty="0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01938"/>
            <a:ext cx="6400800" cy="10368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>
              <a:ea typeface="+mn-ea"/>
              <a:cs typeface="+mn-cs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76" y="4601938"/>
            <a:ext cx="1954428" cy="207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9722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685800" y="1214905"/>
            <a:ext cx="7772400" cy="238554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W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y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t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h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n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o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s</a:t>
            </a:r>
            <a:r>
              <a:rPr lang="en-US" sz="7200" dirty="0">
                <a:solidFill>
                  <a:srgbClr val="008000"/>
                </a:solidFill>
                <a:latin typeface="Calibri" charset="0"/>
              </a:rPr>
              <a:t> </a:t>
            </a:r>
            <a:r>
              <a:rPr lang="en-US" sz="7200" dirty="0">
                <a:solidFill>
                  <a:srgbClr val="FF0000"/>
                </a:solidFill>
                <a:latin typeface="Calibri" charset="0"/>
              </a:rPr>
              <a:t>6 </a:t>
            </a:r>
            <a:br>
              <a:rPr lang="en-US" sz="7200" dirty="0">
                <a:latin typeface="Calibri" charset="0"/>
              </a:rPr>
            </a:br>
            <a:r>
              <a:rPr lang="en-US" sz="7200" dirty="0">
                <a:solidFill>
                  <a:srgbClr val="FF0000"/>
                </a:solidFill>
                <a:latin typeface="Calibri" charset="0"/>
              </a:rPr>
              <a:t>Y 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Corff</a:t>
            </a:r>
            <a:br>
              <a:rPr lang="en-US" sz="7200" dirty="0">
                <a:solidFill>
                  <a:srgbClr val="000000"/>
                </a:solidFill>
                <a:latin typeface="Calibri" charset="0"/>
              </a:rPr>
            </a:br>
            <a:r>
              <a:rPr lang="en-US" sz="3200" dirty="0">
                <a:latin typeface="Calibri" charset="0"/>
              </a:rPr>
              <a:t>The Body</a:t>
            </a:r>
            <a:endParaRPr lang="en-US" sz="7200" dirty="0">
              <a:latin typeface="Calibri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01938"/>
            <a:ext cx="6400800" cy="10368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>
              <a:ea typeface="+mn-ea"/>
              <a:cs typeface="+mn-cs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76" y="4601938"/>
            <a:ext cx="1954428" cy="207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1515863" y="913210"/>
            <a:ext cx="6418689" cy="3688728"/>
          </a:xfrm>
          <a:prstGeom prst="wedgeRectCallout">
            <a:avLst>
              <a:gd name="adj1" fmla="val -42176"/>
              <a:gd name="adj2" fmla="val 80259"/>
            </a:avLst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41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B050"/>
                </a:solidFill>
              </a:rPr>
              <a:t>GEIRFA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91" y="1210022"/>
            <a:ext cx="8229600" cy="4193873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359150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3696036" y="5726220"/>
            <a:ext cx="2344632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Tost</a:t>
            </a:r>
            <a:endParaRPr lang="en-US" sz="2800" dirty="0">
              <a:solidFill>
                <a:srgbClr val="FF0000"/>
              </a:solidFill>
              <a:latin typeface="Calibri"/>
              <a:ea typeface="ＭＳ Ｐゴシック"/>
            </a:endParaRPr>
          </a:p>
          <a:p>
            <a:pPr algn="ctr" eaLnBrk="1" hangingPunct="1"/>
            <a:r>
              <a:rPr lang="en-US" sz="2800" dirty="0">
                <a:latin typeface="Calibri"/>
                <a:ea typeface="ＭＳ Ｐゴシック"/>
              </a:rPr>
              <a:t>Ill/sore</a:t>
            </a:r>
            <a:endParaRPr lang="en-US" sz="2800" dirty="0"/>
          </a:p>
        </p:txBody>
      </p:sp>
      <p:sp>
        <p:nvSpPr>
          <p:cNvPr id="22" name="Content Placeholder 14"/>
          <p:cNvSpPr txBox="1">
            <a:spLocks/>
          </p:cNvSpPr>
          <p:nvPr/>
        </p:nvSpPr>
        <p:spPr>
          <a:xfrm>
            <a:off x="-60313" y="5684537"/>
            <a:ext cx="4206349" cy="104028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Ysgwydd</a:t>
            </a:r>
            <a:r>
              <a:rPr lang="en-US" sz="2800" dirty="0">
                <a:latin typeface="Calibri"/>
                <a:cs typeface="Calibri"/>
              </a:rPr>
              <a:t> – 1 shoulder</a:t>
            </a:r>
          </a:p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Ysgwyddau</a:t>
            </a:r>
            <a:r>
              <a:rPr lang="en-US" sz="2800" dirty="0">
                <a:latin typeface="Calibri"/>
                <a:cs typeface="Calibri"/>
              </a:rPr>
              <a:t> – 2 shoulders</a:t>
            </a:r>
            <a:endParaRPr lang="en-US" sz="2800" dirty="0">
              <a:latin typeface="Calibri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6036" y="2961836"/>
            <a:ext cx="207330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7030A0"/>
                </a:solidFill>
              </a:rPr>
              <a:t>Y </a:t>
            </a:r>
            <a:r>
              <a:rPr lang="en-US" sz="3000" b="1" dirty="0" err="1">
                <a:solidFill>
                  <a:srgbClr val="7030A0"/>
                </a:solidFill>
              </a:rPr>
              <a:t>Corff</a:t>
            </a:r>
            <a:endParaRPr lang="en-US" sz="3000" b="1" dirty="0">
              <a:solidFill>
                <a:srgbClr val="7030A0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3FFC49-E3E6-42A7-8E31-97EAF28A44BE}"/>
              </a:ext>
            </a:extLst>
          </p:cNvPr>
          <p:cNvCxnSpPr>
            <a:cxnSpLocks/>
          </p:cNvCxnSpPr>
          <p:nvPr/>
        </p:nvCxnSpPr>
        <p:spPr>
          <a:xfrm>
            <a:off x="2396750" y="2680725"/>
            <a:ext cx="1220824" cy="2563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BE5B6B-238A-45A7-971B-5728BA0B820C}"/>
              </a:ext>
            </a:extLst>
          </p:cNvPr>
          <p:cNvCxnSpPr>
            <a:cxnSpLocks/>
          </p:cNvCxnSpPr>
          <p:nvPr/>
        </p:nvCxnSpPr>
        <p:spPr>
          <a:xfrm flipV="1">
            <a:off x="2622124" y="4515267"/>
            <a:ext cx="1601255" cy="1326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0BF11B4-76B9-4C41-B45D-F743A1B8FFE0}"/>
              </a:ext>
            </a:extLst>
          </p:cNvPr>
          <p:cNvSpPr txBox="1">
            <a:spLocks/>
          </p:cNvSpPr>
          <p:nvPr/>
        </p:nvSpPr>
        <p:spPr>
          <a:xfrm>
            <a:off x="6100763" y="5766571"/>
            <a:ext cx="3010672" cy="104028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Troed</a:t>
            </a:r>
            <a:r>
              <a:rPr lang="en-US" sz="2800" dirty="0">
                <a:latin typeface="Calibri"/>
                <a:cs typeface="Calibri"/>
              </a:rPr>
              <a:t> – 1 foot</a:t>
            </a:r>
          </a:p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Traed</a:t>
            </a:r>
            <a:r>
              <a:rPr lang="en-US" sz="2800" dirty="0">
                <a:latin typeface="Calibri"/>
                <a:cs typeface="Calibri"/>
              </a:rPr>
              <a:t> – 2 feet</a:t>
            </a:r>
            <a:endParaRPr lang="en-US" sz="2800" dirty="0">
              <a:latin typeface="Calibri" charset="0"/>
            </a:endParaRPr>
          </a:p>
        </p:txBody>
      </p: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6651457-359B-4C3E-B097-59C9E524B64E}"/>
              </a:ext>
            </a:extLst>
          </p:cNvPr>
          <p:cNvSpPr txBox="1">
            <a:spLocks/>
          </p:cNvSpPr>
          <p:nvPr/>
        </p:nvSpPr>
        <p:spPr>
          <a:xfrm>
            <a:off x="6329045" y="3054169"/>
            <a:ext cx="3010672" cy="104028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Coes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>
                <a:latin typeface="Calibri"/>
                <a:cs typeface="Calibri"/>
              </a:rPr>
              <a:t>– 1 leg</a:t>
            </a:r>
          </a:p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Coesau</a:t>
            </a:r>
            <a:r>
              <a:rPr lang="en-US" sz="2800" dirty="0">
                <a:latin typeface="Calibri"/>
                <a:cs typeface="Calibri"/>
              </a:rPr>
              <a:t> – 2 legs</a:t>
            </a:r>
            <a:endParaRPr lang="en-US" sz="2800" dirty="0">
              <a:latin typeface="Calibri" charset="0"/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9CD6618-97F6-4CB3-BE7B-FBC4DBE9AE97}"/>
              </a:ext>
            </a:extLst>
          </p:cNvPr>
          <p:cNvCxnSpPr>
            <a:cxnSpLocks/>
          </p:cNvCxnSpPr>
          <p:nvPr/>
        </p:nvCxnSpPr>
        <p:spPr>
          <a:xfrm flipH="1" flipV="1">
            <a:off x="5514586" y="4454609"/>
            <a:ext cx="1255382" cy="13097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5AA5DD-3994-4D07-9A06-B3F87DBC0F51}"/>
              </a:ext>
            </a:extLst>
          </p:cNvPr>
          <p:cNvCxnSpPr>
            <a:cxnSpLocks/>
          </p:cNvCxnSpPr>
          <p:nvPr/>
        </p:nvCxnSpPr>
        <p:spPr>
          <a:xfrm flipV="1">
            <a:off x="5715591" y="2539273"/>
            <a:ext cx="1386057" cy="2629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52588BD3-8161-4BBD-8003-C3A206757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3742" y="1789376"/>
            <a:ext cx="1300124" cy="1475318"/>
          </a:xfrm>
          <a:prstGeom prst="rect">
            <a:avLst/>
          </a:prstGeom>
        </p:spPr>
      </p:pic>
      <p:pic>
        <p:nvPicPr>
          <p:cNvPr id="53" name="Picture 52" descr="A drawing of a person&#10;&#10;Description automatically generated">
            <a:extLst>
              <a:ext uri="{FF2B5EF4-FFF2-40B4-BE49-F238E27FC236}">
                <a16:creationId xmlns:a16="http://schemas.microsoft.com/office/drawing/2014/main" id="{9A81CA42-1F77-441E-A466-B30ABF2089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24717" y="3915494"/>
            <a:ext cx="1240615" cy="1839651"/>
          </a:xfrm>
          <a:prstGeom prst="rect">
            <a:avLst/>
          </a:prstGeom>
        </p:spPr>
      </p:pic>
      <p:pic>
        <p:nvPicPr>
          <p:cNvPr id="56" name="Picture 55" descr="A close up of a logo&#10;&#10;Description automatically generated">
            <a:extLst>
              <a:ext uri="{FF2B5EF4-FFF2-40B4-BE49-F238E27FC236}">
                <a16:creationId xmlns:a16="http://schemas.microsoft.com/office/drawing/2014/main" id="{2AB224E0-DD77-4C6D-9627-C2065C46AE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971205" y="1251602"/>
            <a:ext cx="1715595" cy="1710234"/>
          </a:xfrm>
          <a:prstGeom prst="rect">
            <a:avLst/>
          </a:prstGeom>
        </p:spPr>
      </p:pic>
      <p:pic>
        <p:nvPicPr>
          <p:cNvPr id="67" name="Picture 66" descr="A picture containing light&#10;&#10;Description automatically generated">
            <a:extLst>
              <a:ext uri="{FF2B5EF4-FFF2-40B4-BE49-F238E27FC236}">
                <a16:creationId xmlns:a16="http://schemas.microsoft.com/office/drawing/2014/main" id="{28A31F3B-2928-424A-BEC8-34F61B2BD63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943713" y="4071362"/>
            <a:ext cx="1770578" cy="1770578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F282186-D4F8-470B-8479-495D2DC39D04}"/>
              </a:ext>
            </a:extLst>
          </p:cNvPr>
          <p:cNvCxnSpPr>
            <a:cxnSpLocks/>
          </p:cNvCxnSpPr>
          <p:nvPr/>
        </p:nvCxnSpPr>
        <p:spPr>
          <a:xfrm flipH="1" flipV="1">
            <a:off x="4858000" y="4643422"/>
            <a:ext cx="5931" cy="107375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4">
            <a:extLst>
              <a:ext uri="{FF2B5EF4-FFF2-40B4-BE49-F238E27FC236}">
                <a16:creationId xmlns:a16="http://schemas.microsoft.com/office/drawing/2014/main" id="{E9BEDCCA-64A0-4537-87E7-331672BA01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749" y="3114236"/>
            <a:ext cx="234463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Pen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99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F1EF-7823-41E3-97D6-768A305D3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291" y="477029"/>
            <a:ext cx="7772400" cy="1470025"/>
          </a:xfrm>
        </p:spPr>
        <p:txBody>
          <a:bodyPr/>
          <a:lstStyle/>
          <a:p>
            <a:r>
              <a:rPr lang="en-US" b="1" dirty="0">
                <a:solidFill>
                  <a:srgbClr val="008000"/>
                </a:solidFill>
                <a:ea typeface="+mj-lt"/>
                <a:cs typeface="+mj-lt"/>
              </a:rPr>
              <a:t>GÊM</a:t>
            </a:r>
            <a:endParaRPr lang="en-US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4C1880-C342-4090-805F-0CB14C15B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117785"/>
            <a:ext cx="6400800" cy="35210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 Word Wall</a:t>
            </a:r>
          </a:p>
          <a:p>
            <a:r>
              <a:rPr lang="en-US" dirty="0">
                <a:cs typeface="Calibri"/>
              </a:rPr>
              <a:t>Find the match</a:t>
            </a:r>
          </a:p>
          <a:p>
            <a:r>
              <a:rPr lang="en-US" dirty="0">
                <a:cs typeface="Calibri"/>
                <a:hlinkClick r:id="rId2"/>
              </a:rPr>
              <a:t>https://wordwall.net/resource/2471618</a:t>
            </a:r>
            <a:endParaRPr lang="en-US" dirty="0">
              <a:cs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1087FF-6BC1-4DB7-99AB-49DEBA7A1F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5" t="16669" r="18820" b="25571"/>
          <a:stretch/>
        </p:blipFill>
        <p:spPr>
          <a:xfrm>
            <a:off x="3004457" y="4602086"/>
            <a:ext cx="3856383" cy="192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73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CWESTIWN AC ATEB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91" y="1210022"/>
            <a:ext cx="8229600" cy="4193873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359150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116349" y="2961836"/>
            <a:ext cx="2344632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Mae 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ea typeface="ＭＳ Ｐゴシック"/>
              </a:rPr>
              <a:t>pen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ea typeface="ＭＳ Ｐゴシック"/>
              </a:rPr>
              <a:t>tost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gyda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 fi.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22" name="Content Placeholder 14"/>
          <p:cNvSpPr txBox="1">
            <a:spLocks/>
          </p:cNvSpPr>
          <p:nvPr/>
        </p:nvSpPr>
        <p:spPr>
          <a:xfrm>
            <a:off x="-12729" y="6028181"/>
            <a:ext cx="3999740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Mae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ysgwydd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tost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gyda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fi.</a:t>
            </a:r>
            <a:endParaRPr lang="en-US" sz="2800" dirty="0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6036" y="2961836"/>
            <a:ext cx="20733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7030A0"/>
                </a:solidFill>
              </a:rPr>
              <a:t>Beth </a:t>
            </a:r>
            <a:r>
              <a:rPr lang="en-US" sz="3000" b="1" dirty="0" err="1">
                <a:solidFill>
                  <a:srgbClr val="7030A0"/>
                </a:solidFill>
              </a:rPr>
              <a:t>sy’n</a:t>
            </a:r>
            <a:r>
              <a:rPr lang="en-US" sz="3000" b="1" dirty="0">
                <a:solidFill>
                  <a:srgbClr val="7030A0"/>
                </a:solidFill>
              </a:rPr>
              <a:t> bod?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3FFC49-E3E6-42A7-8E31-97EAF28A44BE}"/>
              </a:ext>
            </a:extLst>
          </p:cNvPr>
          <p:cNvCxnSpPr>
            <a:cxnSpLocks/>
          </p:cNvCxnSpPr>
          <p:nvPr/>
        </p:nvCxnSpPr>
        <p:spPr>
          <a:xfrm>
            <a:off x="2396750" y="2680725"/>
            <a:ext cx="1220824" cy="2563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BE5B6B-238A-45A7-971B-5728BA0B820C}"/>
              </a:ext>
            </a:extLst>
          </p:cNvPr>
          <p:cNvCxnSpPr>
            <a:cxnSpLocks/>
          </p:cNvCxnSpPr>
          <p:nvPr/>
        </p:nvCxnSpPr>
        <p:spPr>
          <a:xfrm flipV="1">
            <a:off x="2622124" y="4515267"/>
            <a:ext cx="1601255" cy="1326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0BF11B4-76B9-4C41-B45D-F743A1B8FFE0}"/>
              </a:ext>
            </a:extLst>
          </p:cNvPr>
          <p:cNvSpPr txBox="1">
            <a:spLocks/>
          </p:cNvSpPr>
          <p:nvPr/>
        </p:nvSpPr>
        <p:spPr>
          <a:xfrm>
            <a:off x="6100763" y="5766571"/>
            <a:ext cx="3010672" cy="95410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Mae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troed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tost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gyda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fi.</a:t>
            </a:r>
            <a:endParaRPr lang="en-US" sz="2800" dirty="0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6651457-359B-4C3E-B097-59C9E524B64E}"/>
              </a:ext>
            </a:extLst>
          </p:cNvPr>
          <p:cNvSpPr txBox="1">
            <a:spLocks/>
          </p:cNvSpPr>
          <p:nvPr/>
        </p:nvSpPr>
        <p:spPr>
          <a:xfrm>
            <a:off x="6329045" y="3054169"/>
            <a:ext cx="3010672" cy="95410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Mae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coes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tost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gyda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fi.</a:t>
            </a:r>
            <a:endParaRPr lang="en-US" sz="2800" dirty="0">
              <a:solidFill>
                <a:srgbClr val="FF0000"/>
              </a:solidFill>
              <a:latin typeface="Calibri" charset="0"/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9CD6618-97F6-4CB3-BE7B-FBC4DBE9AE97}"/>
              </a:ext>
            </a:extLst>
          </p:cNvPr>
          <p:cNvCxnSpPr>
            <a:cxnSpLocks/>
          </p:cNvCxnSpPr>
          <p:nvPr/>
        </p:nvCxnSpPr>
        <p:spPr>
          <a:xfrm flipH="1" flipV="1">
            <a:off x="5514586" y="4454609"/>
            <a:ext cx="1255382" cy="13097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5AA5DD-3994-4D07-9A06-B3F87DBC0F51}"/>
              </a:ext>
            </a:extLst>
          </p:cNvPr>
          <p:cNvCxnSpPr>
            <a:cxnSpLocks/>
          </p:cNvCxnSpPr>
          <p:nvPr/>
        </p:nvCxnSpPr>
        <p:spPr>
          <a:xfrm flipV="1">
            <a:off x="5715591" y="2539273"/>
            <a:ext cx="1386057" cy="2629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clothing, hat, shirt&#10;&#10;Description automatically generated">
            <a:extLst>
              <a:ext uri="{FF2B5EF4-FFF2-40B4-BE49-F238E27FC236}">
                <a16:creationId xmlns:a16="http://schemas.microsoft.com/office/drawing/2014/main" id="{9D97DA82-CE6C-4A82-AE4F-47280D58B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7021" y="1771638"/>
            <a:ext cx="1452863" cy="1394748"/>
          </a:xfrm>
          <a:prstGeom prst="rect">
            <a:avLst/>
          </a:prstGeom>
        </p:spPr>
      </p:pic>
      <p:pic>
        <p:nvPicPr>
          <p:cNvPr id="12" name="Picture 11" descr="A person taking a selfie&#10;&#10;Description automatically generated">
            <a:extLst>
              <a:ext uri="{FF2B5EF4-FFF2-40B4-BE49-F238E27FC236}">
                <a16:creationId xmlns:a16="http://schemas.microsoft.com/office/drawing/2014/main" id="{4D425BF8-3DE5-4A52-9FE6-1D3FAED90A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69732" y="4820589"/>
            <a:ext cx="2027018" cy="1216211"/>
          </a:xfrm>
          <a:prstGeom prst="rect">
            <a:avLst/>
          </a:prstGeom>
        </p:spPr>
      </p:pic>
      <p:pic>
        <p:nvPicPr>
          <p:cNvPr id="15" name="Picture 14" descr="A picture containing bicycle, drawing&#10;&#10;Description automatically generated">
            <a:extLst>
              <a:ext uri="{FF2B5EF4-FFF2-40B4-BE49-F238E27FC236}">
                <a16:creationId xmlns:a16="http://schemas.microsoft.com/office/drawing/2014/main" id="{F4D688E7-2B43-4CFD-A049-A3544AC7F0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262761" y="1432001"/>
            <a:ext cx="1606796" cy="1691364"/>
          </a:xfrm>
          <a:prstGeom prst="rect">
            <a:avLst/>
          </a:prstGeom>
        </p:spPr>
      </p:pic>
      <p:pic>
        <p:nvPicPr>
          <p:cNvPr id="23" name="Picture 22" descr="A picture containing floor, indoor, clothing, table&#10;&#10;Description automatically generated">
            <a:extLst>
              <a:ext uri="{FF2B5EF4-FFF2-40B4-BE49-F238E27FC236}">
                <a16:creationId xmlns:a16="http://schemas.microsoft.com/office/drawing/2014/main" id="{30D73C31-D38D-4D7F-B0B5-FCFD7E05A7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258478" y="4550299"/>
            <a:ext cx="956037" cy="127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291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CWESTIWN AC ATEB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91" y="1210022"/>
            <a:ext cx="8229600" cy="4193873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359150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116349" y="2961836"/>
            <a:ext cx="234463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Oes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ea typeface="ＭＳ Ｐゴシック"/>
              </a:rPr>
              <a:t>pen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ea typeface="ＭＳ Ｐゴシック"/>
              </a:rPr>
              <a:t>tost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gyda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ti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.?</a:t>
            </a:r>
          </a:p>
          <a:p>
            <a:pPr algn="ctr" eaLnBrk="1" hangingPunct="1"/>
            <a:endParaRPr lang="en-US" sz="2800" dirty="0"/>
          </a:p>
        </p:txBody>
      </p:sp>
      <p:sp>
        <p:nvSpPr>
          <p:cNvPr id="22" name="Content Placeholder 14"/>
          <p:cNvSpPr txBox="1">
            <a:spLocks/>
          </p:cNvSpPr>
          <p:nvPr/>
        </p:nvSpPr>
        <p:spPr>
          <a:xfrm>
            <a:off x="-12729" y="6028181"/>
            <a:ext cx="3999740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Oes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ysgwydd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tost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gyda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ti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?</a:t>
            </a:r>
            <a:endParaRPr lang="en-US" sz="2800" dirty="0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42917" y="2592985"/>
            <a:ext cx="207330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7030A0"/>
                </a:solidFill>
              </a:rPr>
              <a:t>Oes</a:t>
            </a:r>
            <a:r>
              <a:rPr lang="en-US" sz="2800" b="1" dirty="0">
                <a:solidFill>
                  <a:srgbClr val="7030A0"/>
                </a:solidFill>
              </a:rPr>
              <a:t> … </a:t>
            </a:r>
            <a:r>
              <a:rPr lang="en-US" sz="2800" b="1" dirty="0" err="1">
                <a:solidFill>
                  <a:srgbClr val="7030A0"/>
                </a:solidFill>
              </a:rPr>
              <a:t>gyda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ti</a:t>
            </a:r>
            <a:r>
              <a:rPr lang="en-US" sz="2800" b="1" dirty="0">
                <a:solidFill>
                  <a:srgbClr val="7030A0"/>
                </a:solidFill>
              </a:rPr>
              <a:t>?</a:t>
            </a:r>
          </a:p>
          <a:p>
            <a:r>
              <a:rPr lang="en-US" sz="2800" b="1" dirty="0" err="1">
                <a:solidFill>
                  <a:srgbClr val="7030A0"/>
                </a:solidFill>
              </a:rPr>
              <a:t>Oes</a:t>
            </a:r>
            <a:endParaRPr lang="en-US" sz="2800" b="1" dirty="0">
              <a:solidFill>
                <a:srgbClr val="7030A0"/>
              </a:solidFill>
            </a:endParaRPr>
          </a:p>
          <a:p>
            <a:r>
              <a:rPr lang="en-US" sz="2800" b="1" dirty="0" err="1">
                <a:solidFill>
                  <a:srgbClr val="7030A0"/>
                </a:solidFill>
              </a:rPr>
              <a:t>Nac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oes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3FFC49-E3E6-42A7-8E31-97EAF28A44BE}"/>
              </a:ext>
            </a:extLst>
          </p:cNvPr>
          <p:cNvCxnSpPr>
            <a:cxnSpLocks/>
          </p:cNvCxnSpPr>
          <p:nvPr/>
        </p:nvCxnSpPr>
        <p:spPr>
          <a:xfrm>
            <a:off x="2396750" y="2680725"/>
            <a:ext cx="1220824" cy="2563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BE5B6B-238A-45A7-971B-5728BA0B820C}"/>
              </a:ext>
            </a:extLst>
          </p:cNvPr>
          <p:cNvCxnSpPr>
            <a:cxnSpLocks/>
          </p:cNvCxnSpPr>
          <p:nvPr/>
        </p:nvCxnSpPr>
        <p:spPr>
          <a:xfrm flipV="1">
            <a:off x="2622124" y="4515267"/>
            <a:ext cx="1601255" cy="1326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0BF11B4-76B9-4C41-B45D-F743A1B8FFE0}"/>
              </a:ext>
            </a:extLst>
          </p:cNvPr>
          <p:cNvSpPr txBox="1">
            <a:spLocks/>
          </p:cNvSpPr>
          <p:nvPr/>
        </p:nvSpPr>
        <p:spPr>
          <a:xfrm>
            <a:off x="6100763" y="5766571"/>
            <a:ext cx="3010672" cy="95410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Oes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troed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tost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gyda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ti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?</a:t>
            </a:r>
            <a:endParaRPr lang="en-US" sz="2800" dirty="0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6651457-359B-4C3E-B097-59C9E524B64E}"/>
              </a:ext>
            </a:extLst>
          </p:cNvPr>
          <p:cNvSpPr txBox="1">
            <a:spLocks/>
          </p:cNvSpPr>
          <p:nvPr/>
        </p:nvSpPr>
        <p:spPr>
          <a:xfrm>
            <a:off x="6329045" y="3054169"/>
            <a:ext cx="3010672" cy="95410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Oes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coes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Calibri"/>
                <a:cs typeface="Calibri"/>
              </a:rPr>
              <a:t>tost</a:t>
            </a:r>
            <a:r>
              <a:rPr lang="en-US" sz="2800" b="1" u="sng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gyda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ti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?</a:t>
            </a:r>
            <a:endParaRPr lang="en-US" sz="2800" dirty="0">
              <a:solidFill>
                <a:srgbClr val="FF0000"/>
              </a:solidFill>
              <a:latin typeface="Calibri" charset="0"/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9CD6618-97F6-4CB3-BE7B-FBC4DBE9AE97}"/>
              </a:ext>
            </a:extLst>
          </p:cNvPr>
          <p:cNvCxnSpPr>
            <a:cxnSpLocks/>
          </p:cNvCxnSpPr>
          <p:nvPr/>
        </p:nvCxnSpPr>
        <p:spPr>
          <a:xfrm flipH="1" flipV="1">
            <a:off x="5514586" y="4454609"/>
            <a:ext cx="1255382" cy="13097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5AA5DD-3994-4D07-9A06-B3F87DBC0F51}"/>
              </a:ext>
            </a:extLst>
          </p:cNvPr>
          <p:cNvCxnSpPr>
            <a:cxnSpLocks/>
          </p:cNvCxnSpPr>
          <p:nvPr/>
        </p:nvCxnSpPr>
        <p:spPr>
          <a:xfrm flipV="1">
            <a:off x="5715591" y="2539273"/>
            <a:ext cx="1386057" cy="2629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clothing, hat, shirt&#10;&#10;Description automatically generated">
            <a:extLst>
              <a:ext uri="{FF2B5EF4-FFF2-40B4-BE49-F238E27FC236}">
                <a16:creationId xmlns:a16="http://schemas.microsoft.com/office/drawing/2014/main" id="{9D97DA82-CE6C-4A82-AE4F-47280D58B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7021" y="1771638"/>
            <a:ext cx="1452863" cy="1394748"/>
          </a:xfrm>
          <a:prstGeom prst="rect">
            <a:avLst/>
          </a:prstGeom>
        </p:spPr>
      </p:pic>
      <p:pic>
        <p:nvPicPr>
          <p:cNvPr id="12" name="Picture 11" descr="A person taking a selfie&#10;&#10;Description automatically generated">
            <a:extLst>
              <a:ext uri="{FF2B5EF4-FFF2-40B4-BE49-F238E27FC236}">
                <a16:creationId xmlns:a16="http://schemas.microsoft.com/office/drawing/2014/main" id="{4D425BF8-3DE5-4A52-9FE6-1D3FAED90A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69732" y="4820589"/>
            <a:ext cx="2027018" cy="1216211"/>
          </a:xfrm>
          <a:prstGeom prst="rect">
            <a:avLst/>
          </a:prstGeom>
        </p:spPr>
      </p:pic>
      <p:pic>
        <p:nvPicPr>
          <p:cNvPr id="15" name="Picture 14" descr="A picture containing bicycle, drawing&#10;&#10;Description automatically generated">
            <a:extLst>
              <a:ext uri="{FF2B5EF4-FFF2-40B4-BE49-F238E27FC236}">
                <a16:creationId xmlns:a16="http://schemas.microsoft.com/office/drawing/2014/main" id="{F4D688E7-2B43-4CFD-A049-A3544AC7F0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262761" y="1432001"/>
            <a:ext cx="1606796" cy="1691364"/>
          </a:xfrm>
          <a:prstGeom prst="rect">
            <a:avLst/>
          </a:prstGeom>
        </p:spPr>
      </p:pic>
      <p:pic>
        <p:nvPicPr>
          <p:cNvPr id="23" name="Picture 22" descr="A picture containing floor, indoor, clothing, table&#10;&#10;Description automatically generated">
            <a:extLst>
              <a:ext uri="{FF2B5EF4-FFF2-40B4-BE49-F238E27FC236}">
                <a16:creationId xmlns:a16="http://schemas.microsoft.com/office/drawing/2014/main" id="{30D73C31-D38D-4D7F-B0B5-FCFD7E05A7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258478" y="4550299"/>
            <a:ext cx="956037" cy="1274716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A2D8BC69-FC72-4643-9AB8-375FB20E291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4939128" y="3347478"/>
            <a:ext cx="679578" cy="593697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2F1C3657-ECC0-4196-A0E6-321EDE7B7F7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4960397" y="3877591"/>
            <a:ext cx="581860" cy="64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97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F1EF-7823-41E3-97D6-768A305D3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291" y="477029"/>
            <a:ext cx="7772400" cy="1470025"/>
          </a:xfrm>
        </p:spPr>
        <p:txBody>
          <a:bodyPr/>
          <a:lstStyle/>
          <a:p>
            <a:r>
              <a:rPr lang="en-US" b="1" dirty="0">
                <a:solidFill>
                  <a:srgbClr val="008000"/>
                </a:solidFill>
                <a:ea typeface="+mj-lt"/>
                <a:cs typeface="+mj-lt"/>
              </a:rPr>
              <a:t>GÊM</a:t>
            </a:r>
            <a:endParaRPr lang="en-US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4C1880-C342-4090-805F-0CB14C15B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117785"/>
            <a:ext cx="6400800" cy="352101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 err="1">
              <a:cs typeface="Calibri"/>
            </a:endParaRPr>
          </a:p>
          <a:p>
            <a:r>
              <a:rPr lang="en-US" dirty="0">
                <a:cs typeface="Calibri"/>
              </a:rPr>
              <a:t>Beat the Mouse</a:t>
            </a: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97F756CE-157A-4FC8-80EF-E33154D31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9193" y="4085201"/>
            <a:ext cx="2743198" cy="110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082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838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6013450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="" xmlns:a14="http://schemas.microsoft.com/office/drawing/2010/main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038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1200150" y="3018273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</a:t>
            </a:r>
            <a:endParaRPr lang="en-US" sz="2400" b="1" dirty="0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219700" y="2852738"/>
            <a:ext cx="25923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Mae </a:t>
            </a:r>
            <a:r>
              <a:rPr lang="en-GB" sz="2400" b="1" u="sng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pen </a:t>
            </a:r>
            <a:r>
              <a:rPr lang="en-GB" sz="2400" b="1" u="sng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tost</a:t>
            </a:r>
            <a:r>
              <a:rPr lang="en-GB" sz="2400" b="1" u="sng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gyda</a:t>
            </a: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fi.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pic>
        <p:nvPicPr>
          <p:cNvPr id="15" name="Picture 14" descr="A picture containing clothing, hat, shirt&#10;&#10;Description automatically generated">
            <a:extLst>
              <a:ext uri="{FF2B5EF4-FFF2-40B4-BE49-F238E27FC236}">
                <a16:creationId xmlns:a16="http://schemas.microsoft.com/office/drawing/2014/main" id="{B5461690-990B-4DF1-ABC5-8F7707F391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7021" y="1771638"/>
            <a:ext cx="2361513" cy="226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0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838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6013450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="" xmlns:a14="http://schemas.microsoft.com/office/drawing/2010/main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038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1200150" y="3018273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</a:t>
            </a:r>
            <a:endParaRPr lang="en-US" sz="2400" b="1" dirty="0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219699" y="2852738"/>
            <a:ext cx="29701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Mae </a:t>
            </a:r>
            <a:r>
              <a:rPr lang="en-GB" sz="2400" b="1" u="sng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ysgwydd</a:t>
            </a:r>
            <a:r>
              <a:rPr lang="en-GB" sz="2400" b="1" u="sng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tost</a:t>
            </a:r>
            <a:r>
              <a:rPr lang="en-GB" sz="2400" b="1" u="sng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gyda</a:t>
            </a: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fi.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pic>
        <p:nvPicPr>
          <p:cNvPr id="16" name="Picture 15" descr="A person taking a selfie&#10;&#10;Description automatically generated">
            <a:extLst>
              <a:ext uri="{FF2B5EF4-FFF2-40B4-BE49-F238E27FC236}">
                <a16:creationId xmlns:a16="http://schemas.microsoft.com/office/drawing/2014/main" id="{4B861619-D000-46F2-9D50-2EFCE44408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57199" y="2410167"/>
            <a:ext cx="2961861" cy="177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45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838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6013450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038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1200150" y="3018273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</a:t>
            </a:r>
            <a:endParaRPr lang="en-US" sz="2400" b="1" dirty="0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219699" y="2852738"/>
            <a:ext cx="29701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Mae </a:t>
            </a:r>
            <a:r>
              <a:rPr lang="en-GB" sz="2400" b="1" u="sng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coes</a:t>
            </a:r>
            <a:r>
              <a:rPr lang="en-GB" sz="2400" b="1" u="sng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tost</a:t>
            </a:r>
            <a:r>
              <a:rPr lang="en-GB" sz="2400" b="1" u="sng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gyda</a:t>
            </a: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fi.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pic>
        <p:nvPicPr>
          <p:cNvPr id="15" name="Picture 14" descr="A picture containing bicycle, drawing&#10;&#10;Description automatically generated">
            <a:extLst>
              <a:ext uri="{FF2B5EF4-FFF2-40B4-BE49-F238E27FC236}">
                <a16:creationId xmlns:a16="http://schemas.microsoft.com/office/drawing/2014/main" id="{860B3FE4-B3AE-4A2C-B9C8-012967D259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02934" y="2004316"/>
            <a:ext cx="2045945" cy="215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5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838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6013450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="" xmlns:a14="http://schemas.microsoft.com/office/drawing/2010/main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038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1200150" y="3018273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</a:t>
            </a:r>
            <a:endParaRPr lang="en-US" sz="2400" b="1" dirty="0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219699" y="2852738"/>
            <a:ext cx="29701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Mae </a:t>
            </a:r>
            <a:r>
              <a:rPr lang="en-GB" sz="2400" b="1" u="sng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troed</a:t>
            </a:r>
            <a:r>
              <a:rPr lang="en-GB" sz="2400" b="1" u="sng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tost</a:t>
            </a:r>
            <a:r>
              <a:rPr lang="en-GB" sz="2400" b="1" u="sng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gyda</a:t>
            </a: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fi.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pic>
        <p:nvPicPr>
          <p:cNvPr id="16" name="Picture 15" descr="A picture containing floor, indoor, clothing, table&#10;&#10;Description automatically generated">
            <a:extLst>
              <a:ext uri="{FF2B5EF4-FFF2-40B4-BE49-F238E27FC236}">
                <a16:creationId xmlns:a16="http://schemas.microsoft.com/office/drawing/2014/main" id="{FADF3CF3-2BAE-4C3A-BE07-3366B5AC01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493783" y="2079716"/>
            <a:ext cx="1749213" cy="233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0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CÂN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9102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US" sz="4500" b="1" dirty="0">
                <a:solidFill>
                  <a:srgbClr val="7030A0"/>
                </a:solidFill>
              </a:rPr>
              <a:t>Pen, </a:t>
            </a:r>
            <a:r>
              <a:rPr lang="en-US" sz="4500" b="1" dirty="0" err="1">
                <a:solidFill>
                  <a:srgbClr val="7030A0"/>
                </a:solidFill>
              </a:rPr>
              <a:t>ysgwyddau</a:t>
            </a:r>
            <a:r>
              <a:rPr lang="en-US" sz="4500" b="1" dirty="0">
                <a:solidFill>
                  <a:srgbClr val="7030A0"/>
                </a:solidFill>
              </a:rPr>
              <a:t>, </a:t>
            </a:r>
            <a:r>
              <a:rPr lang="en-US" sz="4500" b="1" dirty="0" err="1">
                <a:solidFill>
                  <a:srgbClr val="7030A0"/>
                </a:solidFill>
              </a:rPr>
              <a:t>coesau</a:t>
            </a:r>
            <a:r>
              <a:rPr lang="en-US" sz="4500" b="1" dirty="0">
                <a:solidFill>
                  <a:srgbClr val="7030A0"/>
                </a:solidFill>
              </a:rPr>
              <a:t>, </a:t>
            </a:r>
            <a:r>
              <a:rPr lang="en-US" sz="4500" b="1" dirty="0" err="1">
                <a:solidFill>
                  <a:srgbClr val="7030A0"/>
                </a:solidFill>
              </a:rPr>
              <a:t>traed</a:t>
            </a:r>
            <a:endParaRPr lang="en-US" sz="4500" b="1" dirty="0">
              <a:solidFill>
                <a:srgbClr val="7030A0"/>
              </a:solidFill>
              <a:cs typeface="Calibri"/>
            </a:endParaRPr>
          </a:p>
          <a:p>
            <a:pPr marL="0" indent="0" fontAlgn="base">
              <a:buNone/>
            </a:pPr>
            <a:endParaRPr lang="en-GB" sz="3400" dirty="0">
              <a:solidFill>
                <a:prstClr val="black"/>
              </a:solidFill>
            </a:endParaRPr>
          </a:p>
          <a:p>
            <a:pPr lvl="0" fontAlgn="base"/>
            <a:endParaRPr lang="en-GB" sz="3400" dirty="0">
              <a:solidFill>
                <a:prstClr val="black"/>
              </a:solidFill>
            </a:endParaRPr>
          </a:p>
          <a:p>
            <a:pPr lvl="0" fontAlgn="base"/>
            <a:r>
              <a:rPr lang="en-GB" sz="1000" dirty="0">
                <a:solidFill>
                  <a:prstClr val="black"/>
                </a:solidFill>
              </a:rPr>
              <a:t> </a:t>
            </a: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sz="4500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sz="4500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sz="4500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sz="4500" dirty="0">
              <a:solidFill>
                <a:srgbClr val="008000"/>
              </a:solidFill>
              <a:hlinkClick r:id="rId2"/>
            </a:endParaRPr>
          </a:p>
          <a:p>
            <a:pPr marL="0" indent="0" algn="ctr">
              <a:buNone/>
            </a:pPr>
            <a:endParaRPr lang="en-US" sz="4500" dirty="0">
              <a:solidFill>
                <a:srgbClr val="008000"/>
              </a:solidFill>
              <a:hlinkClick r:id="rId2"/>
            </a:endParaRPr>
          </a:p>
          <a:p>
            <a:pPr marL="0" indent="0" algn="ctr">
              <a:buNone/>
            </a:pPr>
            <a:endParaRPr lang="en-US" sz="4500" dirty="0">
              <a:solidFill>
                <a:srgbClr val="008000"/>
              </a:solidFill>
              <a:hlinkClick r:id="rId2"/>
            </a:endParaRPr>
          </a:p>
          <a:p>
            <a:pPr marL="0" indent="0" algn="ctr">
              <a:buNone/>
            </a:pPr>
            <a:r>
              <a:rPr lang="en-US" sz="4500" dirty="0">
                <a:solidFill>
                  <a:srgbClr val="008000"/>
                </a:solidFill>
                <a:hlinkClick r:id="rId2"/>
              </a:rPr>
              <a:t>https://www.bing.com/videos/search?q=head+shoulders+knees+and+toes+backing&amp;docid=608042767818556484&amp;mid=5CBA38BF5E51BD428BAC5CBA38BF5E51BD428BAC&amp;view=detail&amp;FORM=VIRE</a:t>
            </a:r>
            <a:endParaRPr lang="en-US" sz="4500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r>
              <a:rPr lang="en-US" sz="4500" dirty="0">
                <a:solidFill>
                  <a:srgbClr val="000000"/>
                </a:solidFill>
              </a:rPr>
              <a:t>Tune: Head, shoulders, knees and toes</a:t>
            </a:r>
            <a:endParaRPr lang="en-US" sz="4500" dirty="0">
              <a:solidFill>
                <a:srgbClr val="000000"/>
              </a:solidFill>
              <a:cs typeface="Calibri"/>
            </a:endParaRPr>
          </a:p>
        </p:txBody>
      </p:sp>
      <p:pic>
        <p:nvPicPr>
          <p:cNvPr id="6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FDA82BD-5850-4FA1-9A68-2D8FEF65E6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93520" y="106392"/>
            <a:ext cx="922580" cy="208759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621889C-6ABF-4650-9ED3-4AB2033493F6}"/>
              </a:ext>
            </a:extLst>
          </p:cNvPr>
          <p:cNvSpPr/>
          <p:nvPr/>
        </p:nvSpPr>
        <p:spPr>
          <a:xfrm>
            <a:off x="2294520" y="2118454"/>
            <a:ext cx="4330621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Pen,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ysgwyddau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coesau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traed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 </a:t>
            </a:r>
            <a:r>
              <a:rPr lang="en-GB" sz="1600" dirty="0">
                <a:solidFill>
                  <a:srgbClr val="000000"/>
                </a:solidFill>
                <a:latin typeface="&amp;quot"/>
              </a:rPr>
              <a:t> </a:t>
            </a:r>
          </a:p>
          <a:p>
            <a:pPr fontAlgn="base"/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coesau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traed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</a:t>
            </a:r>
            <a:r>
              <a:rPr lang="en-GB" sz="1600" dirty="0">
                <a:solidFill>
                  <a:srgbClr val="000000"/>
                </a:solidFill>
                <a:latin typeface="&amp;quot"/>
              </a:rPr>
              <a:t> </a:t>
            </a: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Pen,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ysgwyddau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coesau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traed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 </a:t>
            </a:r>
            <a:r>
              <a:rPr lang="en-GB" sz="1600" dirty="0">
                <a:solidFill>
                  <a:srgbClr val="000000"/>
                </a:solidFill>
                <a:latin typeface="&amp;quot"/>
              </a:rPr>
              <a:t> </a:t>
            </a:r>
          </a:p>
          <a:p>
            <a:pPr fontAlgn="base"/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coesau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traed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</a:t>
            </a:r>
            <a:r>
              <a:rPr lang="en-GB" sz="1600" dirty="0">
                <a:solidFill>
                  <a:srgbClr val="000000"/>
                </a:solidFill>
                <a:latin typeface="&amp;quot"/>
              </a:rPr>
              <a:t> </a:t>
            </a: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A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llygaid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clustiau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trwyn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cheg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</a:t>
            </a:r>
            <a:r>
              <a:rPr lang="en-GB" sz="1600" dirty="0">
                <a:solidFill>
                  <a:srgbClr val="000000"/>
                </a:solidFill>
                <a:latin typeface="&amp;quot"/>
              </a:rPr>
              <a:t> </a:t>
            </a: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Pen,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ysgwyddau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coesau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traed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 </a:t>
            </a:r>
            <a:r>
              <a:rPr lang="en-GB" sz="1600" dirty="0">
                <a:solidFill>
                  <a:srgbClr val="000000"/>
                </a:solidFill>
                <a:latin typeface="&amp;quot"/>
              </a:rPr>
              <a:t> </a:t>
            </a:r>
          </a:p>
          <a:p>
            <a:pPr fontAlgn="base"/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coesau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Calibri" panose="020F0502020204030204" pitchFamily="34" charset="0"/>
              </a:rPr>
              <a:t>traed</a:t>
            </a:r>
            <a:r>
              <a:rPr lang="en-GB" sz="1600" dirty="0" err="1"/>
              <a:t>Pen</a:t>
            </a:r>
            <a:r>
              <a:rPr lang="en-GB" sz="1600" dirty="0"/>
              <a:t>, </a:t>
            </a:r>
            <a:r>
              <a:rPr lang="en-GB" sz="1600" dirty="0" err="1"/>
              <a:t>ysgwyddau</a:t>
            </a:r>
            <a:r>
              <a:rPr lang="en-GB" sz="1600" dirty="0"/>
              <a:t>, </a:t>
            </a:r>
            <a:r>
              <a:rPr lang="en-GB" sz="1600" dirty="0" err="1"/>
              <a:t>coesau</a:t>
            </a:r>
            <a:r>
              <a:rPr lang="en-GB" sz="1600" dirty="0"/>
              <a:t>, </a:t>
            </a:r>
            <a:r>
              <a:rPr lang="en-GB" sz="1600" dirty="0" err="1"/>
              <a:t>traed</a:t>
            </a:r>
            <a:r>
              <a:rPr lang="en-GB" sz="1600" dirty="0"/>
              <a:t>,  </a:t>
            </a:r>
          </a:p>
          <a:p>
            <a:pPr fontAlgn="base"/>
            <a:r>
              <a:rPr lang="en-GB" sz="1600" dirty="0" err="1"/>
              <a:t>coesau</a:t>
            </a:r>
            <a:r>
              <a:rPr lang="en-GB" sz="1600" dirty="0"/>
              <a:t>, </a:t>
            </a:r>
            <a:r>
              <a:rPr lang="en-GB" sz="1600" dirty="0" err="1"/>
              <a:t>traed</a:t>
            </a:r>
            <a:r>
              <a:rPr lang="en-GB" sz="1600" dirty="0"/>
              <a:t>, </a:t>
            </a:r>
          </a:p>
          <a:p>
            <a:pPr fontAlgn="base"/>
            <a:r>
              <a:rPr lang="en-GB" sz="1600" dirty="0"/>
              <a:t>Pen, </a:t>
            </a:r>
            <a:r>
              <a:rPr lang="en-GB" sz="1600" dirty="0" err="1"/>
              <a:t>ysgwyddau</a:t>
            </a:r>
            <a:r>
              <a:rPr lang="en-GB" sz="1600" dirty="0"/>
              <a:t>, </a:t>
            </a:r>
            <a:r>
              <a:rPr lang="en-GB" sz="1600" dirty="0" err="1"/>
              <a:t>coesau</a:t>
            </a:r>
            <a:r>
              <a:rPr lang="en-GB" sz="1600" dirty="0"/>
              <a:t>, </a:t>
            </a:r>
            <a:r>
              <a:rPr lang="en-GB" sz="1600" dirty="0" err="1"/>
              <a:t>traed</a:t>
            </a:r>
            <a:r>
              <a:rPr lang="en-GB" sz="1600" dirty="0"/>
              <a:t>,  </a:t>
            </a:r>
          </a:p>
          <a:p>
            <a:pPr fontAlgn="base"/>
            <a:r>
              <a:rPr lang="en-GB" sz="1600" dirty="0" err="1"/>
              <a:t>coesau</a:t>
            </a:r>
            <a:r>
              <a:rPr lang="en-GB" sz="1600" dirty="0"/>
              <a:t>, </a:t>
            </a:r>
            <a:r>
              <a:rPr lang="en-GB" sz="1600" dirty="0" err="1"/>
              <a:t>traed</a:t>
            </a:r>
            <a:r>
              <a:rPr lang="en-GB" sz="1600" dirty="0"/>
              <a:t>, </a:t>
            </a:r>
          </a:p>
          <a:p>
            <a:pPr fontAlgn="base"/>
            <a:r>
              <a:rPr lang="en-GB" sz="1600" dirty="0"/>
              <a:t>A </a:t>
            </a:r>
            <a:r>
              <a:rPr lang="en-GB" sz="1600" dirty="0" err="1"/>
              <a:t>llygaid</a:t>
            </a:r>
            <a:r>
              <a:rPr lang="en-GB" sz="1600" dirty="0"/>
              <a:t>, </a:t>
            </a:r>
            <a:r>
              <a:rPr lang="en-GB" sz="1600" dirty="0" err="1"/>
              <a:t>clustiau</a:t>
            </a:r>
            <a:r>
              <a:rPr lang="en-GB" sz="1600" dirty="0"/>
              <a:t>, </a:t>
            </a:r>
            <a:r>
              <a:rPr lang="en-GB" sz="1600" dirty="0" err="1"/>
              <a:t>trwyn</a:t>
            </a:r>
            <a:r>
              <a:rPr lang="en-GB" sz="1600" dirty="0"/>
              <a:t> a </a:t>
            </a:r>
            <a:r>
              <a:rPr lang="en-GB" sz="1600" dirty="0" err="1"/>
              <a:t>cheg</a:t>
            </a:r>
            <a:r>
              <a:rPr lang="en-GB" sz="1600" dirty="0"/>
              <a:t>, </a:t>
            </a:r>
          </a:p>
          <a:p>
            <a:pPr fontAlgn="base"/>
            <a:r>
              <a:rPr lang="en-GB" sz="1600" dirty="0"/>
              <a:t>Pen, </a:t>
            </a:r>
            <a:r>
              <a:rPr lang="en-GB" sz="1600" dirty="0" err="1"/>
              <a:t>ysgwyddau</a:t>
            </a:r>
            <a:r>
              <a:rPr lang="en-GB" sz="1600" dirty="0"/>
              <a:t>, </a:t>
            </a:r>
            <a:r>
              <a:rPr lang="en-GB" sz="1600" dirty="0" err="1"/>
              <a:t>coesau</a:t>
            </a:r>
            <a:r>
              <a:rPr lang="en-GB" sz="1600" dirty="0"/>
              <a:t>, </a:t>
            </a:r>
            <a:r>
              <a:rPr lang="en-GB" sz="1600" dirty="0" err="1"/>
              <a:t>traed</a:t>
            </a:r>
            <a:r>
              <a:rPr lang="en-GB" sz="1600" dirty="0"/>
              <a:t>,  </a:t>
            </a:r>
          </a:p>
          <a:p>
            <a:pPr fontAlgn="base"/>
            <a:r>
              <a:rPr lang="en-GB" sz="1600" dirty="0" err="1"/>
              <a:t>coesau</a:t>
            </a:r>
            <a:r>
              <a:rPr lang="en-GB" sz="1600" dirty="0"/>
              <a:t>, </a:t>
            </a:r>
            <a:r>
              <a:rPr lang="en-GB" sz="1600" dirty="0" err="1"/>
              <a:t>traed</a:t>
            </a:r>
            <a:endParaRPr lang="en-GB" sz="1600" dirty="0"/>
          </a:p>
          <a:p>
            <a:pPr fontAlgn="base"/>
            <a:endParaRPr lang="en-GB" b="0" i="0" u="none" strike="noStrike" dirty="0">
              <a:solidFill>
                <a:srgbClr val="000000"/>
              </a:solidFill>
              <a:effectLst/>
              <a:latin typeface="&amp;quot"/>
            </a:endParaRPr>
          </a:p>
        </p:txBody>
      </p:sp>
    </p:spTree>
    <p:extLst>
      <p:ext uri="{BB962C8B-B14F-4D97-AF65-F5344CB8AC3E}">
        <p14:creationId xmlns:p14="http://schemas.microsoft.com/office/powerpoint/2010/main" val="4165785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6B9A2674002945A0B149DDC8ED7128" ma:contentTypeVersion="10" ma:contentTypeDescription="Create a new document." ma:contentTypeScope="" ma:versionID="08ef2823a774a757799a33e7e6f6741e">
  <xsd:schema xmlns:xsd="http://www.w3.org/2001/XMLSchema" xmlns:xs="http://www.w3.org/2001/XMLSchema" xmlns:p="http://schemas.microsoft.com/office/2006/metadata/properties" xmlns:ns2="36acfc2f-05a2-482c-b182-a1e5cf50ff78" targetNamespace="http://schemas.microsoft.com/office/2006/metadata/properties" ma:root="true" ma:fieldsID="c8fed1c9880f7229f1d9f5eb3a573256" ns2:_="">
    <xsd:import namespace="36acfc2f-05a2-482c-b182-a1e5cf50ff7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acfc2f-05a2-482c-b182-a1e5cf50ff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110660-77A5-48EC-90C4-A5A151221C0F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c203ba7a-456c-42e1-8157-a409ac04a41f"/>
    <ds:schemaRef ds:uri="f2bc0120-2a9f-444a-b69f-1f120613ad9b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CD8352F-68A2-43ED-AB54-DA94D72E84CC}"/>
</file>

<file path=customXml/itemProps3.xml><?xml version="1.0" encoding="utf-8"?>
<ds:datastoreItem xmlns:ds="http://schemas.openxmlformats.org/officeDocument/2006/customXml" ds:itemID="{B09D112B-87AE-41EB-A686-D38A4B8851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1495</TotalTime>
  <Words>308</Words>
  <Application>Microsoft Office PowerPoint</Application>
  <PresentationFormat>On-screen Show (4:3)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&amp;quot</vt:lpstr>
      <vt:lpstr>Arial</vt:lpstr>
      <vt:lpstr>Calibri</vt:lpstr>
      <vt:lpstr>Office Theme</vt:lpstr>
      <vt:lpstr>Clonc  Blwyddyn 1</vt:lpstr>
      <vt:lpstr>Wythnos 6  Y Corff The Body</vt:lpstr>
      <vt:lpstr>GEIRFA</vt:lpstr>
      <vt:lpstr>GÊM</vt:lpstr>
      <vt:lpstr>CWESTIWN AC ATEB</vt:lpstr>
      <vt:lpstr>CWESTIWN AC ATEB</vt:lpstr>
      <vt:lpstr>GÊM</vt:lpstr>
      <vt:lpstr>PowerPoint Presentation</vt:lpstr>
      <vt:lpstr>PowerPoint Presentation</vt:lpstr>
      <vt:lpstr>PowerPoint Presentation</vt:lpstr>
      <vt:lpstr>PowerPoint Presentation</vt:lpstr>
      <vt:lpstr>CÂN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Blwyddyn 1 a 2 Drilio:  Dyma Fi</dc:title>
  <dc:creator>Gemma Mabbett</dc:creator>
  <cp:lastModifiedBy>G Mabbett (Pennard Primary School)</cp:lastModifiedBy>
  <cp:revision>1924</cp:revision>
  <dcterms:created xsi:type="dcterms:W3CDTF">2018-10-15T10:29:36Z</dcterms:created>
  <dcterms:modified xsi:type="dcterms:W3CDTF">2020-08-19T22:34:09Z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0x010100796B9A2674002945A0B149DDC8ED7128</vt:lpwstr>
  </property>
  <property fmtid="{D5CDD505-2E9C-101B-9397-08002B2CF9AE}" pid="3" name="Order">
    <vt:r8>3034900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SourceUrl">
    <vt:lpwstr/>
  </property>
  <property fmtid="{D5CDD505-2E9C-101B-9397-08002B2CF9AE}" pid="9" name="_SharedFileIndex">
    <vt:lpwstr/>
  </property>
</Properties>
</file>