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565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  <p:embeddedFont>
      <p:font typeface="Beth Ellen" charset="1" panose="00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133" y="613422"/>
            <a:ext cx="9710645" cy="6473763"/>
          </a:xfrm>
          <a:custGeom>
            <a:avLst/>
            <a:gdLst/>
            <a:ahLst/>
            <a:cxnLst/>
            <a:rect r="r" b="b" t="t" l="l"/>
            <a:pathLst>
              <a:path h="6473763" w="9710645">
                <a:moveTo>
                  <a:pt x="0" y="0"/>
                </a:moveTo>
                <a:lnTo>
                  <a:pt x="9710645" y="0"/>
                </a:lnTo>
                <a:lnTo>
                  <a:pt x="9710645" y="6473763"/>
                </a:lnTo>
                <a:lnTo>
                  <a:pt x="0" y="64737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934955" y="-1236243"/>
            <a:ext cx="6822091" cy="10032487"/>
          </a:xfrm>
          <a:custGeom>
            <a:avLst/>
            <a:gdLst/>
            <a:ahLst/>
            <a:cxnLst/>
            <a:rect r="r" b="b" t="t" l="l"/>
            <a:pathLst>
              <a:path h="10032487" w="6822091">
                <a:moveTo>
                  <a:pt x="0" y="0"/>
                </a:moveTo>
                <a:lnTo>
                  <a:pt x="6822090" y="0"/>
                </a:lnTo>
                <a:lnTo>
                  <a:pt x="6822090" y="10032486"/>
                </a:lnTo>
                <a:lnTo>
                  <a:pt x="0" y="100324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86948" y="1645510"/>
            <a:ext cx="8734338" cy="5247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213"/>
              </a:lnSpc>
            </a:pPr>
            <a:r>
              <a:rPr lang="en-US" sz="158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Genre: 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Information text.                                            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</a:t>
            </a: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of What Matters: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Language Connects Us WM1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</a:p>
          <a:p>
            <a:pPr algn="l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respond to what I hear, read and see. (PS1)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 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Responding and interacting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Objectives:PS1</a:t>
            </a:r>
          </a:p>
          <a:p>
            <a:pPr algn="just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ask relevant questions about something they have heard. </a:t>
            </a:r>
          </a:p>
          <a:p>
            <a:pPr algn="just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join in conversations by offering their own ideas, linked t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 what has been said. </a:t>
            </a:r>
          </a:p>
          <a:p>
            <a:pPr algn="just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sort and categorise pictures related to a theme. </a:t>
            </a:r>
          </a:p>
          <a:p>
            <a:pPr algn="just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different ways of showing others what they have learnt. </a:t>
            </a:r>
          </a:p>
          <a:p>
            <a:pPr algn="just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make links between pictures and text. </a:t>
            </a:r>
          </a:p>
          <a:p>
            <a:pPr algn="just" marL="341369" indent="-170684" lvl="1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record a fact in their own way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Collaboration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b="true" sz="158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listen to others.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work with other people.  </a:t>
            </a:r>
          </a:p>
          <a:p>
            <a:pPr algn="l">
              <a:lnSpc>
                <a:spcPts val="2213"/>
              </a:lnSpc>
            </a:pPr>
          </a:p>
          <a:p>
            <a:pPr algn="ctr">
              <a:lnSpc>
                <a:spcPts val="2213"/>
              </a:lnSpc>
              <a:spcBef>
                <a:spcPct val="0"/>
              </a:spcBef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6971535" y="4629241"/>
            <a:ext cx="2649751" cy="1794351"/>
          </a:xfrm>
          <a:custGeom>
            <a:avLst/>
            <a:gdLst/>
            <a:ahLst/>
            <a:cxnLst/>
            <a:rect r="r" b="b" t="t" l="l"/>
            <a:pathLst>
              <a:path h="1794351" w="2649751">
                <a:moveTo>
                  <a:pt x="0" y="0"/>
                </a:moveTo>
                <a:lnTo>
                  <a:pt x="2649751" y="0"/>
                </a:lnTo>
                <a:lnTo>
                  <a:pt x="2649751" y="1794351"/>
                </a:lnTo>
                <a:lnTo>
                  <a:pt x="0" y="17943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1000"/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391623" y="821650"/>
            <a:ext cx="5299502" cy="984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89"/>
              </a:lnSpc>
            </a:pPr>
            <a:r>
              <a:rPr lang="en-US" sz="2849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989"/>
              </a:lnSpc>
              <a:spcBef>
                <a:spcPct val="0"/>
              </a:spcBef>
            </a:pPr>
            <a:r>
              <a:rPr lang="en-US" sz="2849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Literacy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764271" y="-1360833"/>
            <a:ext cx="6848992" cy="10072048"/>
          </a:xfrm>
          <a:custGeom>
            <a:avLst/>
            <a:gdLst/>
            <a:ahLst/>
            <a:cxnLst/>
            <a:rect r="r" b="b" t="t" l="l"/>
            <a:pathLst>
              <a:path h="10072048" w="6848992">
                <a:moveTo>
                  <a:pt x="0" y="0"/>
                </a:moveTo>
                <a:lnTo>
                  <a:pt x="6848992" y="0"/>
                </a:lnTo>
                <a:lnTo>
                  <a:pt x="6848992" y="10072047"/>
                </a:lnTo>
                <a:lnTo>
                  <a:pt x="0" y="100720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49372" y="1777272"/>
            <a:ext cx="9186628" cy="40694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484"/>
              </a:lnSpc>
            </a:pPr>
            <a:r>
              <a:rPr lang="en-US" sz="1774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Unit of Learning 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 Number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                                                          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</a:t>
            </a: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of What Matters: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Numeracy WM1  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</a:p>
          <a:p>
            <a:pPr algn="l" marL="383144" indent="-191572" lvl="1">
              <a:lnSpc>
                <a:spcPts val="2484"/>
              </a:lnSpc>
              <a:spcBef>
                <a:spcPct val="0"/>
              </a:spcBef>
              <a:buFont typeface="Arial"/>
              <a:buChar char="•"/>
            </a:pP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The number system is used to represent and compare relationships between numbers and quantities.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Domain:T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he Number system.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 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 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can count confidently and solve problems (PS1)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order, group and write numbers to 20(PS2)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</a:p>
          <a:p>
            <a:pPr algn="l">
              <a:lnSpc>
                <a:spcPts val="2484"/>
              </a:lnSpc>
              <a:spcBef>
                <a:spcPct val="0"/>
              </a:spcBef>
            </a:pP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Resilience.</a:t>
            </a:r>
          </a:p>
          <a:p>
            <a:pPr algn="l">
              <a:lnSpc>
                <a:spcPts val="2484"/>
              </a:lnSpc>
              <a:spcBef>
                <a:spcPct val="0"/>
              </a:spcBef>
            </a:pP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b="true" sz="177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</a:t>
            </a: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l" marL="383144" indent="-191572" lvl="1">
              <a:lnSpc>
                <a:spcPts val="2484"/>
              </a:lnSpc>
              <a:spcBef>
                <a:spcPct val="0"/>
              </a:spcBef>
              <a:buFont typeface="Arial"/>
              <a:buChar char="•"/>
            </a:pPr>
            <a:r>
              <a:rPr lang="en-US" sz="177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share what I have done well. 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6316059" y="4197581"/>
            <a:ext cx="3194794" cy="2129863"/>
          </a:xfrm>
          <a:custGeom>
            <a:avLst/>
            <a:gdLst/>
            <a:ahLst/>
            <a:cxnLst/>
            <a:rect r="r" b="b" t="t" l="l"/>
            <a:pathLst>
              <a:path h="2129863" w="3194794">
                <a:moveTo>
                  <a:pt x="0" y="0"/>
                </a:moveTo>
                <a:lnTo>
                  <a:pt x="3194795" y="0"/>
                </a:lnTo>
                <a:lnTo>
                  <a:pt x="3194795" y="2129863"/>
                </a:lnTo>
                <a:lnTo>
                  <a:pt x="0" y="21298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3000"/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108526" y="888373"/>
            <a:ext cx="4402328" cy="917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n-US" sz="2642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700"/>
              </a:lnSpc>
              <a:spcBef>
                <a:spcPct val="0"/>
              </a:spcBef>
            </a:pPr>
            <a:r>
              <a:rPr lang="en-US" sz="2642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Numeracy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877542" y="-1351614"/>
            <a:ext cx="6770499" cy="9956616"/>
          </a:xfrm>
          <a:custGeom>
            <a:avLst/>
            <a:gdLst/>
            <a:ahLst/>
            <a:cxnLst/>
            <a:rect r="r" b="b" t="t" l="l"/>
            <a:pathLst>
              <a:path h="9956616" w="6770499">
                <a:moveTo>
                  <a:pt x="0" y="0"/>
                </a:moveTo>
                <a:lnTo>
                  <a:pt x="6770499" y="0"/>
                </a:lnTo>
                <a:lnTo>
                  <a:pt x="6770499" y="9956616"/>
                </a:lnTo>
                <a:lnTo>
                  <a:pt x="0" y="9956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76274" y="931057"/>
            <a:ext cx="9180000" cy="608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432"/>
              </a:lnSpc>
            </a:pPr>
            <a:r>
              <a:rPr lang="en-US" sz="1737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Big Question: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 wonder what animals live in Y Goedwig?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                                                              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</a:t>
            </a: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of What Matters: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Science and Technology WM3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</a:p>
          <a:p>
            <a:pPr algn="just" marL="375111" indent="-187555" lvl="1">
              <a:lnSpc>
                <a:spcPts val="2432"/>
              </a:lnSpc>
              <a:spcBef>
                <a:spcPct val="0"/>
              </a:spcBef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The world around us is full of living things that depend on each other for survival.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Variation and Evolution.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 (PS1)</a:t>
            </a:r>
          </a:p>
          <a:p>
            <a:pPr algn="l" marL="375111" indent="-187555" lvl="1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talk about what I noticed and what I have found out.</a:t>
            </a:r>
          </a:p>
          <a:p>
            <a:pPr algn="l" marL="375111" indent="-187555" lvl="1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recognise that plants and animals are living things which grow.</a:t>
            </a:r>
          </a:p>
          <a:p>
            <a:pPr algn="l" marL="375111" indent="-187555" lvl="1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identify, follow and begin to create sequences and patterns in everyday activities I.e. daytime animals and night time animals </a:t>
            </a:r>
          </a:p>
          <a:p>
            <a:pPr algn="l" marL="375111" indent="-187555" lvl="1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that animals live in different places, e.g. land, sea, air, underground </a:t>
            </a:r>
          </a:p>
          <a:p>
            <a:pPr algn="l">
              <a:lnSpc>
                <a:spcPts val="2432"/>
              </a:lnSpc>
            </a:pPr>
          </a:p>
          <a:p>
            <a:pPr algn="l">
              <a:lnSpc>
                <a:spcPts val="2432"/>
              </a:lnSpc>
              <a:spcBef>
                <a:spcPct val="0"/>
              </a:spcBef>
            </a:pP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Collaboration</a:t>
            </a:r>
          </a:p>
          <a:p>
            <a:pPr algn="l">
              <a:lnSpc>
                <a:spcPts val="2432"/>
              </a:lnSpc>
              <a:spcBef>
                <a:spcPct val="0"/>
              </a:spcBef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b="true" sz="17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l" marL="375111" indent="-187555" lvl="1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work with other people.</a:t>
            </a:r>
          </a:p>
          <a:p>
            <a:pPr algn="l" marL="375111" indent="-187555" lvl="1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ask questions if I don’t understand </a:t>
            </a:r>
          </a:p>
          <a:p>
            <a:pPr algn="l">
              <a:lnSpc>
                <a:spcPts val="2432"/>
              </a:lnSpc>
            </a:pPr>
          </a:p>
          <a:p>
            <a:pPr algn="ctr">
              <a:lnSpc>
                <a:spcPts val="2432"/>
              </a:lnSpc>
            </a:pPr>
          </a:p>
          <a:p>
            <a:pPr algn="ctr">
              <a:lnSpc>
                <a:spcPts val="2432"/>
              </a:lnSpc>
            </a:pPr>
          </a:p>
          <a:p>
            <a:pPr algn="ctr">
              <a:lnSpc>
                <a:spcPts val="2432"/>
              </a:lnSpc>
              <a:spcBef>
                <a:spcPct val="0"/>
              </a:spcBef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7088414" y="4410771"/>
            <a:ext cx="2121452" cy="2083277"/>
          </a:xfrm>
          <a:custGeom>
            <a:avLst/>
            <a:gdLst/>
            <a:ahLst/>
            <a:cxnLst/>
            <a:rect r="r" b="b" t="t" l="l"/>
            <a:pathLst>
              <a:path h="2083277" w="2121452">
                <a:moveTo>
                  <a:pt x="0" y="0"/>
                </a:moveTo>
                <a:lnTo>
                  <a:pt x="2121453" y="0"/>
                </a:lnTo>
                <a:lnTo>
                  <a:pt x="2121453" y="2083277"/>
                </a:lnTo>
                <a:lnTo>
                  <a:pt x="0" y="20832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731264" y="557676"/>
            <a:ext cx="3325010" cy="1158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9"/>
              </a:lnSpc>
            </a:pPr>
            <a:r>
              <a:rPr lang="en-US" sz="2235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129"/>
              </a:lnSpc>
              <a:spcBef>
                <a:spcPct val="0"/>
              </a:spcBef>
            </a:pPr>
            <a:r>
              <a:rPr lang="en-US" sz="2235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Amser Sgwn i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DAHVNIaLCn0</dc:identifier>
  <dcterms:modified xsi:type="dcterms:W3CDTF">2011-08-01T06:04:30Z</dcterms:modified>
  <cp:revision>1</cp:revision>
  <dc:title>Planning for Learning Pengwin</dc:title>
</cp:coreProperties>
</file>