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5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D233"/>
    <a:srgbClr val="F8931C"/>
    <a:srgbClr val="58C1B8"/>
    <a:srgbClr val="EE684B"/>
    <a:srgbClr val="002B61"/>
    <a:srgbClr val="EE787E"/>
    <a:srgbClr val="FFE395"/>
    <a:srgbClr val="C7DFB3"/>
    <a:srgbClr val="DFE9F8"/>
    <a:srgbClr val="D1B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74A6E0-D5A9-2D9B-430D-EEF3C51A1B44}" v="6" dt="2024-07-29T11:40:10.9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61" autoAdjust="0"/>
    <p:restoredTop sz="96327"/>
  </p:normalViewPr>
  <p:slideViewPr>
    <p:cSldViewPr snapToGrid="0">
      <p:cViewPr varScale="1">
        <p:scale>
          <a:sx n="76" d="100"/>
          <a:sy n="76" d="100"/>
        </p:scale>
        <p:origin x="100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A8F3FD9-E47E-21A0-1BC5-E871ED9646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44829D-D49C-9813-1880-B0D9C06819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F90625D-F5DA-D596-330E-610A3CC395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5B3813F-A7A4-04C3-09BE-BE084AC7970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5A9A541-E7CA-7220-CC58-0DB33968F7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CD87445-E088-9203-8FEE-D8357B0694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43C575D-30A5-EB35-56D8-50694DCC593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5850013-CC8D-72F2-4953-CC51B24CC5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1346CB0-C1EF-9354-E4F7-D534C1AD62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A0C2F5-249F-A3E9-2AFD-9C55B52AE4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05AFF13-A068-B5F1-DBEF-165AC4879C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155C7B3-1E42-35E4-C827-6F00F5CDE1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6038E0-83D7-5711-0CA8-04E0D7DBE6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2AD6CE-161B-E6CF-FA92-EE7C655E13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EF403C0-2D3C-E6FA-5291-7F5A77A2E7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222B88F-5C9A-A0C1-A20E-A0537C6C9D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BA1CC4-00F4-DEE0-A9B0-E18A8D0F05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DF32CF4-F694-4532-564E-BD037527BF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6C4883-BFA6-5527-0E7B-85D7242B26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9DF6CD-95E3-6774-C9C2-426215C8C6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2B08E72-77E8-1006-DB11-08C20622F0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943C7D-BF56-3969-CC65-F6D01A7CD30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55B4DB-CD42-A35F-8DF0-F823AC7BBF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59ED9F-C453-23AD-261B-0052FB3E57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87FF54D-1C77-46E8-397F-45F9EF1AC4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E5B4AC-D03E-F46B-1BC8-AFF0A6FC9D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7E60E1C-94CD-EA7D-3790-225ACF5187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56943D-16DB-E6F2-6809-280F6AE056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D703C5-0004-5532-0312-ED655FC1F3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D53BA56-2989-20B7-24D3-F30BD46FDC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9B5315A-317F-F3E0-7498-F80717BEB1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51EB0B1-D44E-E6F1-9B5B-09C3757FE8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F65D7B3-879C-E607-081C-ED62434EE13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62B310-B986-67EC-D80F-8878805A8D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E834EE6-85F0-54E6-3043-55E71620336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5C948A2-7177-DA56-D094-0402A46BE72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7D50EA-7129-8FD2-F41F-7729A10948B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85C974-FD9E-2672-2E12-26BAED91688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9D452D-08E1-FA26-4667-CE9CE1D8051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658A88-0268-B2CC-DFF0-461A047DD0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66DAB9-97A4-06C6-0047-B9798517C6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A761BE-0482-135E-483A-FFF5D61185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343" y="1094085"/>
            <a:ext cx="6596444" cy="3389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D4C004-4835-5F1D-6413-D8CCE741DAA4}"/>
              </a:ext>
            </a:extLst>
          </p:cNvPr>
          <p:cNvSpPr/>
          <p:nvPr/>
        </p:nvSpPr>
        <p:spPr>
          <a:xfrm>
            <a:off x="1562321" y="4117085"/>
            <a:ext cx="6019359" cy="1493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dirty="0"/>
              <a:t>The two multiples of 10               lies between are              and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0647183-83B0-1237-60CC-03C1A32AC5B9}"/>
              </a:ext>
            </a:extLst>
          </p:cNvPr>
          <p:cNvSpPr/>
          <p:nvPr/>
        </p:nvSpPr>
        <p:spPr>
          <a:xfrm>
            <a:off x="3811819" y="5116412"/>
            <a:ext cx="1092200" cy="431800"/>
          </a:xfrm>
          <a:prstGeom prst="rect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7D75F9-8F2C-B569-B7BF-A3DA50198F6E}"/>
              </a:ext>
            </a:extLst>
          </p:cNvPr>
          <p:cNvSpPr txBox="1"/>
          <p:nvPr/>
        </p:nvSpPr>
        <p:spPr>
          <a:xfrm>
            <a:off x="3273445" y="2087722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2EB088-F650-BB9D-E62A-C04DC032A6D5}"/>
              </a:ext>
            </a:extLst>
          </p:cNvPr>
          <p:cNvSpPr txBox="1"/>
          <p:nvPr/>
        </p:nvSpPr>
        <p:spPr>
          <a:xfrm>
            <a:off x="6938407" y="2087722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9F0C01-F86D-802D-E7A8-D72B6C25FD35}"/>
              </a:ext>
            </a:extLst>
          </p:cNvPr>
          <p:cNvSpPr txBox="1"/>
          <p:nvPr/>
        </p:nvSpPr>
        <p:spPr>
          <a:xfrm>
            <a:off x="668004" y="925019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2,478 to the nearest 10</a:t>
            </a:r>
          </a:p>
        </p:txBody>
      </p:sp>
      <p:sp>
        <p:nvSpPr>
          <p:cNvPr id="7" name="Right Bracket 6">
            <a:extLst>
              <a:ext uri="{FF2B5EF4-FFF2-40B4-BE49-F238E27FC236}">
                <a16:creationId xmlns:a16="http://schemas.microsoft.com/office/drawing/2014/main" id="{663B7A1C-D47E-F99A-4B72-3587F5F04357}"/>
              </a:ext>
            </a:extLst>
          </p:cNvPr>
          <p:cNvSpPr/>
          <p:nvPr/>
        </p:nvSpPr>
        <p:spPr>
          <a:xfrm rot="16200000">
            <a:off x="7149305" y="2068556"/>
            <a:ext cx="396352" cy="1382173"/>
          </a:xfrm>
          <a:prstGeom prst="rightBracket">
            <a:avLst>
              <a:gd name="adj" fmla="val 60355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C8585F28-3CFD-5331-F690-06E43DF7D724}"/>
              </a:ext>
            </a:extLst>
          </p:cNvPr>
          <p:cNvSpPr/>
          <p:nvPr/>
        </p:nvSpPr>
        <p:spPr>
          <a:xfrm rot="5400000" flipH="1">
            <a:off x="3475429" y="-108836"/>
            <a:ext cx="414181" cy="5719124"/>
          </a:xfrm>
          <a:prstGeom prst="rightBracket">
            <a:avLst>
              <a:gd name="adj" fmla="val 35978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54DEC86-4AB5-8BDE-2676-2460B604B7EC}"/>
              </a:ext>
            </a:extLst>
          </p:cNvPr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CC808FB-F5DD-E9BE-1B51-7AEBCF1C7C0F}"/>
                </a:ext>
              </a:extLst>
            </p:cNvPr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85BF5D1-EE03-D3D1-F7E2-0A42E490CE24}"/>
                </a:ext>
              </a:extLst>
            </p:cNvPr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795CDE8-8B9B-2439-5E53-3575738A2A50}"/>
                </a:ext>
              </a:extLst>
            </p:cNvPr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722DB03-0E71-B92A-B166-37BCA4681F8F}"/>
                </a:ext>
              </a:extLst>
            </p:cNvPr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4FCFA7F-5B93-4065-3F4E-6F9FA0AD7010}"/>
                </a:ext>
              </a:extLst>
            </p:cNvPr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2336F7C-0FAA-5552-A8DF-A115E9A9E1AA}"/>
                </a:ext>
              </a:extLst>
            </p:cNvPr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BB93F58-9C93-83E1-C145-65711DAA209F}"/>
                </a:ext>
              </a:extLst>
            </p:cNvPr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1731DF7-8F15-9937-192A-287C156E2FF1}"/>
                </a:ext>
              </a:extLst>
            </p:cNvPr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1DD888D-CED5-65A1-DC4A-AFEBD2F5F7C7}"/>
                </a:ext>
              </a:extLst>
            </p:cNvPr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DDDCAD8C-A99B-7B8B-5611-D930E894580F}"/>
                </a:ext>
              </a:extLst>
            </p:cNvPr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72518A7-0D1D-4F85-9980-4517586EC966}"/>
                </a:ext>
              </a:extLst>
            </p:cNvPr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443E7D4-4EC0-1250-3A11-02773E7E5C78}"/>
                </a:ext>
              </a:extLst>
            </p:cNvPr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206C9F49-7519-8B4B-A3A0-43DD937CC01B}"/>
              </a:ext>
            </a:extLst>
          </p:cNvPr>
          <p:cNvSpPr txBox="1"/>
          <p:nvPr/>
        </p:nvSpPr>
        <p:spPr>
          <a:xfrm>
            <a:off x="57552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76C5DBF-BCA6-DF11-2286-5560CCC113CE}"/>
              </a:ext>
            </a:extLst>
          </p:cNvPr>
          <p:cNvSpPr txBox="1"/>
          <p:nvPr/>
        </p:nvSpPr>
        <p:spPr>
          <a:xfrm>
            <a:off x="7569428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2,480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3D45893-7584-392D-965B-E54FD7541239}"/>
              </a:ext>
            </a:extLst>
          </p:cNvPr>
          <p:cNvSpPr txBox="1"/>
          <p:nvPr/>
        </p:nvSpPr>
        <p:spPr>
          <a:xfrm>
            <a:off x="123533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E7B6848-FF13-084C-D181-89B4987869BA}"/>
              </a:ext>
            </a:extLst>
          </p:cNvPr>
          <p:cNvSpPr txBox="1"/>
          <p:nvPr/>
        </p:nvSpPr>
        <p:spPr>
          <a:xfrm>
            <a:off x="1953406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5E82CA8-C83D-23FE-492D-1EE281C3A4F4}"/>
              </a:ext>
            </a:extLst>
          </p:cNvPr>
          <p:cNvSpPr txBox="1"/>
          <p:nvPr/>
        </p:nvSpPr>
        <p:spPr>
          <a:xfrm>
            <a:off x="267470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2,473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9538B7F-7A96-BAAD-A313-DA6C2E16D8BA}"/>
              </a:ext>
            </a:extLst>
          </p:cNvPr>
          <p:cNvSpPr txBox="1"/>
          <p:nvPr/>
        </p:nvSpPr>
        <p:spPr>
          <a:xfrm>
            <a:off x="3386283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2,474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C464EE5-F214-7590-3E92-A88888618E38}"/>
              </a:ext>
            </a:extLst>
          </p:cNvPr>
          <p:cNvSpPr txBox="1"/>
          <p:nvPr/>
        </p:nvSpPr>
        <p:spPr>
          <a:xfrm>
            <a:off x="411151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2,475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52398D6-6115-0D52-C1C3-CE7CFB2F97BD}"/>
              </a:ext>
            </a:extLst>
          </p:cNvPr>
          <p:cNvSpPr txBox="1"/>
          <p:nvPr/>
        </p:nvSpPr>
        <p:spPr>
          <a:xfrm>
            <a:off x="4850974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2,476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917B971-EF0A-3CD0-D373-FD18B965A5C2}"/>
              </a:ext>
            </a:extLst>
          </p:cNvPr>
          <p:cNvSpPr txBox="1"/>
          <p:nvPr/>
        </p:nvSpPr>
        <p:spPr>
          <a:xfrm>
            <a:off x="554773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2,477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73CD6A9-3A5B-BFF8-CA54-5885362F7828}"/>
              </a:ext>
            </a:extLst>
          </p:cNvPr>
          <p:cNvSpPr txBox="1"/>
          <p:nvPr/>
        </p:nvSpPr>
        <p:spPr>
          <a:xfrm>
            <a:off x="628719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2,478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BCC0F35-0650-2958-DF7C-FDFEC60C48A7}"/>
              </a:ext>
            </a:extLst>
          </p:cNvPr>
          <p:cNvSpPr txBox="1"/>
          <p:nvPr/>
        </p:nvSpPr>
        <p:spPr>
          <a:xfrm>
            <a:off x="698454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2,479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8BBAD43-E0B7-A7F5-2BD9-1EC9C09362F8}"/>
              </a:ext>
            </a:extLst>
          </p:cNvPr>
          <p:cNvSpPr/>
          <p:nvPr/>
        </p:nvSpPr>
        <p:spPr>
          <a:xfrm>
            <a:off x="5674367" y="4374076"/>
            <a:ext cx="1092200" cy="431800"/>
          </a:xfrm>
          <a:prstGeom prst="rect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0128CB0-65DB-8957-BD64-2A91F15FAE98}"/>
              </a:ext>
            </a:extLst>
          </p:cNvPr>
          <p:cNvSpPr/>
          <p:nvPr/>
        </p:nvSpPr>
        <p:spPr>
          <a:xfrm>
            <a:off x="5736853" y="5116411"/>
            <a:ext cx="1092200" cy="431800"/>
          </a:xfrm>
          <a:prstGeom prst="rect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A15242F-FF31-D91A-1720-26E202CA1EDD}"/>
              </a:ext>
            </a:extLst>
          </p:cNvPr>
          <p:cNvSpPr txBox="1"/>
          <p:nvPr/>
        </p:nvSpPr>
        <p:spPr>
          <a:xfrm>
            <a:off x="5647379" y="4292968"/>
            <a:ext cx="1119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2,478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47FB8E8-6429-E974-9AC6-EA682AAB9E01}"/>
              </a:ext>
            </a:extLst>
          </p:cNvPr>
          <p:cNvSpPr txBox="1"/>
          <p:nvPr/>
        </p:nvSpPr>
        <p:spPr>
          <a:xfrm>
            <a:off x="3770844" y="5042005"/>
            <a:ext cx="1119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2,470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69E45F0-7A51-87D6-54E7-9D71273379C3}"/>
              </a:ext>
            </a:extLst>
          </p:cNvPr>
          <p:cNvSpPr txBox="1"/>
          <p:nvPr/>
        </p:nvSpPr>
        <p:spPr>
          <a:xfrm>
            <a:off x="5722866" y="5039924"/>
            <a:ext cx="1119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2,480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2C419FCC-8CC8-D474-B514-CE2F98348B74}"/>
              </a:ext>
            </a:extLst>
          </p:cNvPr>
          <p:cNvSpPr/>
          <p:nvPr/>
        </p:nvSpPr>
        <p:spPr>
          <a:xfrm>
            <a:off x="6304639" y="3566326"/>
            <a:ext cx="627342" cy="378833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318801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/>
      <p:bldP spid="7" grpId="0" animBg="1"/>
      <p:bldP spid="8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 animBg="1"/>
      <p:bldP spid="35" grpId="0"/>
      <p:bldP spid="36" grpId="0"/>
      <p:bldP spid="37" grpId="0"/>
      <p:bldP spid="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47E398-E397-C66F-6DD5-3AC5F472D88B}"/>
              </a:ext>
            </a:extLst>
          </p:cNvPr>
          <p:cNvSpPr txBox="1"/>
          <p:nvPr/>
        </p:nvSpPr>
        <p:spPr>
          <a:xfrm>
            <a:off x="3273445" y="2087722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A419A3-C13C-7252-A73D-B090F53E30BE}"/>
              </a:ext>
            </a:extLst>
          </p:cNvPr>
          <p:cNvSpPr txBox="1"/>
          <p:nvPr/>
        </p:nvSpPr>
        <p:spPr>
          <a:xfrm>
            <a:off x="6938407" y="2087722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29A195-1547-C82B-C7DF-96B15D9F27E5}"/>
              </a:ext>
            </a:extLst>
          </p:cNvPr>
          <p:cNvSpPr txBox="1"/>
          <p:nvPr/>
        </p:nvSpPr>
        <p:spPr>
          <a:xfrm>
            <a:off x="668004" y="925019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2,478 to the nearest 10</a:t>
            </a:r>
          </a:p>
        </p:txBody>
      </p:sp>
      <p:sp>
        <p:nvSpPr>
          <p:cNvPr id="5" name="Right Bracket 4">
            <a:extLst>
              <a:ext uri="{FF2B5EF4-FFF2-40B4-BE49-F238E27FC236}">
                <a16:creationId xmlns:a16="http://schemas.microsoft.com/office/drawing/2014/main" id="{05207972-0B2A-B588-E43B-6326C147D451}"/>
              </a:ext>
            </a:extLst>
          </p:cNvPr>
          <p:cNvSpPr/>
          <p:nvPr/>
        </p:nvSpPr>
        <p:spPr>
          <a:xfrm rot="16200000">
            <a:off x="7149305" y="2068556"/>
            <a:ext cx="396352" cy="1382173"/>
          </a:xfrm>
          <a:prstGeom prst="rightBracket">
            <a:avLst>
              <a:gd name="adj" fmla="val 60355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Right Bracket 5">
            <a:extLst>
              <a:ext uri="{FF2B5EF4-FFF2-40B4-BE49-F238E27FC236}">
                <a16:creationId xmlns:a16="http://schemas.microsoft.com/office/drawing/2014/main" id="{D8154527-5502-4207-A3C4-9AEB00462537}"/>
              </a:ext>
            </a:extLst>
          </p:cNvPr>
          <p:cNvSpPr/>
          <p:nvPr/>
        </p:nvSpPr>
        <p:spPr>
          <a:xfrm rot="5400000" flipH="1">
            <a:off x="3475429" y="-108836"/>
            <a:ext cx="414181" cy="5719124"/>
          </a:xfrm>
          <a:prstGeom prst="rightBracket">
            <a:avLst>
              <a:gd name="adj" fmla="val 35978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8CB3DEB-A996-4501-5677-51DF168B0ECC}"/>
              </a:ext>
            </a:extLst>
          </p:cNvPr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67147F77-2ECF-5B22-3024-D94ACAF6FF2E}"/>
                </a:ext>
              </a:extLst>
            </p:cNvPr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A050945D-4496-BF2A-C7CE-6B9B8D0F5044}"/>
                </a:ext>
              </a:extLst>
            </p:cNvPr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88196E1-7A8E-CD4E-4CF4-5739809A5093}"/>
                </a:ext>
              </a:extLst>
            </p:cNvPr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0D8C7AB-B99F-D029-802D-D68A91F193AA}"/>
                </a:ext>
              </a:extLst>
            </p:cNvPr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66373D9-37B9-80DA-6F70-3AD8BCC47B8C}"/>
                </a:ext>
              </a:extLst>
            </p:cNvPr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E93E53E-38E3-4F72-DB5F-F429A68078AA}"/>
                </a:ext>
              </a:extLst>
            </p:cNvPr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B909DFA-A901-49FD-3F55-71C52081E6F5}"/>
                </a:ext>
              </a:extLst>
            </p:cNvPr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8861D840-94F6-8AB9-F4B4-130C9C2E6AA0}"/>
                </a:ext>
              </a:extLst>
            </p:cNvPr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0E2EBA9-9A5B-59A7-1F08-10E70C017CB7}"/>
                </a:ext>
              </a:extLst>
            </p:cNvPr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6FABCB3-DEC6-E1A6-C4C8-BA1A692414CC}"/>
                </a:ext>
              </a:extLst>
            </p:cNvPr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96DA214-9C1D-C426-C2F2-EFD5A2F725D5}"/>
                </a:ext>
              </a:extLst>
            </p:cNvPr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30DE6A9C-8925-36A9-B880-E8BC52190CFB}"/>
                </a:ext>
              </a:extLst>
            </p:cNvPr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962B106A-D501-B1DA-EC21-173861746957}"/>
              </a:ext>
            </a:extLst>
          </p:cNvPr>
          <p:cNvSpPr txBox="1"/>
          <p:nvPr/>
        </p:nvSpPr>
        <p:spPr>
          <a:xfrm>
            <a:off x="57552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744254C-24FA-83F4-4501-59890FA3739A}"/>
              </a:ext>
            </a:extLst>
          </p:cNvPr>
          <p:cNvSpPr txBox="1"/>
          <p:nvPr/>
        </p:nvSpPr>
        <p:spPr>
          <a:xfrm>
            <a:off x="7569428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2,480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9785171-F105-F571-707A-E34DFAAA688E}"/>
              </a:ext>
            </a:extLst>
          </p:cNvPr>
          <p:cNvSpPr txBox="1"/>
          <p:nvPr/>
        </p:nvSpPr>
        <p:spPr>
          <a:xfrm>
            <a:off x="123533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D2B5221-10AD-C66F-53B4-A5402CD54B85}"/>
              </a:ext>
            </a:extLst>
          </p:cNvPr>
          <p:cNvSpPr txBox="1"/>
          <p:nvPr/>
        </p:nvSpPr>
        <p:spPr>
          <a:xfrm>
            <a:off x="1953406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287A6A5-96A0-374C-1A7E-B3845C9C4E40}"/>
              </a:ext>
            </a:extLst>
          </p:cNvPr>
          <p:cNvSpPr txBox="1"/>
          <p:nvPr/>
        </p:nvSpPr>
        <p:spPr>
          <a:xfrm>
            <a:off x="267470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95E161C-BD29-28B3-500A-88FAE592E33F}"/>
              </a:ext>
            </a:extLst>
          </p:cNvPr>
          <p:cNvSpPr txBox="1"/>
          <p:nvPr/>
        </p:nvSpPr>
        <p:spPr>
          <a:xfrm>
            <a:off x="3386283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A0FABA6-0330-1398-D916-4976F1BE211B}"/>
              </a:ext>
            </a:extLst>
          </p:cNvPr>
          <p:cNvSpPr txBox="1"/>
          <p:nvPr/>
        </p:nvSpPr>
        <p:spPr>
          <a:xfrm>
            <a:off x="411151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2,475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A7CC695-DA21-3A2D-B9F6-EBF7C0421AC6}"/>
              </a:ext>
            </a:extLst>
          </p:cNvPr>
          <p:cNvSpPr txBox="1"/>
          <p:nvPr/>
        </p:nvSpPr>
        <p:spPr>
          <a:xfrm>
            <a:off x="4850974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2,476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D7484CF-9964-8BCA-58CF-EBE4811D51DB}"/>
              </a:ext>
            </a:extLst>
          </p:cNvPr>
          <p:cNvSpPr txBox="1"/>
          <p:nvPr/>
        </p:nvSpPr>
        <p:spPr>
          <a:xfrm>
            <a:off x="554773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2,477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E16615-5126-16D0-FF1B-64C96C60058B}"/>
              </a:ext>
            </a:extLst>
          </p:cNvPr>
          <p:cNvSpPr txBox="1"/>
          <p:nvPr/>
        </p:nvSpPr>
        <p:spPr>
          <a:xfrm>
            <a:off x="628719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2,478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4260E11-0643-1B35-7045-001933919616}"/>
              </a:ext>
            </a:extLst>
          </p:cNvPr>
          <p:cNvSpPr txBox="1"/>
          <p:nvPr/>
        </p:nvSpPr>
        <p:spPr>
          <a:xfrm>
            <a:off x="698454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2,479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B9437A19-21BC-E5DA-375D-54026E3E7126}"/>
              </a:ext>
            </a:extLst>
          </p:cNvPr>
          <p:cNvSpPr/>
          <p:nvPr/>
        </p:nvSpPr>
        <p:spPr>
          <a:xfrm>
            <a:off x="6304639" y="3566326"/>
            <a:ext cx="627342" cy="378833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0BB158C-FC35-FE3F-F680-EDC26A2831AA}"/>
              </a:ext>
            </a:extLst>
          </p:cNvPr>
          <p:cNvSpPr txBox="1"/>
          <p:nvPr/>
        </p:nvSpPr>
        <p:spPr>
          <a:xfrm>
            <a:off x="246971" y="515589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2,478 rounded to the nearest 10 is 2,480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595DBB3-0B9F-CD23-E6DC-4FA23E1A3548}"/>
              </a:ext>
            </a:extLst>
          </p:cNvPr>
          <p:cNvSpPr txBox="1"/>
          <p:nvPr/>
        </p:nvSpPr>
        <p:spPr>
          <a:xfrm>
            <a:off x="55378" y="4294872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2,478 is closer to               than    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872C328-78A9-51A4-2558-54CC147EBDD6}"/>
              </a:ext>
            </a:extLst>
          </p:cNvPr>
          <p:cNvSpPr/>
          <p:nvPr/>
        </p:nvSpPr>
        <p:spPr>
          <a:xfrm>
            <a:off x="4317996" y="4338609"/>
            <a:ext cx="1097122" cy="497300"/>
          </a:xfrm>
          <a:prstGeom prst="rect">
            <a:avLst/>
          </a:prstGeom>
          <a:solidFill>
            <a:schemeClr val="bg1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5AE7DE6-C477-8DC0-C865-128DA74A3E38}"/>
              </a:ext>
            </a:extLst>
          </p:cNvPr>
          <p:cNvSpPr txBox="1"/>
          <p:nvPr/>
        </p:nvSpPr>
        <p:spPr>
          <a:xfrm>
            <a:off x="4342145" y="4312689"/>
            <a:ext cx="1055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2,480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FF201A2-F3B4-F238-08AE-5D3EA7BE1A65}"/>
              </a:ext>
            </a:extLst>
          </p:cNvPr>
          <p:cNvSpPr/>
          <p:nvPr/>
        </p:nvSpPr>
        <p:spPr>
          <a:xfrm>
            <a:off x="6402390" y="4337401"/>
            <a:ext cx="1097122" cy="497300"/>
          </a:xfrm>
          <a:prstGeom prst="rect">
            <a:avLst/>
          </a:prstGeom>
          <a:solidFill>
            <a:schemeClr val="bg1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862C30B-4787-D0AB-0772-F4B93604C302}"/>
              </a:ext>
            </a:extLst>
          </p:cNvPr>
          <p:cNvSpPr txBox="1"/>
          <p:nvPr/>
        </p:nvSpPr>
        <p:spPr>
          <a:xfrm>
            <a:off x="6404895" y="4331940"/>
            <a:ext cx="1094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2,470</a:t>
            </a:r>
          </a:p>
        </p:txBody>
      </p:sp>
    </p:spTree>
    <p:extLst>
      <p:ext uri="{BB962C8B-B14F-4D97-AF65-F5344CB8AC3E}">
        <p14:creationId xmlns:p14="http://schemas.microsoft.com/office/powerpoint/2010/main" val="1288331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 animBg="1"/>
      <p:bldP spid="35" grpId="0"/>
      <p:bldP spid="36" grpId="0" animBg="1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624126E-3939-4456-28C2-9B33ED0758B5}"/>
              </a:ext>
            </a:extLst>
          </p:cNvPr>
          <p:cNvSpPr/>
          <p:nvPr/>
        </p:nvSpPr>
        <p:spPr>
          <a:xfrm>
            <a:off x="1451127" y="4117085"/>
            <a:ext cx="6241746" cy="1493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dirty="0"/>
              <a:t>The two multiples of 100               lies between are              and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1DEB313-C6BD-1AB5-BE7F-2878F6419773}"/>
              </a:ext>
            </a:extLst>
          </p:cNvPr>
          <p:cNvSpPr/>
          <p:nvPr/>
        </p:nvSpPr>
        <p:spPr>
          <a:xfrm>
            <a:off x="3746434" y="5116412"/>
            <a:ext cx="1092200" cy="431800"/>
          </a:xfrm>
          <a:prstGeom prst="rect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9C432D-6BF9-E133-9FD8-71A97DDF4C2C}"/>
              </a:ext>
            </a:extLst>
          </p:cNvPr>
          <p:cNvSpPr txBox="1"/>
          <p:nvPr/>
        </p:nvSpPr>
        <p:spPr>
          <a:xfrm>
            <a:off x="3146004" y="2087722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78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A5B4D8-3A2C-E21E-F3CE-6655DDBED2B8}"/>
              </a:ext>
            </a:extLst>
          </p:cNvPr>
          <p:cNvSpPr txBox="1"/>
          <p:nvPr/>
        </p:nvSpPr>
        <p:spPr>
          <a:xfrm>
            <a:off x="6828869" y="2087722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69A4D8-72FE-ACBE-2AAB-FCC4D49DD439}"/>
              </a:ext>
            </a:extLst>
          </p:cNvPr>
          <p:cNvSpPr txBox="1"/>
          <p:nvPr/>
        </p:nvSpPr>
        <p:spPr>
          <a:xfrm>
            <a:off x="668004" y="925019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2,478 to the nearest 100</a:t>
            </a:r>
          </a:p>
        </p:txBody>
      </p:sp>
      <p:sp>
        <p:nvSpPr>
          <p:cNvPr id="7" name="Right Bracket 6">
            <a:extLst>
              <a:ext uri="{FF2B5EF4-FFF2-40B4-BE49-F238E27FC236}">
                <a16:creationId xmlns:a16="http://schemas.microsoft.com/office/drawing/2014/main" id="{99A9F5CA-1426-9626-FBEF-E87051A239E8}"/>
              </a:ext>
            </a:extLst>
          </p:cNvPr>
          <p:cNvSpPr/>
          <p:nvPr/>
        </p:nvSpPr>
        <p:spPr>
          <a:xfrm rot="16200000">
            <a:off x="7039767" y="1959017"/>
            <a:ext cx="396352" cy="1601252"/>
          </a:xfrm>
          <a:prstGeom prst="rightBracket">
            <a:avLst>
              <a:gd name="adj" fmla="val 60355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485402E8-9FC6-1DD6-CFDC-E71FB5CBB17D}"/>
              </a:ext>
            </a:extLst>
          </p:cNvPr>
          <p:cNvSpPr/>
          <p:nvPr/>
        </p:nvSpPr>
        <p:spPr>
          <a:xfrm rot="5400000" flipH="1">
            <a:off x="3347988" y="18605"/>
            <a:ext cx="414181" cy="5464241"/>
          </a:xfrm>
          <a:prstGeom prst="rightBracket">
            <a:avLst>
              <a:gd name="adj" fmla="val 35978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88DC0B4-45C6-926F-9B65-D16F66213524}"/>
              </a:ext>
            </a:extLst>
          </p:cNvPr>
          <p:cNvCxnSpPr/>
          <p:nvPr/>
        </p:nvCxnSpPr>
        <p:spPr>
          <a:xfrm>
            <a:off x="822959" y="3301153"/>
            <a:ext cx="7207971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09F5AF6-2EEA-A9A1-3EC7-23E07478411D}"/>
              </a:ext>
            </a:extLst>
          </p:cNvPr>
          <p:cNvCxnSpPr/>
          <p:nvPr/>
        </p:nvCxnSpPr>
        <p:spPr>
          <a:xfrm>
            <a:off x="822959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20A549A-64F9-9024-E30E-44132B48E58D}"/>
              </a:ext>
            </a:extLst>
          </p:cNvPr>
          <p:cNvCxnSpPr/>
          <p:nvPr/>
        </p:nvCxnSpPr>
        <p:spPr>
          <a:xfrm>
            <a:off x="8038566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888C3CE-A996-6FC2-95BB-3C53F6C6EED9}"/>
              </a:ext>
            </a:extLst>
          </p:cNvPr>
          <p:cNvCxnSpPr/>
          <p:nvPr/>
        </p:nvCxnSpPr>
        <p:spPr>
          <a:xfrm>
            <a:off x="1544519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9A776C6-2F45-D883-22FB-073B1C83805B}"/>
              </a:ext>
            </a:extLst>
          </p:cNvPr>
          <p:cNvCxnSpPr/>
          <p:nvPr/>
        </p:nvCxnSpPr>
        <p:spPr>
          <a:xfrm>
            <a:off x="2266080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B4B78DF-A4DA-5A32-5B54-70D7631B7396}"/>
              </a:ext>
            </a:extLst>
          </p:cNvPr>
          <p:cNvCxnSpPr/>
          <p:nvPr/>
        </p:nvCxnSpPr>
        <p:spPr>
          <a:xfrm>
            <a:off x="2987640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F440034-661D-3D44-EC8F-7BDC7671C320}"/>
              </a:ext>
            </a:extLst>
          </p:cNvPr>
          <p:cNvCxnSpPr/>
          <p:nvPr/>
        </p:nvCxnSpPr>
        <p:spPr>
          <a:xfrm>
            <a:off x="3709200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7C84AD8-91E6-2C42-BE76-FBACAE87AD89}"/>
              </a:ext>
            </a:extLst>
          </p:cNvPr>
          <p:cNvCxnSpPr/>
          <p:nvPr/>
        </p:nvCxnSpPr>
        <p:spPr>
          <a:xfrm>
            <a:off x="443076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26CF6C1-E6CC-C204-67C1-036429E2428C}"/>
              </a:ext>
            </a:extLst>
          </p:cNvPr>
          <p:cNvCxnSpPr/>
          <p:nvPr/>
        </p:nvCxnSpPr>
        <p:spPr>
          <a:xfrm>
            <a:off x="515232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7F1AF66-599C-5661-FE5F-DE6BEFEF9643}"/>
              </a:ext>
            </a:extLst>
          </p:cNvPr>
          <p:cNvCxnSpPr/>
          <p:nvPr/>
        </p:nvCxnSpPr>
        <p:spPr>
          <a:xfrm>
            <a:off x="587388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5CC3321-64AD-9306-6D54-8BDD7DAA77CF}"/>
              </a:ext>
            </a:extLst>
          </p:cNvPr>
          <p:cNvCxnSpPr/>
          <p:nvPr/>
        </p:nvCxnSpPr>
        <p:spPr>
          <a:xfrm>
            <a:off x="6595442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C1798FC-8D71-6B34-EE22-93F4531606BF}"/>
              </a:ext>
            </a:extLst>
          </p:cNvPr>
          <p:cNvCxnSpPr/>
          <p:nvPr/>
        </p:nvCxnSpPr>
        <p:spPr>
          <a:xfrm>
            <a:off x="7317002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024E47E9-C3AD-A27D-8702-07DBE79CC6AD}"/>
              </a:ext>
            </a:extLst>
          </p:cNvPr>
          <p:cNvSpPr txBox="1"/>
          <p:nvPr/>
        </p:nvSpPr>
        <p:spPr>
          <a:xfrm>
            <a:off x="57552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2,400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EE24D11-720A-121E-8C6D-A0E433911DBE}"/>
              </a:ext>
            </a:extLst>
          </p:cNvPr>
          <p:cNvSpPr txBox="1"/>
          <p:nvPr/>
        </p:nvSpPr>
        <p:spPr>
          <a:xfrm>
            <a:off x="7569428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2,500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EC03E9E-D0BB-75D2-6A50-BD81F6961CE1}"/>
              </a:ext>
            </a:extLst>
          </p:cNvPr>
          <p:cNvSpPr txBox="1"/>
          <p:nvPr/>
        </p:nvSpPr>
        <p:spPr>
          <a:xfrm>
            <a:off x="123533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2,410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0761ECA-140E-172C-5B81-EAAF24750199}"/>
              </a:ext>
            </a:extLst>
          </p:cNvPr>
          <p:cNvSpPr txBox="1"/>
          <p:nvPr/>
        </p:nvSpPr>
        <p:spPr>
          <a:xfrm>
            <a:off x="1953406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2,420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2B5756A-86D6-95F9-5BA6-BBB14E0D42D2}"/>
              </a:ext>
            </a:extLst>
          </p:cNvPr>
          <p:cNvSpPr txBox="1"/>
          <p:nvPr/>
        </p:nvSpPr>
        <p:spPr>
          <a:xfrm>
            <a:off x="267470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2,430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5964FF4-CE2A-CBB2-FC16-B0117B8A2B56}"/>
              </a:ext>
            </a:extLst>
          </p:cNvPr>
          <p:cNvSpPr txBox="1"/>
          <p:nvPr/>
        </p:nvSpPr>
        <p:spPr>
          <a:xfrm>
            <a:off x="3386283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2,440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2FF4994-6A46-9D4C-AAF3-AF3FEB1A390A}"/>
              </a:ext>
            </a:extLst>
          </p:cNvPr>
          <p:cNvSpPr txBox="1"/>
          <p:nvPr/>
        </p:nvSpPr>
        <p:spPr>
          <a:xfrm>
            <a:off x="411151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2,450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4C967B1-B7BB-18CD-EBEF-7701E45FEB89}"/>
              </a:ext>
            </a:extLst>
          </p:cNvPr>
          <p:cNvSpPr txBox="1"/>
          <p:nvPr/>
        </p:nvSpPr>
        <p:spPr>
          <a:xfrm>
            <a:off x="4850974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2,460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7DC6AC2-90B3-D607-1DAE-E59787722FDD}"/>
              </a:ext>
            </a:extLst>
          </p:cNvPr>
          <p:cNvSpPr txBox="1"/>
          <p:nvPr/>
        </p:nvSpPr>
        <p:spPr>
          <a:xfrm>
            <a:off x="554773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F575272-30AD-75CD-A518-632E37873D07}"/>
              </a:ext>
            </a:extLst>
          </p:cNvPr>
          <p:cNvSpPr txBox="1"/>
          <p:nvPr/>
        </p:nvSpPr>
        <p:spPr>
          <a:xfrm>
            <a:off x="628719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2,480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BC80E82-0D9B-BD8A-BA05-A221960619C3}"/>
              </a:ext>
            </a:extLst>
          </p:cNvPr>
          <p:cNvSpPr txBox="1"/>
          <p:nvPr/>
        </p:nvSpPr>
        <p:spPr>
          <a:xfrm>
            <a:off x="698454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2,490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EFFE642-C08C-9356-4582-1F2726B815EA}"/>
              </a:ext>
            </a:extLst>
          </p:cNvPr>
          <p:cNvSpPr/>
          <p:nvPr/>
        </p:nvSpPr>
        <p:spPr>
          <a:xfrm>
            <a:off x="5866826" y="4374076"/>
            <a:ext cx="1092200" cy="431800"/>
          </a:xfrm>
          <a:prstGeom prst="rect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05D50D7-379F-D46D-C7CA-EEC094DE2728}"/>
              </a:ext>
            </a:extLst>
          </p:cNvPr>
          <p:cNvSpPr/>
          <p:nvPr/>
        </p:nvSpPr>
        <p:spPr>
          <a:xfrm>
            <a:off x="5671468" y="5116411"/>
            <a:ext cx="1092200" cy="431800"/>
          </a:xfrm>
          <a:prstGeom prst="rect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E3F7D60-69C1-6194-C677-B1EE68DD4F55}"/>
              </a:ext>
            </a:extLst>
          </p:cNvPr>
          <p:cNvSpPr txBox="1"/>
          <p:nvPr/>
        </p:nvSpPr>
        <p:spPr>
          <a:xfrm>
            <a:off x="5839838" y="4292968"/>
            <a:ext cx="1119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2,478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C0E0795-F318-D81B-CB78-4F0D1AE1E56C}"/>
              </a:ext>
            </a:extLst>
          </p:cNvPr>
          <p:cNvSpPr txBox="1"/>
          <p:nvPr/>
        </p:nvSpPr>
        <p:spPr>
          <a:xfrm>
            <a:off x="3705459" y="5042005"/>
            <a:ext cx="1119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2,400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9AFA1A3-91E4-5D58-EE47-6649C9FA30E2}"/>
              </a:ext>
            </a:extLst>
          </p:cNvPr>
          <p:cNvSpPr txBox="1"/>
          <p:nvPr/>
        </p:nvSpPr>
        <p:spPr>
          <a:xfrm>
            <a:off x="5657481" y="5039924"/>
            <a:ext cx="1119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2,500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127E7B68-0F95-0035-C198-9640CDA6421D}"/>
              </a:ext>
            </a:extLst>
          </p:cNvPr>
          <p:cNvCxnSpPr/>
          <p:nvPr/>
        </p:nvCxnSpPr>
        <p:spPr>
          <a:xfrm flipH="1">
            <a:off x="6369088" y="2966522"/>
            <a:ext cx="1" cy="96129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2F68FC00-E09B-988E-E007-65F771A82203}"/>
              </a:ext>
            </a:extLst>
          </p:cNvPr>
          <p:cNvSpPr txBox="1"/>
          <p:nvPr/>
        </p:nvSpPr>
        <p:spPr>
          <a:xfrm>
            <a:off x="5978379" y="390181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2,478</a:t>
            </a:r>
          </a:p>
        </p:txBody>
      </p:sp>
    </p:spTree>
    <p:extLst>
      <p:ext uri="{BB962C8B-B14F-4D97-AF65-F5344CB8AC3E}">
        <p14:creationId xmlns:p14="http://schemas.microsoft.com/office/powerpoint/2010/main" val="3749566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/>
      <p:bldP spid="7" grpId="0" animBg="1"/>
      <p:bldP spid="8" grpId="0" animBg="1"/>
      <p:bldP spid="21" grpId="0"/>
      <p:bldP spid="22" grpId="0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 animBg="1"/>
      <p:bldP spid="33" grpId="0" animBg="1"/>
      <p:bldP spid="34" grpId="0"/>
      <p:bldP spid="35" grpId="0"/>
      <p:bldP spid="36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9388EF6-A0DD-F6AA-F068-58C62487BE43}"/>
              </a:ext>
            </a:extLst>
          </p:cNvPr>
          <p:cNvSpPr txBox="1"/>
          <p:nvPr/>
        </p:nvSpPr>
        <p:spPr>
          <a:xfrm>
            <a:off x="668004" y="925019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2,478 to the nearest 100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9DAF22-0E77-2473-4B4E-6C6E27063B6D}"/>
              </a:ext>
            </a:extLst>
          </p:cNvPr>
          <p:cNvSpPr txBox="1"/>
          <p:nvPr/>
        </p:nvSpPr>
        <p:spPr>
          <a:xfrm>
            <a:off x="246971" y="515589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2,478 rounded to the nearest 100 is 2,500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22D44-F0F0-027C-E2A5-1F72A9E3B520}"/>
              </a:ext>
            </a:extLst>
          </p:cNvPr>
          <p:cNvSpPr txBox="1"/>
          <p:nvPr/>
        </p:nvSpPr>
        <p:spPr>
          <a:xfrm>
            <a:off x="55378" y="4294872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2,478 is closer to               than  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1D6D84-9056-617B-62DF-4A7BF5603E68}"/>
              </a:ext>
            </a:extLst>
          </p:cNvPr>
          <p:cNvSpPr/>
          <p:nvPr/>
        </p:nvSpPr>
        <p:spPr>
          <a:xfrm>
            <a:off x="4317996" y="4338609"/>
            <a:ext cx="1097122" cy="497300"/>
          </a:xfrm>
          <a:prstGeom prst="rect">
            <a:avLst/>
          </a:prstGeom>
          <a:solidFill>
            <a:schemeClr val="bg1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5B0E0-6914-AF18-3BBE-D9156D943265}"/>
              </a:ext>
            </a:extLst>
          </p:cNvPr>
          <p:cNvSpPr txBox="1"/>
          <p:nvPr/>
        </p:nvSpPr>
        <p:spPr>
          <a:xfrm>
            <a:off x="4342145" y="4312689"/>
            <a:ext cx="1055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2,500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4BFD50-0B50-6D74-BC8E-EFABA917BE6B}"/>
              </a:ext>
            </a:extLst>
          </p:cNvPr>
          <p:cNvSpPr/>
          <p:nvPr/>
        </p:nvSpPr>
        <p:spPr>
          <a:xfrm>
            <a:off x="6402390" y="4337401"/>
            <a:ext cx="1097122" cy="497300"/>
          </a:xfrm>
          <a:prstGeom prst="rect">
            <a:avLst/>
          </a:prstGeom>
          <a:solidFill>
            <a:schemeClr val="bg1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755085-B638-83F8-72E6-438FFC2AFB9B}"/>
              </a:ext>
            </a:extLst>
          </p:cNvPr>
          <p:cNvSpPr txBox="1"/>
          <p:nvPr/>
        </p:nvSpPr>
        <p:spPr>
          <a:xfrm>
            <a:off x="6404895" y="4331940"/>
            <a:ext cx="1094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2,400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024058-5241-38AE-BA71-D5D55D710632}"/>
              </a:ext>
            </a:extLst>
          </p:cNvPr>
          <p:cNvSpPr txBox="1"/>
          <p:nvPr/>
        </p:nvSpPr>
        <p:spPr>
          <a:xfrm>
            <a:off x="3146004" y="2087722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78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6D996B-F445-728B-9BA9-A5791D2DDF6F}"/>
              </a:ext>
            </a:extLst>
          </p:cNvPr>
          <p:cNvSpPr txBox="1"/>
          <p:nvPr/>
        </p:nvSpPr>
        <p:spPr>
          <a:xfrm>
            <a:off x="6828869" y="2087722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22</a:t>
            </a:r>
          </a:p>
        </p:txBody>
      </p:sp>
      <p:sp>
        <p:nvSpPr>
          <p:cNvPr id="11" name="Right Bracket 10">
            <a:extLst>
              <a:ext uri="{FF2B5EF4-FFF2-40B4-BE49-F238E27FC236}">
                <a16:creationId xmlns:a16="http://schemas.microsoft.com/office/drawing/2014/main" id="{61688941-ECCC-F1DA-C0DE-63F10C7AC980}"/>
              </a:ext>
            </a:extLst>
          </p:cNvPr>
          <p:cNvSpPr/>
          <p:nvPr/>
        </p:nvSpPr>
        <p:spPr>
          <a:xfrm rot="16200000">
            <a:off x="7039767" y="1959017"/>
            <a:ext cx="396352" cy="1601252"/>
          </a:xfrm>
          <a:prstGeom prst="rightBracket">
            <a:avLst>
              <a:gd name="adj" fmla="val 60355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Right Bracket 11">
            <a:extLst>
              <a:ext uri="{FF2B5EF4-FFF2-40B4-BE49-F238E27FC236}">
                <a16:creationId xmlns:a16="http://schemas.microsoft.com/office/drawing/2014/main" id="{3A32C5E7-FD70-0A7D-74E7-8243FE3774C2}"/>
              </a:ext>
            </a:extLst>
          </p:cNvPr>
          <p:cNvSpPr/>
          <p:nvPr/>
        </p:nvSpPr>
        <p:spPr>
          <a:xfrm rot="5400000" flipH="1">
            <a:off x="3347988" y="18605"/>
            <a:ext cx="414181" cy="5464241"/>
          </a:xfrm>
          <a:prstGeom prst="rightBracket">
            <a:avLst>
              <a:gd name="adj" fmla="val 35978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257C47A-A950-629B-453D-60EA60C198AC}"/>
              </a:ext>
            </a:extLst>
          </p:cNvPr>
          <p:cNvCxnSpPr/>
          <p:nvPr/>
        </p:nvCxnSpPr>
        <p:spPr>
          <a:xfrm>
            <a:off x="822959" y="3301153"/>
            <a:ext cx="7207971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F0E0BAC-BBA9-8DA1-0554-118394F2A90D}"/>
              </a:ext>
            </a:extLst>
          </p:cNvPr>
          <p:cNvCxnSpPr/>
          <p:nvPr/>
        </p:nvCxnSpPr>
        <p:spPr>
          <a:xfrm>
            <a:off x="822959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4D53D07-43E9-D62A-528F-49CE120DFBE9}"/>
              </a:ext>
            </a:extLst>
          </p:cNvPr>
          <p:cNvCxnSpPr/>
          <p:nvPr/>
        </p:nvCxnSpPr>
        <p:spPr>
          <a:xfrm>
            <a:off x="8038566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40A5083-A7AA-2D34-0DBC-7715E082E9AC}"/>
              </a:ext>
            </a:extLst>
          </p:cNvPr>
          <p:cNvCxnSpPr/>
          <p:nvPr/>
        </p:nvCxnSpPr>
        <p:spPr>
          <a:xfrm>
            <a:off x="1544519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5771011-4687-3132-DFAB-DA317EBE0B0A}"/>
              </a:ext>
            </a:extLst>
          </p:cNvPr>
          <p:cNvCxnSpPr/>
          <p:nvPr/>
        </p:nvCxnSpPr>
        <p:spPr>
          <a:xfrm>
            <a:off x="2266080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A0447CF-62D2-2F32-E78B-946B4412C599}"/>
              </a:ext>
            </a:extLst>
          </p:cNvPr>
          <p:cNvCxnSpPr/>
          <p:nvPr/>
        </p:nvCxnSpPr>
        <p:spPr>
          <a:xfrm>
            <a:off x="2987640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8397FE7-1F02-2813-B937-922C6AC5FDE0}"/>
              </a:ext>
            </a:extLst>
          </p:cNvPr>
          <p:cNvCxnSpPr/>
          <p:nvPr/>
        </p:nvCxnSpPr>
        <p:spPr>
          <a:xfrm>
            <a:off x="3709200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A5FEB81-9C13-427A-8010-CF07D358D0C0}"/>
              </a:ext>
            </a:extLst>
          </p:cNvPr>
          <p:cNvCxnSpPr/>
          <p:nvPr/>
        </p:nvCxnSpPr>
        <p:spPr>
          <a:xfrm>
            <a:off x="443076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462C404-3041-2749-80BD-456D35C022BA}"/>
              </a:ext>
            </a:extLst>
          </p:cNvPr>
          <p:cNvCxnSpPr/>
          <p:nvPr/>
        </p:nvCxnSpPr>
        <p:spPr>
          <a:xfrm>
            <a:off x="515232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54F2A5A-900F-0903-7795-D5D302805845}"/>
              </a:ext>
            </a:extLst>
          </p:cNvPr>
          <p:cNvCxnSpPr/>
          <p:nvPr/>
        </p:nvCxnSpPr>
        <p:spPr>
          <a:xfrm>
            <a:off x="587388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BAF303FE-B7FA-4430-DFCE-51A00A25F665}"/>
              </a:ext>
            </a:extLst>
          </p:cNvPr>
          <p:cNvCxnSpPr/>
          <p:nvPr/>
        </p:nvCxnSpPr>
        <p:spPr>
          <a:xfrm>
            <a:off x="6595442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5CB78AF8-D271-F044-E223-8734F7DCB532}"/>
              </a:ext>
            </a:extLst>
          </p:cNvPr>
          <p:cNvCxnSpPr/>
          <p:nvPr/>
        </p:nvCxnSpPr>
        <p:spPr>
          <a:xfrm>
            <a:off x="7317002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6AB78A64-2E48-FEC8-C28C-07A43EA5E1DD}"/>
              </a:ext>
            </a:extLst>
          </p:cNvPr>
          <p:cNvSpPr txBox="1"/>
          <p:nvPr/>
        </p:nvSpPr>
        <p:spPr>
          <a:xfrm>
            <a:off x="57552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2,400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6D0CDBA-739D-A26E-EBD3-26986D61274A}"/>
              </a:ext>
            </a:extLst>
          </p:cNvPr>
          <p:cNvSpPr txBox="1"/>
          <p:nvPr/>
        </p:nvSpPr>
        <p:spPr>
          <a:xfrm>
            <a:off x="7569428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2,500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5B23374-BF3E-E7A6-024C-12AF86CDEC75}"/>
              </a:ext>
            </a:extLst>
          </p:cNvPr>
          <p:cNvCxnSpPr/>
          <p:nvPr/>
        </p:nvCxnSpPr>
        <p:spPr>
          <a:xfrm flipH="1">
            <a:off x="6369088" y="2966522"/>
            <a:ext cx="1" cy="96129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EB438645-3116-5A4A-15A4-AB5DA9F9D102}"/>
              </a:ext>
            </a:extLst>
          </p:cNvPr>
          <p:cNvSpPr txBox="1"/>
          <p:nvPr/>
        </p:nvSpPr>
        <p:spPr>
          <a:xfrm>
            <a:off x="5978379" y="390181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2,478</a:t>
            </a:r>
          </a:p>
        </p:txBody>
      </p:sp>
    </p:spTree>
    <p:extLst>
      <p:ext uri="{BB962C8B-B14F-4D97-AF65-F5344CB8AC3E}">
        <p14:creationId xmlns:p14="http://schemas.microsoft.com/office/powerpoint/2010/main" val="3835859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/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65B2CF9-5782-4CF1-35ED-2904EFE5224E}"/>
              </a:ext>
            </a:extLst>
          </p:cNvPr>
          <p:cNvSpPr/>
          <p:nvPr/>
        </p:nvSpPr>
        <p:spPr>
          <a:xfrm>
            <a:off x="1296528" y="4117085"/>
            <a:ext cx="6550945" cy="1493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dirty="0"/>
              <a:t>The two multiples of 1,000               lies between are              and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17AB77D-4A1B-E91A-41ED-1335CF1D67E8}"/>
              </a:ext>
            </a:extLst>
          </p:cNvPr>
          <p:cNvSpPr/>
          <p:nvPr/>
        </p:nvSpPr>
        <p:spPr>
          <a:xfrm>
            <a:off x="3577102" y="5116412"/>
            <a:ext cx="1092200" cy="431800"/>
          </a:xfrm>
          <a:prstGeom prst="rect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70AB79-3568-A7FD-D822-59A214B71B98}"/>
              </a:ext>
            </a:extLst>
          </p:cNvPr>
          <p:cNvSpPr txBox="1"/>
          <p:nvPr/>
        </p:nvSpPr>
        <p:spPr>
          <a:xfrm>
            <a:off x="2054337" y="198440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478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8257F0-4071-D7EC-0C1F-22390D93BFAD}"/>
              </a:ext>
            </a:extLst>
          </p:cNvPr>
          <p:cNvSpPr txBox="1"/>
          <p:nvPr/>
        </p:nvSpPr>
        <p:spPr>
          <a:xfrm>
            <a:off x="5708609" y="198440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522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EC8CF3-EFBB-F18B-1798-19609820C5A4}"/>
              </a:ext>
            </a:extLst>
          </p:cNvPr>
          <p:cNvSpPr txBox="1"/>
          <p:nvPr/>
        </p:nvSpPr>
        <p:spPr>
          <a:xfrm>
            <a:off x="668004" y="925019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2,478 to the nearest 1,000</a:t>
            </a:r>
          </a:p>
        </p:txBody>
      </p:sp>
      <p:sp>
        <p:nvSpPr>
          <p:cNvPr id="7" name="Right Bracket 6">
            <a:extLst>
              <a:ext uri="{FF2B5EF4-FFF2-40B4-BE49-F238E27FC236}">
                <a16:creationId xmlns:a16="http://schemas.microsoft.com/office/drawing/2014/main" id="{BBD0F7B7-2E59-D6E3-6B1C-2D7EEC71C51B}"/>
              </a:ext>
            </a:extLst>
          </p:cNvPr>
          <p:cNvSpPr/>
          <p:nvPr/>
        </p:nvSpPr>
        <p:spPr>
          <a:xfrm rot="16200000">
            <a:off x="5919507" y="748829"/>
            <a:ext cx="396352" cy="3826498"/>
          </a:xfrm>
          <a:prstGeom prst="rightBracket">
            <a:avLst>
              <a:gd name="adj" fmla="val 60355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FCA6DAED-5ED2-CC9D-A5E7-28B59BAEAD38}"/>
              </a:ext>
            </a:extLst>
          </p:cNvPr>
          <p:cNvSpPr/>
          <p:nvPr/>
        </p:nvSpPr>
        <p:spPr>
          <a:xfrm rot="5400000" flipH="1">
            <a:off x="2256321" y="1005064"/>
            <a:ext cx="414181" cy="3296189"/>
          </a:xfrm>
          <a:prstGeom prst="rightBracket">
            <a:avLst>
              <a:gd name="adj" fmla="val 35978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9937CE2-3421-301A-3CC8-3A115E0B7FF3}"/>
              </a:ext>
            </a:extLst>
          </p:cNvPr>
          <p:cNvCxnSpPr/>
          <p:nvPr/>
        </p:nvCxnSpPr>
        <p:spPr>
          <a:xfrm>
            <a:off x="822959" y="3301153"/>
            <a:ext cx="7207971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DA2893B-00BE-148C-2FA4-ED1993A15198}"/>
              </a:ext>
            </a:extLst>
          </p:cNvPr>
          <p:cNvCxnSpPr/>
          <p:nvPr/>
        </p:nvCxnSpPr>
        <p:spPr>
          <a:xfrm>
            <a:off x="822959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48CDA5-8EAB-42FE-CCBC-E799D0EE0168}"/>
              </a:ext>
            </a:extLst>
          </p:cNvPr>
          <p:cNvCxnSpPr/>
          <p:nvPr/>
        </p:nvCxnSpPr>
        <p:spPr>
          <a:xfrm>
            <a:off x="8038566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133B0A0-F8EF-BB1F-C604-E7997FBBF806}"/>
              </a:ext>
            </a:extLst>
          </p:cNvPr>
          <p:cNvCxnSpPr/>
          <p:nvPr/>
        </p:nvCxnSpPr>
        <p:spPr>
          <a:xfrm>
            <a:off x="1544519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314AB0F-C360-ABA5-04D0-29B29860D7ED}"/>
              </a:ext>
            </a:extLst>
          </p:cNvPr>
          <p:cNvCxnSpPr/>
          <p:nvPr/>
        </p:nvCxnSpPr>
        <p:spPr>
          <a:xfrm>
            <a:off x="2266080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C4840A6-39EE-BE14-F38C-090152EF70B1}"/>
              </a:ext>
            </a:extLst>
          </p:cNvPr>
          <p:cNvCxnSpPr/>
          <p:nvPr/>
        </p:nvCxnSpPr>
        <p:spPr>
          <a:xfrm>
            <a:off x="2987640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5D1D277-B49A-F71C-4D69-572A769152B1}"/>
              </a:ext>
            </a:extLst>
          </p:cNvPr>
          <p:cNvCxnSpPr/>
          <p:nvPr/>
        </p:nvCxnSpPr>
        <p:spPr>
          <a:xfrm>
            <a:off x="3709200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1651D34-525B-71C7-C38D-3DEECB536C71}"/>
              </a:ext>
            </a:extLst>
          </p:cNvPr>
          <p:cNvCxnSpPr/>
          <p:nvPr/>
        </p:nvCxnSpPr>
        <p:spPr>
          <a:xfrm>
            <a:off x="443076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C1D8A97-CB79-3376-3CAB-B4BE85E6C4C8}"/>
              </a:ext>
            </a:extLst>
          </p:cNvPr>
          <p:cNvCxnSpPr/>
          <p:nvPr/>
        </p:nvCxnSpPr>
        <p:spPr>
          <a:xfrm>
            <a:off x="515232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2B4A7A2-9D51-912B-23B9-885AF248B4FC}"/>
              </a:ext>
            </a:extLst>
          </p:cNvPr>
          <p:cNvCxnSpPr/>
          <p:nvPr/>
        </p:nvCxnSpPr>
        <p:spPr>
          <a:xfrm>
            <a:off x="587388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5561D07-06FD-90EA-F2EA-05C05F04E05A}"/>
              </a:ext>
            </a:extLst>
          </p:cNvPr>
          <p:cNvCxnSpPr/>
          <p:nvPr/>
        </p:nvCxnSpPr>
        <p:spPr>
          <a:xfrm>
            <a:off x="6595442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5ACE795-4FDB-C5E1-D250-939A465FA4F0}"/>
              </a:ext>
            </a:extLst>
          </p:cNvPr>
          <p:cNvCxnSpPr/>
          <p:nvPr/>
        </p:nvCxnSpPr>
        <p:spPr>
          <a:xfrm>
            <a:off x="7317002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590DF291-268D-7E23-94B2-2B05C3282EF3}"/>
              </a:ext>
            </a:extLst>
          </p:cNvPr>
          <p:cNvSpPr txBox="1"/>
          <p:nvPr/>
        </p:nvSpPr>
        <p:spPr>
          <a:xfrm>
            <a:off x="57552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2,000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5BE6A34-8412-AA93-E0A6-8551D83F25CB}"/>
              </a:ext>
            </a:extLst>
          </p:cNvPr>
          <p:cNvSpPr txBox="1"/>
          <p:nvPr/>
        </p:nvSpPr>
        <p:spPr>
          <a:xfrm>
            <a:off x="7569428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3,000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EEDB9EF-0155-81B6-1A5D-06BAA5B3C19A}"/>
              </a:ext>
            </a:extLst>
          </p:cNvPr>
          <p:cNvSpPr txBox="1"/>
          <p:nvPr/>
        </p:nvSpPr>
        <p:spPr>
          <a:xfrm>
            <a:off x="123533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2,100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9B41905-E358-ABAF-19A8-B48C9934AA8B}"/>
              </a:ext>
            </a:extLst>
          </p:cNvPr>
          <p:cNvSpPr txBox="1"/>
          <p:nvPr/>
        </p:nvSpPr>
        <p:spPr>
          <a:xfrm>
            <a:off x="1953406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2,200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CD8CB5C-6DDB-4642-0B33-468574F3736F}"/>
              </a:ext>
            </a:extLst>
          </p:cNvPr>
          <p:cNvSpPr txBox="1"/>
          <p:nvPr/>
        </p:nvSpPr>
        <p:spPr>
          <a:xfrm>
            <a:off x="267470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2,300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D763B37-8832-AC00-349E-2E559E27FD1D}"/>
              </a:ext>
            </a:extLst>
          </p:cNvPr>
          <p:cNvSpPr txBox="1"/>
          <p:nvPr/>
        </p:nvSpPr>
        <p:spPr>
          <a:xfrm>
            <a:off x="3386283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2,400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1715F5F-9381-0A0D-5E46-4F9762C64B16}"/>
              </a:ext>
            </a:extLst>
          </p:cNvPr>
          <p:cNvSpPr txBox="1"/>
          <p:nvPr/>
        </p:nvSpPr>
        <p:spPr>
          <a:xfrm>
            <a:off x="4111512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2,500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F28E685-DEE7-DC46-F0EA-80044B254B80}"/>
              </a:ext>
            </a:extLst>
          </p:cNvPr>
          <p:cNvSpPr txBox="1"/>
          <p:nvPr/>
        </p:nvSpPr>
        <p:spPr>
          <a:xfrm>
            <a:off x="4850974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2,600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92F7514-2C10-49E3-63C4-DAF0CDB6F015}"/>
              </a:ext>
            </a:extLst>
          </p:cNvPr>
          <p:cNvSpPr txBox="1"/>
          <p:nvPr/>
        </p:nvSpPr>
        <p:spPr>
          <a:xfrm>
            <a:off x="554773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2,700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D52CB6C-0123-7640-C0AC-5DAA9AAE007F}"/>
              </a:ext>
            </a:extLst>
          </p:cNvPr>
          <p:cNvSpPr txBox="1"/>
          <p:nvPr/>
        </p:nvSpPr>
        <p:spPr>
          <a:xfrm>
            <a:off x="628719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2,800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6C717F1-7DC7-8F63-473A-9ABF6E351B27}"/>
              </a:ext>
            </a:extLst>
          </p:cNvPr>
          <p:cNvSpPr txBox="1"/>
          <p:nvPr/>
        </p:nvSpPr>
        <p:spPr>
          <a:xfrm>
            <a:off x="6984547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2,900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31BF50B-2B19-533A-82C1-5B855D0ABE34}"/>
              </a:ext>
            </a:extLst>
          </p:cNvPr>
          <p:cNvSpPr/>
          <p:nvPr/>
        </p:nvSpPr>
        <p:spPr>
          <a:xfrm>
            <a:off x="5970544" y="4374076"/>
            <a:ext cx="1092200" cy="431800"/>
          </a:xfrm>
          <a:prstGeom prst="rect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3F4BD35-AA01-0FA2-D610-3E7B3AD55251}"/>
              </a:ext>
            </a:extLst>
          </p:cNvPr>
          <p:cNvSpPr/>
          <p:nvPr/>
        </p:nvSpPr>
        <p:spPr>
          <a:xfrm>
            <a:off x="5502136" y="5116411"/>
            <a:ext cx="1092200" cy="431800"/>
          </a:xfrm>
          <a:prstGeom prst="rect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67A47CA-A66B-E8F4-F8C0-1EE46E76AD3B}"/>
              </a:ext>
            </a:extLst>
          </p:cNvPr>
          <p:cNvSpPr txBox="1"/>
          <p:nvPr/>
        </p:nvSpPr>
        <p:spPr>
          <a:xfrm>
            <a:off x="5943556" y="4292968"/>
            <a:ext cx="1119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2,478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00CD813-4A6C-5F61-38EB-0BDFF895DE17}"/>
              </a:ext>
            </a:extLst>
          </p:cNvPr>
          <p:cNvSpPr txBox="1"/>
          <p:nvPr/>
        </p:nvSpPr>
        <p:spPr>
          <a:xfrm>
            <a:off x="3536127" y="5042005"/>
            <a:ext cx="1119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2,000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A7C1F77-0659-E481-B50F-1179CA897805}"/>
              </a:ext>
            </a:extLst>
          </p:cNvPr>
          <p:cNvSpPr txBox="1"/>
          <p:nvPr/>
        </p:nvSpPr>
        <p:spPr>
          <a:xfrm>
            <a:off x="5488149" y="5039924"/>
            <a:ext cx="1119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3,000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37819D9-8385-F51B-E467-473489E61116}"/>
              </a:ext>
            </a:extLst>
          </p:cNvPr>
          <p:cNvCxnSpPr/>
          <p:nvPr/>
        </p:nvCxnSpPr>
        <p:spPr>
          <a:xfrm flipH="1">
            <a:off x="4156461" y="2888566"/>
            <a:ext cx="1" cy="96129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02806CAB-8E62-339D-C807-C852B84A19FA}"/>
              </a:ext>
            </a:extLst>
          </p:cNvPr>
          <p:cNvSpPr txBox="1"/>
          <p:nvPr/>
        </p:nvSpPr>
        <p:spPr>
          <a:xfrm>
            <a:off x="3772104" y="3823861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2,478</a:t>
            </a:r>
          </a:p>
        </p:txBody>
      </p:sp>
    </p:spTree>
    <p:extLst>
      <p:ext uri="{BB962C8B-B14F-4D97-AF65-F5344CB8AC3E}">
        <p14:creationId xmlns:p14="http://schemas.microsoft.com/office/powerpoint/2010/main" val="1061804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/>
      <p:bldP spid="7" grpId="0" animBg="1"/>
      <p:bldP spid="8" grpId="0" animBg="1"/>
      <p:bldP spid="21" grpId="0"/>
      <p:bldP spid="22" grpId="0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 animBg="1"/>
      <p:bldP spid="33" grpId="0" animBg="1"/>
      <p:bldP spid="34" grpId="0"/>
      <p:bldP spid="35" grpId="0"/>
      <p:bldP spid="36" grpId="0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61219F6-6B5A-EB2B-E7FB-89CD1B532B8E}"/>
              </a:ext>
            </a:extLst>
          </p:cNvPr>
          <p:cNvSpPr txBox="1"/>
          <p:nvPr/>
        </p:nvSpPr>
        <p:spPr>
          <a:xfrm>
            <a:off x="668004" y="925019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2,478 to the nearest 1,000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0FCFD7-5834-6FFD-04C4-2436817144EB}"/>
              </a:ext>
            </a:extLst>
          </p:cNvPr>
          <p:cNvSpPr txBox="1"/>
          <p:nvPr/>
        </p:nvSpPr>
        <p:spPr>
          <a:xfrm>
            <a:off x="369521" y="515589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2,478 rounded to the nearest 1,000 is 2,000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9A0ECE-A0CA-C7A2-6E73-D03A388D95FD}"/>
              </a:ext>
            </a:extLst>
          </p:cNvPr>
          <p:cNvSpPr txBox="1"/>
          <p:nvPr/>
        </p:nvSpPr>
        <p:spPr>
          <a:xfrm>
            <a:off x="55378" y="4294872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2,478 is closer to               than  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2C611D-D086-E5CE-F534-C6AE22593F16}"/>
              </a:ext>
            </a:extLst>
          </p:cNvPr>
          <p:cNvSpPr/>
          <p:nvPr/>
        </p:nvSpPr>
        <p:spPr>
          <a:xfrm>
            <a:off x="4317996" y="4338609"/>
            <a:ext cx="1097122" cy="497300"/>
          </a:xfrm>
          <a:prstGeom prst="rect">
            <a:avLst/>
          </a:prstGeom>
          <a:solidFill>
            <a:schemeClr val="bg1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600048-0967-7CEC-6193-A2FFDB8173E4}"/>
              </a:ext>
            </a:extLst>
          </p:cNvPr>
          <p:cNvSpPr txBox="1"/>
          <p:nvPr/>
        </p:nvSpPr>
        <p:spPr>
          <a:xfrm>
            <a:off x="4342145" y="4312689"/>
            <a:ext cx="1055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2,000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B633FA-BB43-05F6-F1AC-1337799B6A42}"/>
              </a:ext>
            </a:extLst>
          </p:cNvPr>
          <p:cNvSpPr/>
          <p:nvPr/>
        </p:nvSpPr>
        <p:spPr>
          <a:xfrm>
            <a:off x="6402390" y="4337401"/>
            <a:ext cx="1097122" cy="497300"/>
          </a:xfrm>
          <a:prstGeom prst="rect">
            <a:avLst/>
          </a:prstGeom>
          <a:solidFill>
            <a:schemeClr val="bg1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BDD846-9921-919C-BDDB-D19D2BA5F225}"/>
              </a:ext>
            </a:extLst>
          </p:cNvPr>
          <p:cNvSpPr txBox="1"/>
          <p:nvPr/>
        </p:nvSpPr>
        <p:spPr>
          <a:xfrm>
            <a:off x="6404895" y="4331940"/>
            <a:ext cx="1094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3,000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C5726E-C82A-E0E6-C463-71B290D2BE5C}"/>
              </a:ext>
            </a:extLst>
          </p:cNvPr>
          <p:cNvCxnSpPr/>
          <p:nvPr/>
        </p:nvCxnSpPr>
        <p:spPr>
          <a:xfrm>
            <a:off x="822959" y="3301153"/>
            <a:ext cx="7207971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00FD402-B190-749C-121C-91DE73CF2365}"/>
              </a:ext>
            </a:extLst>
          </p:cNvPr>
          <p:cNvCxnSpPr/>
          <p:nvPr/>
        </p:nvCxnSpPr>
        <p:spPr>
          <a:xfrm>
            <a:off x="822959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A467CCB-045C-FCF0-CCC6-9C0E93B38B83}"/>
              </a:ext>
            </a:extLst>
          </p:cNvPr>
          <p:cNvCxnSpPr/>
          <p:nvPr/>
        </p:nvCxnSpPr>
        <p:spPr>
          <a:xfrm>
            <a:off x="8038566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065D52E-C112-EB66-FD34-CA883F0845B2}"/>
              </a:ext>
            </a:extLst>
          </p:cNvPr>
          <p:cNvCxnSpPr/>
          <p:nvPr/>
        </p:nvCxnSpPr>
        <p:spPr>
          <a:xfrm>
            <a:off x="1544519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ECB0116-A63C-47F4-BEA3-7CFF47B391C4}"/>
              </a:ext>
            </a:extLst>
          </p:cNvPr>
          <p:cNvCxnSpPr/>
          <p:nvPr/>
        </p:nvCxnSpPr>
        <p:spPr>
          <a:xfrm>
            <a:off x="2266080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F2DA78F-7F22-59EE-26FF-54F106A2A784}"/>
              </a:ext>
            </a:extLst>
          </p:cNvPr>
          <p:cNvCxnSpPr/>
          <p:nvPr/>
        </p:nvCxnSpPr>
        <p:spPr>
          <a:xfrm>
            <a:off x="2987640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D90182A-5E37-E665-4FB3-4D9CC4EE85E2}"/>
              </a:ext>
            </a:extLst>
          </p:cNvPr>
          <p:cNvCxnSpPr/>
          <p:nvPr/>
        </p:nvCxnSpPr>
        <p:spPr>
          <a:xfrm>
            <a:off x="3709200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EA7E1BB-3EE9-55BE-6F14-E76400EE584D}"/>
              </a:ext>
            </a:extLst>
          </p:cNvPr>
          <p:cNvCxnSpPr/>
          <p:nvPr/>
        </p:nvCxnSpPr>
        <p:spPr>
          <a:xfrm>
            <a:off x="443076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01E9D34-9DBE-C427-8D23-5950E70ED23E}"/>
              </a:ext>
            </a:extLst>
          </p:cNvPr>
          <p:cNvCxnSpPr/>
          <p:nvPr/>
        </p:nvCxnSpPr>
        <p:spPr>
          <a:xfrm>
            <a:off x="515232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1A3600E-D1D3-9867-B666-6F7137592405}"/>
              </a:ext>
            </a:extLst>
          </p:cNvPr>
          <p:cNvCxnSpPr/>
          <p:nvPr/>
        </p:nvCxnSpPr>
        <p:spPr>
          <a:xfrm>
            <a:off x="587388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A504C5D-7198-512B-6A77-58942AD11DD6}"/>
              </a:ext>
            </a:extLst>
          </p:cNvPr>
          <p:cNvCxnSpPr/>
          <p:nvPr/>
        </p:nvCxnSpPr>
        <p:spPr>
          <a:xfrm>
            <a:off x="6595442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E4BBBD8-E01C-39BD-E3ED-C3DB9A268D55}"/>
              </a:ext>
            </a:extLst>
          </p:cNvPr>
          <p:cNvCxnSpPr/>
          <p:nvPr/>
        </p:nvCxnSpPr>
        <p:spPr>
          <a:xfrm>
            <a:off x="7317002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88129147-D0A1-12E7-CC39-79BF686B5F47}"/>
              </a:ext>
            </a:extLst>
          </p:cNvPr>
          <p:cNvSpPr txBox="1"/>
          <p:nvPr/>
        </p:nvSpPr>
        <p:spPr>
          <a:xfrm>
            <a:off x="575529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2,000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3B14435-8657-A2DF-86B3-57554E53EF88}"/>
              </a:ext>
            </a:extLst>
          </p:cNvPr>
          <p:cNvSpPr txBox="1"/>
          <p:nvPr/>
        </p:nvSpPr>
        <p:spPr>
          <a:xfrm>
            <a:off x="7569428" y="3558483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3,000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8EF40B0-66D6-C7E4-E301-B7FDD988F26E}"/>
              </a:ext>
            </a:extLst>
          </p:cNvPr>
          <p:cNvSpPr txBox="1"/>
          <p:nvPr/>
        </p:nvSpPr>
        <p:spPr>
          <a:xfrm>
            <a:off x="2054337" y="198440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478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365789B-21C0-A400-37BC-07B56CBB95A2}"/>
              </a:ext>
            </a:extLst>
          </p:cNvPr>
          <p:cNvSpPr txBox="1"/>
          <p:nvPr/>
        </p:nvSpPr>
        <p:spPr>
          <a:xfrm>
            <a:off x="5708609" y="198440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522</a:t>
            </a:r>
          </a:p>
        </p:txBody>
      </p:sp>
      <p:sp>
        <p:nvSpPr>
          <p:cNvPr id="25" name="Right Bracket 24">
            <a:extLst>
              <a:ext uri="{FF2B5EF4-FFF2-40B4-BE49-F238E27FC236}">
                <a16:creationId xmlns:a16="http://schemas.microsoft.com/office/drawing/2014/main" id="{34FF4740-0F2C-5882-9E0C-C802F530DFD7}"/>
              </a:ext>
            </a:extLst>
          </p:cNvPr>
          <p:cNvSpPr/>
          <p:nvPr/>
        </p:nvSpPr>
        <p:spPr>
          <a:xfrm rot="16200000">
            <a:off x="5919507" y="748829"/>
            <a:ext cx="396352" cy="3826498"/>
          </a:xfrm>
          <a:prstGeom prst="rightBracket">
            <a:avLst>
              <a:gd name="adj" fmla="val 60355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6" name="Right Bracket 25">
            <a:extLst>
              <a:ext uri="{FF2B5EF4-FFF2-40B4-BE49-F238E27FC236}">
                <a16:creationId xmlns:a16="http://schemas.microsoft.com/office/drawing/2014/main" id="{29DF65DC-1BF7-5304-9D90-7E6418D9A0AC}"/>
              </a:ext>
            </a:extLst>
          </p:cNvPr>
          <p:cNvSpPr/>
          <p:nvPr/>
        </p:nvSpPr>
        <p:spPr>
          <a:xfrm rot="5400000" flipH="1">
            <a:off x="2256321" y="1005064"/>
            <a:ext cx="414181" cy="3296189"/>
          </a:xfrm>
          <a:prstGeom prst="rightBracket">
            <a:avLst>
              <a:gd name="adj" fmla="val 35978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3FC277C-FCB7-E640-4465-CFDAA7253811}"/>
              </a:ext>
            </a:extLst>
          </p:cNvPr>
          <p:cNvCxnSpPr/>
          <p:nvPr/>
        </p:nvCxnSpPr>
        <p:spPr>
          <a:xfrm flipH="1">
            <a:off x="4156461" y="2888566"/>
            <a:ext cx="1" cy="96129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B0D53E73-2ED9-043B-8B42-DAC47A481C6F}"/>
              </a:ext>
            </a:extLst>
          </p:cNvPr>
          <p:cNvSpPr txBox="1"/>
          <p:nvPr/>
        </p:nvSpPr>
        <p:spPr>
          <a:xfrm>
            <a:off x="3772104" y="3823861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2,478</a:t>
            </a:r>
          </a:p>
        </p:txBody>
      </p:sp>
    </p:spTree>
    <p:extLst>
      <p:ext uri="{BB962C8B-B14F-4D97-AF65-F5344CB8AC3E}">
        <p14:creationId xmlns:p14="http://schemas.microsoft.com/office/powerpoint/2010/main" val="311937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/>
      <p:bldP spid="7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44F957-DA9E-2E83-A32C-8437A738B323}"/>
              </a:ext>
            </a:extLst>
          </p:cNvPr>
          <p:cNvSpPr txBox="1"/>
          <p:nvPr/>
        </p:nvSpPr>
        <p:spPr>
          <a:xfrm>
            <a:off x="667512" y="352653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Round 3,851 to the nearest 10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0CCAD12-6EBA-C14E-14E1-B90DB1AB94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464100"/>
              </p:ext>
            </p:extLst>
          </p:nvPr>
        </p:nvGraphicFramePr>
        <p:xfrm>
          <a:off x="1145185" y="1065566"/>
          <a:ext cx="6627224" cy="14942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011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rgbClr val="DFEA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E78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37060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latin typeface="+mn-lt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latin typeface="+mn-lt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latin typeface="+mn-lt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latin typeface="+mn-lt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E0EF9AD0-337B-2940-A207-5AA4BE2F7D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2201" y="4587891"/>
            <a:ext cx="1523131" cy="89894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5FD4472-547A-35DC-7A7A-0B23FB656CDA}"/>
              </a:ext>
            </a:extLst>
          </p:cNvPr>
          <p:cNvSpPr/>
          <p:nvPr/>
        </p:nvSpPr>
        <p:spPr>
          <a:xfrm>
            <a:off x="1692112" y="2719612"/>
            <a:ext cx="57597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When you round to the nearest 10, look at the digit in the ____ column</a:t>
            </a:r>
            <a:r>
              <a:rPr lang="en-GB" sz="2400" dirty="0"/>
              <a:t>. 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EF310D28-347E-AD9F-A18A-8D0DF9E08CD5}"/>
              </a:ext>
            </a:extLst>
          </p:cNvPr>
          <p:cNvSpPr/>
          <p:nvPr/>
        </p:nvSpPr>
        <p:spPr>
          <a:xfrm>
            <a:off x="1145185" y="3768334"/>
            <a:ext cx="4873658" cy="1639113"/>
          </a:xfrm>
          <a:prstGeom prst="wedgeRoundRectCallout">
            <a:avLst>
              <a:gd name="adj1" fmla="val 59080"/>
              <a:gd name="adj2" fmla="val 36270"/>
              <a:gd name="adj3" fmla="val 16667"/>
            </a:avLst>
          </a:prstGeom>
          <a:ln w="1905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If the number is smaller than 5, round to the previous multiple of 10 </a:t>
            </a:r>
          </a:p>
          <a:p>
            <a:pPr algn="ctr"/>
            <a:r>
              <a:rPr lang="en-GB" sz="2400" dirty="0"/>
              <a:t>If the number is 5 or greater, round to the next multiple of 10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35122F-FF26-95B6-D776-DDD46D23ABB6}"/>
              </a:ext>
            </a:extLst>
          </p:cNvPr>
          <p:cNvSpPr/>
          <p:nvPr/>
        </p:nvSpPr>
        <p:spPr>
          <a:xfrm>
            <a:off x="6561056" y="1659931"/>
            <a:ext cx="77299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</a:rPr>
              <a:t>1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482B479-9EDE-6339-DABC-0E8CC1A67906}"/>
              </a:ext>
            </a:extLst>
          </p:cNvPr>
          <p:cNvSpPr/>
          <p:nvPr/>
        </p:nvSpPr>
        <p:spPr>
          <a:xfrm>
            <a:off x="5041048" y="3144907"/>
            <a:ext cx="10675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ones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F88643-7150-FCA8-447D-4CFDBD834189}"/>
              </a:ext>
            </a:extLst>
          </p:cNvPr>
          <p:cNvSpPr txBox="1"/>
          <p:nvPr/>
        </p:nvSpPr>
        <p:spPr>
          <a:xfrm>
            <a:off x="369521" y="5598961"/>
            <a:ext cx="8000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3,851 rounded to the nearest 10 is 3,850</a:t>
            </a:r>
          </a:p>
        </p:txBody>
      </p:sp>
    </p:spTree>
    <p:extLst>
      <p:ext uri="{BB962C8B-B14F-4D97-AF65-F5344CB8AC3E}">
        <p14:creationId xmlns:p14="http://schemas.microsoft.com/office/powerpoint/2010/main" val="764604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5418B53-9825-5C66-6ACB-B0300C677B96}"/>
              </a:ext>
            </a:extLst>
          </p:cNvPr>
          <p:cNvSpPr txBox="1"/>
          <p:nvPr/>
        </p:nvSpPr>
        <p:spPr>
          <a:xfrm>
            <a:off x="667512" y="352653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Round 3,851 to the nearest 100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33CD031-CC78-AF85-700A-934C573173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015728"/>
              </p:ext>
            </p:extLst>
          </p:nvPr>
        </p:nvGraphicFramePr>
        <p:xfrm>
          <a:off x="1145185" y="1065566"/>
          <a:ext cx="6627224" cy="14942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011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rgbClr val="DFEA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E78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37060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latin typeface="+mn-lt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latin typeface="+mn-lt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latin typeface="+mn-lt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latin typeface="+mn-lt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39FEE0DC-9BF0-8365-6EEC-F63341A513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2201" y="4587891"/>
            <a:ext cx="1523131" cy="89894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28ED57F-965D-3660-1FE8-9B4DD88C86E1}"/>
              </a:ext>
            </a:extLst>
          </p:cNvPr>
          <p:cNvSpPr/>
          <p:nvPr/>
        </p:nvSpPr>
        <p:spPr>
          <a:xfrm>
            <a:off x="1692112" y="2719612"/>
            <a:ext cx="57597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When you round to the nearest 100, look at the digit in the ____ column</a:t>
            </a:r>
            <a:r>
              <a:rPr lang="en-GB" sz="2400" dirty="0"/>
              <a:t>. 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CE0D79C-7601-8C64-D472-B1A3274860F6}"/>
              </a:ext>
            </a:extLst>
          </p:cNvPr>
          <p:cNvSpPr/>
          <p:nvPr/>
        </p:nvSpPr>
        <p:spPr>
          <a:xfrm>
            <a:off x="950976" y="3768334"/>
            <a:ext cx="5067867" cy="1639113"/>
          </a:xfrm>
          <a:prstGeom prst="wedgeRoundRectCallout">
            <a:avLst>
              <a:gd name="adj1" fmla="val 59080"/>
              <a:gd name="adj2" fmla="val 36270"/>
              <a:gd name="adj3" fmla="val 16667"/>
            </a:avLst>
          </a:prstGeom>
          <a:ln w="1905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If the number is smaller than 5, round to the previous multiple of 100 </a:t>
            </a:r>
          </a:p>
          <a:p>
            <a:pPr algn="ctr"/>
            <a:r>
              <a:rPr lang="en-GB" sz="2400" dirty="0"/>
              <a:t>If the number is 5 or greater, round to the next multiple of 100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F6CEE6-F426-7B68-1459-590C6BC90256}"/>
              </a:ext>
            </a:extLst>
          </p:cNvPr>
          <p:cNvSpPr/>
          <p:nvPr/>
        </p:nvSpPr>
        <p:spPr>
          <a:xfrm>
            <a:off x="4901936" y="1658236"/>
            <a:ext cx="77299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</a:rPr>
              <a:t>5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3AE8386-CEFE-7FE7-C87A-B528D051BA72}"/>
              </a:ext>
            </a:extLst>
          </p:cNvPr>
          <p:cNvSpPr/>
          <p:nvPr/>
        </p:nvSpPr>
        <p:spPr>
          <a:xfrm>
            <a:off x="5041048" y="3144907"/>
            <a:ext cx="10675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tens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1D3C782-6AEE-63FC-3281-69CE65A369C5}"/>
              </a:ext>
            </a:extLst>
          </p:cNvPr>
          <p:cNvSpPr txBox="1"/>
          <p:nvPr/>
        </p:nvSpPr>
        <p:spPr>
          <a:xfrm>
            <a:off x="369521" y="5598961"/>
            <a:ext cx="8000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3,851 rounded to the nearest 100 is 3,900</a:t>
            </a:r>
          </a:p>
        </p:txBody>
      </p:sp>
    </p:spTree>
    <p:extLst>
      <p:ext uri="{BB962C8B-B14F-4D97-AF65-F5344CB8AC3E}">
        <p14:creationId xmlns:p14="http://schemas.microsoft.com/office/powerpoint/2010/main" val="279752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631752-1225-DE5C-AD0F-C8D33844C412}"/>
              </a:ext>
            </a:extLst>
          </p:cNvPr>
          <p:cNvSpPr txBox="1"/>
          <p:nvPr/>
        </p:nvSpPr>
        <p:spPr>
          <a:xfrm>
            <a:off x="667512" y="352653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Round 3,851 to the nearest 1,000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832615E-98AE-1805-E3B7-203996F3BF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1524228"/>
              </p:ext>
            </p:extLst>
          </p:nvPr>
        </p:nvGraphicFramePr>
        <p:xfrm>
          <a:off x="1145185" y="1065566"/>
          <a:ext cx="6627224" cy="14942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011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rgbClr val="DFEA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E78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37060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latin typeface="+mn-lt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latin typeface="+mn-lt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latin typeface="+mn-lt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latin typeface="+mn-lt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2DB573FB-EFED-2D06-0128-BAC9AA81BB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2201" y="4587891"/>
            <a:ext cx="1523131" cy="89894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2FCDEEB-AD44-2AB8-892C-6D0509D67416}"/>
              </a:ext>
            </a:extLst>
          </p:cNvPr>
          <p:cNvSpPr/>
          <p:nvPr/>
        </p:nvSpPr>
        <p:spPr>
          <a:xfrm>
            <a:off x="1258388" y="2719612"/>
            <a:ext cx="6627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When you round to the nearest 1,000, look at the digit in the ________ column</a:t>
            </a:r>
            <a:r>
              <a:rPr lang="en-GB" sz="2400" dirty="0"/>
              <a:t>. 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31FECED7-9664-8BD4-A4FD-61AD6A7F34F4}"/>
              </a:ext>
            </a:extLst>
          </p:cNvPr>
          <p:cNvSpPr/>
          <p:nvPr/>
        </p:nvSpPr>
        <p:spPr>
          <a:xfrm>
            <a:off x="950976" y="3768334"/>
            <a:ext cx="5067867" cy="1639113"/>
          </a:xfrm>
          <a:prstGeom prst="wedgeRoundRectCallout">
            <a:avLst>
              <a:gd name="adj1" fmla="val 59080"/>
              <a:gd name="adj2" fmla="val 36270"/>
              <a:gd name="adj3" fmla="val 16667"/>
            </a:avLst>
          </a:prstGeom>
          <a:ln w="1905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If the number is smaller than 5, round to the previous multiple of 1,000 </a:t>
            </a:r>
          </a:p>
          <a:p>
            <a:pPr algn="ctr"/>
            <a:r>
              <a:rPr lang="en-GB" sz="2400" dirty="0"/>
              <a:t>If the number is 5 or greater, round to the next multiple of 1,000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20FF7B-F43A-28EF-3096-DF4A956E2694}"/>
              </a:ext>
            </a:extLst>
          </p:cNvPr>
          <p:cNvSpPr/>
          <p:nvPr/>
        </p:nvSpPr>
        <p:spPr>
          <a:xfrm>
            <a:off x="3242491" y="1658236"/>
            <a:ext cx="77299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</a:rPr>
              <a:t>8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FD8B3DC-23B2-28A0-31BE-E5A62EB8BFE2}"/>
              </a:ext>
            </a:extLst>
          </p:cNvPr>
          <p:cNvSpPr/>
          <p:nvPr/>
        </p:nvSpPr>
        <p:spPr>
          <a:xfrm>
            <a:off x="4220113" y="3149357"/>
            <a:ext cx="20023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hundreds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D4EDD7-1245-4993-A87D-8C889E656722}"/>
              </a:ext>
            </a:extLst>
          </p:cNvPr>
          <p:cNvSpPr txBox="1"/>
          <p:nvPr/>
        </p:nvSpPr>
        <p:spPr>
          <a:xfrm>
            <a:off x="369521" y="5598961"/>
            <a:ext cx="8000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3,851 rounded to the nearest 1,000 is 4,000</a:t>
            </a:r>
          </a:p>
        </p:txBody>
      </p:sp>
    </p:spTree>
    <p:extLst>
      <p:ext uri="{BB962C8B-B14F-4D97-AF65-F5344CB8AC3E}">
        <p14:creationId xmlns:p14="http://schemas.microsoft.com/office/powerpoint/2010/main" val="2985455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1ACBB4-F8FF-3BD8-4942-2BD12A057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66134" y="753360"/>
            <a:ext cx="1757117" cy="159811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82B3620-154E-0F86-D2ED-9A37A33244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7849" y="2240132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1C92C09-543F-BD74-2642-E9D4CB11966B}"/>
              </a:ext>
            </a:extLst>
          </p:cNvPr>
          <p:cNvSpPr txBox="1"/>
          <p:nvPr/>
        </p:nvSpPr>
        <p:spPr>
          <a:xfrm>
            <a:off x="5670693" y="24038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5E89988F-F4EB-5730-4682-9A49264AE682}"/>
              </a:ext>
            </a:extLst>
          </p:cNvPr>
          <p:cNvSpPr/>
          <p:nvPr/>
        </p:nvSpPr>
        <p:spPr>
          <a:xfrm>
            <a:off x="2874204" y="955808"/>
            <a:ext cx="5067867" cy="1172524"/>
          </a:xfrm>
          <a:prstGeom prst="wedgeRoundRectCallout">
            <a:avLst>
              <a:gd name="adj1" fmla="val -56061"/>
              <a:gd name="adj2" fmla="val 31669"/>
              <a:gd name="adj3" fmla="val 16667"/>
            </a:avLst>
          </a:prstGeom>
          <a:ln w="190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My number rounds to 2,000 when rounded to the nearest 10, 100 and 1,000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F50D8B-949C-4977-CE92-ACD7CF2552C3}"/>
              </a:ext>
            </a:extLst>
          </p:cNvPr>
          <p:cNvSpPr txBox="1"/>
          <p:nvPr/>
        </p:nvSpPr>
        <p:spPr>
          <a:xfrm>
            <a:off x="1924847" y="2984197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302C38-92D7-DDFB-90FA-782C482E2EFD}"/>
              </a:ext>
            </a:extLst>
          </p:cNvPr>
          <p:cNvSpPr txBox="1"/>
          <p:nvPr/>
        </p:nvSpPr>
        <p:spPr>
          <a:xfrm>
            <a:off x="5541396" y="297789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F2772396-507A-2B69-9F56-65DD22059435}"/>
              </a:ext>
            </a:extLst>
          </p:cNvPr>
          <p:cNvSpPr/>
          <p:nvPr/>
        </p:nvSpPr>
        <p:spPr>
          <a:xfrm rot="16200000">
            <a:off x="5752294" y="1566448"/>
            <a:ext cx="396352" cy="4179339"/>
          </a:xfrm>
          <a:prstGeom prst="rightBracket">
            <a:avLst>
              <a:gd name="adj" fmla="val 60355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Right Bracket 8">
            <a:extLst>
              <a:ext uri="{FF2B5EF4-FFF2-40B4-BE49-F238E27FC236}">
                <a16:creationId xmlns:a16="http://schemas.microsoft.com/office/drawing/2014/main" id="{1CF0B10E-F7A4-AC41-BE4D-0F118B53E04A}"/>
              </a:ext>
            </a:extLst>
          </p:cNvPr>
          <p:cNvSpPr/>
          <p:nvPr/>
        </p:nvSpPr>
        <p:spPr>
          <a:xfrm rot="5400000" flipH="1">
            <a:off x="2126831" y="2264253"/>
            <a:ext cx="414181" cy="2765893"/>
          </a:xfrm>
          <a:prstGeom prst="rightBracket">
            <a:avLst>
              <a:gd name="adj" fmla="val 35978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D697628-EE8E-1305-25BE-BF2FF1C24269}"/>
              </a:ext>
            </a:extLst>
          </p:cNvPr>
          <p:cNvGrpSpPr/>
          <p:nvPr/>
        </p:nvGrpSpPr>
        <p:grpSpPr>
          <a:xfrm>
            <a:off x="950976" y="3854292"/>
            <a:ext cx="7089161" cy="669261"/>
            <a:chOff x="850232" y="3272589"/>
            <a:chExt cx="7579894" cy="577516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353B344-EE96-6D22-1BDE-BE96099274D8}"/>
                </a:ext>
              </a:extLst>
            </p:cNvPr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AD56C52-87F4-C376-91F9-5CEC5FA2D035}"/>
                </a:ext>
              </a:extLst>
            </p:cNvPr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7D0EEF0C-F112-C0D5-31C9-901996846125}"/>
                </a:ext>
              </a:extLst>
            </p:cNvPr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4269A6A-829F-1799-8052-4CF566D3C000}"/>
                </a:ext>
              </a:extLst>
            </p:cNvPr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844C6DC-CA15-675E-C175-B3B6E9502640}"/>
                </a:ext>
              </a:extLst>
            </p:cNvPr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2700681-852C-B738-C458-99B1944E923F}"/>
                </a:ext>
              </a:extLst>
            </p:cNvPr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848989B-8D63-8BCD-2193-C499AD9819EA}"/>
                </a:ext>
              </a:extLst>
            </p:cNvPr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86C3B2C3-3ED6-8751-E8FA-556618DDC624}"/>
                </a:ext>
              </a:extLst>
            </p:cNvPr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6EBFB688-F096-67B7-3393-41FCAB2F2A13}"/>
                </a:ext>
              </a:extLst>
            </p:cNvPr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CB540C6C-D364-73F9-6579-6E9F85EEC531}"/>
                </a:ext>
              </a:extLst>
            </p:cNvPr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8554F782-C115-5F67-1179-D12DE8575F3D}"/>
                </a:ext>
              </a:extLst>
            </p:cNvPr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325E2652-3081-15D2-0003-E33848604962}"/>
                </a:ext>
              </a:extLst>
            </p:cNvPr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88B27E8E-A247-8AC4-9D1D-CFC91B4913C3}"/>
              </a:ext>
            </a:extLst>
          </p:cNvPr>
          <p:cNvSpPr txBox="1"/>
          <p:nvPr/>
        </p:nvSpPr>
        <p:spPr>
          <a:xfrm>
            <a:off x="553258" y="4454958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2,000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9135F88-FF5C-70CA-E8A5-29FD9057D528}"/>
              </a:ext>
            </a:extLst>
          </p:cNvPr>
          <p:cNvSpPr txBox="1"/>
          <p:nvPr/>
        </p:nvSpPr>
        <p:spPr>
          <a:xfrm>
            <a:off x="7570999" y="4454958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2,010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ECEE9B1-43DB-8A35-5C92-297D332FFBC7}"/>
              </a:ext>
            </a:extLst>
          </p:cNvPr>
          <p:cNvSpPr txBox="1"/>
          <p:nvPr/>
        </p:nvSpPr>
        <p:spPr>
          <a:xfrm>
            <a:off x="1250393" y="444545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2,001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CBBDC4E-B257-BD2A-B58B-35219B068EF5}"/>
              </a:ext>
            </a:extLst>
          </p:cNvPr>
          <p:cNvSpPr txBox="1"/>
          <p:nvPr/>
        </p:nvSpPr>
        <p:spPr>
          <a:xfrm>
            <a:off x="1959210" y="4454958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2,002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AADBDF4-4D57-6628-5BA8-56602A4201D0}"/>
              </a:ext>
            </a:extLst>
          </p:cNvPr>
          <p:cNvSpPr txBox="1"/>
          <p:nvPr/>
        </p:nvSpPr>
        <p:spPr>
          <a:xfrm>
            <a:off x="2672040" y="4454958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2,003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9E960FF-0FCA-322C-2429-F6D6B8A0FE3C}"/>
              </a:ext>
            </a:extLst>
          </p:cNvPr>
          <p:cNvSpPr txBox="1"/>
          <p:nvPr/>
        </p:nvSpPr>
        <p:spPr>
          <a:xfrm>
            <a:off x="3379388" y="4454958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2,004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CC3448D-2706-E4C1-E784-C9D92CFB7D4A}"/>
              </a:ext>
            </a:extLst>
          </p:cNvPr>
          <p:cNvSpPr txBox="1"/>
          <p:nvPr/>
        </p:nvSpPr>
        <p:spPr>
          <a:xfrm>
            <a:off x="4100384" y="4454958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2,005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72E1EE6-E2D9-ECE2-72D6-B62CE871F29C}"/>
              </a:ext>
            </a:extLst>
          </p:cNvPr>
          <p:cNvSpPr txBox="1"/>
          <p:nvPr/>
        </p:nvSpPr>
        <p:spPr>
          <a:xfrm>
            <a:off x="4839846" y="4454958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2,006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6AA7CD1-F4F5-F014-2C26-A5EB9136817D}"/>
              </a:ext>
            </a:extLst>
          </p:cNvPr>
          <p:cNvSpPr txBox="1"/>
          <p:nvPr/>
        </p:nvSpPr>
        <p:spPr>
          <a:xfrm>
            <a:off x="5540842" y="4454958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2,007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B255126-389E-CD57-4DA7-CC535F54D865}"/>
              </a:ext>
            </a:extLst>
          </p:cNvPr>
          <p:cNvSpPr txBox="1"/>
          <p:nvPr/>
        </p:nvSpPr>
        <p:spPr>
          <a:xfrm>
            <a:off x="6250673" y="4454958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2,008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9B8AE71-B5B8-46EA-2F7F-B7CD76C1CB5D}"/>
              </a:ext>
            </a:extLst>
          </p:cNvPr>
          <p:cNvSpPr txBox="1"/>
          <p:nvPr/>
        </p:nvSpPr>
        <p:spPr>
          <a:xfrm>
            <a:off x="6969186" y="4454958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2,009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8557B949-2F1F-EEC2-94EF-58AB9DCDA200}"/>
              </a:ext>
            </a:extLst>
          </p:cNvPr>
          <p:cNvSpPr/>
          <p:nvPr/>
        </p:nvSpPr>
        <p:spPr>
          <a:xfrm>
            <a:off x="3477602" y="4445457"/>
            <a:ext cx="627342" cy="378833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34ABBAB-25F7-9BD1-230B-7FDF963EA2A2}"/>
              </a:ext>
            </a:extLst>
          </p:cNvPr>
          <p:cNvSpPr txBox="1"/>
          <p:nvPr/>
        </p:nvSpPr>
        <p:spPr>
          <a:xfrm>
            <a:off x="246971" y="5344434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2,004 rounded to the nearest 10 is 2,000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FEFA991-C1C1-6839-25FC-851B4722F401}"/>
              </a:ext>
            </a:extLst>
          </p:cNvPr>
          <p:cNvSpPr txBox="1"/>
          <p:nvPr/>
        </p:nvSpPr>
        <p:spPr>
          <a:xfrm>
            <a:off x="667512" y="35265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Sam is thinking of a number.</a:t>
            </a:r>
          </a:p>
        </p:txBody>
      </p:sp>
    </p:spTree>
    <p:extLst>
      <p:ext uri="{BB962C8B-B14F-4D97-AF65-F5344CB8AC3E}">
        <p14:creationId xmlns:p14="http://schemas.microsoft.com/office/powerpoint/2010/main" val="2452067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 animBg="1"/>
      <p:bldP spid="6" grpId="0"/>
      <p:bldP spid="7" grpId="0"/>
      <p:bldP spid="8" grpId="0" animBg="1"/>
      <p:bldP spid="9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 animBg="1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D66A03-02AF-58E0-5DD8-14407CD067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66134" y="753360"/>
            <a:ext cx="1757117" cy="159811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00D77E-54B3-47AF-1A0E-C795047178F0}"/>
              </a:ext>
            </a:extLst>
          </p:cNvPr>
          <p:cNvSpPr txBox="1"/>
          <p:nvPr/>
        </p:nvSpPr>
        <p:spPr>
          <a:xfrm>
            <a:off x="504399" y="298326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D692D3-79FB-B41E-2B65-DD91BA7FC252}"/>
              </a:ext>
            </a:extLst>
          </p:cNvPr>
          <p:cNvSpPr txBox="1"/>
          <p:nvPr/>
        </p:nvSpPr>
        <p:spPr>
          <a:xfrm>
            <a:off x="4194884" y="298326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96</a:t>
            </a:r>
          </a:p>
        </p:txBody>
      </p:sp>
      <p:sp>
        <p:nvSpPr>
          <p:cNvPr id="5" name="Right Bracket 4">
            <a:extLst>
              <a:ext uri="{FF2B5EF4-FFF2-40B4-BE49-F238E27FC236}">
                <a16:creationId xmlns:a16="http://schemas.microsoft.com/office/drawing/2014/main" id="{E6E4AEFC-A61E-FEEC-10E8-2574247C5BA4}"/>
              </a:ext>
            </a:extLst>
          </p:cNvPr>
          <p:cNvSpPr/>
          <p:nvPr/>
        </p:nvSpPr>
        <p:spPr>
          <a:xfrm rot="16200000">
            <a:off x="4373828" y="188619"/>
            <a:ext cx="396352" cy="6933136"/>
          </a:xfrm>
          <a:prstGeom prst="rightBracket">
            <a:avLst>
              <a:gd name="adj" fmla="val 60355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Right Bracket 5">
            <a:extLst>
              <a:ext uri="{FF2B5EF4-FFF2-40B4-BE49-F238E27FC236}">
                <a16:creationId xmlns:a16="http://schemas.microsoft.com/office/drawing/2014/main" id="{A844C729-19B4-1CB3-7DC6-F8B8259BEE24}"/>
              </a:ext>
            </a:extLst>
          </p:cNvPr>
          <p:cNvSpPr/>
          <p:nvPr/>
        </p:nvSpPr>
        <p:spPr>
          <a:xfrm rot="5400000" flipH="1">
            <a:off x="729850" y="3532284"/>
            <a:ext cx="414181" cy="227968"/>
          </a:xfrm>
          <a:prstGeom prst="rightBracket">
            <a:avLst>
              <a:gd name="adj" fmla="val 35978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36734F0-1D65-32AA-7252-B7E47886B1D4}"/>
              </a:ext>
            </a:extLst>
          </p:cNvPr>
          <p:cNvCxnSpPr>
            <a:cxnSpLocks/>
          </p:cNvCxnSpPr>
          <p:nvPr/>
        </p:nvCxnSpPr>
        <p:spPr>
          <a:xfrm>
            <a:off x="822959" y="4196697"/>
            <a:ext cx="7207971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4CEE4EE-EFD9-EC36-49F6-DAF5AD3A4DFC}"/>
              </a:ext>
            </a:extLst>
          </p:cNvPr>
          <p:cNvCxnSpPr>
            <a:cxnSpLocks/>
          </p:cNvCxnSpPr>
          <p:nvPr/>
        </p:nvCxnSpPr>
        <p:spPr>
          <a:xfrm>
            <a:off x="822959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69CE734-70B0-BB07-9AD6-922F5BBDDA4B}"/>
              </a:ext>
            </a:extLst>
          </p:cNvPr>
          <p:cNvCxnSpPr>
            <a:cxnSpLocks/>
          </p:cNvCxnSpPr>
          <p:nvPr/>
        </p:nvCxnSpPr>
        <p:spPr>
          <a:xfrm>
            <a:off x="8038566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9CD8ADB-356C-809F-DF2F-EF41E82F3828}"/>
              </a:ext>
            </a:extLst>
          </p:cNvPr>
          <p:cNvCxnSpPr>
            <a:cxnSpLocks/>
          </p:cNvCxnSpPr>
          <p:nvPr/>
        </p:nvCxnSpPr>
        <p:spPr>
          <a:xfrm>
            <a:off x="1544519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DFF062B-4AE6-219B-E876-042108C7FADA}"/>
              </a:ext>
            </a:extLst>
          </p:cNvPr>
          <p:cNvCxnSpPr>
            <a:cxnSpLocks/>
          </p:cNvCxnSpPr>
          <p:nvPr/>
        </p:nvCxnSpPr>
        <p:spPr>
          <a:xfrm>
            <a:off x="2266080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458F5DA-1FED-4F9E-8DFA-996A94723070}"/>
              </a:ext>
            </a:extLst>
          </p:cNvPr>
          <p:cNvCxnSpPr>
            <a:cxnSpLocks/>
          </p:cNvCxnSpPr>
          <p:nvPr/>
        </p:nvCxnSpPr>
        <p:spPr>
          <a:xfrm>
            <a:off x="2987640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3B1B7AC-20C6-2AB3-2A56-EAA0FB15754D}"/>
              </a:ext>
            </a:extLst>
          </p:cNvPr>
          <p:cNvCxnSpPr>
            <a:cxnSpLocks/>
          </p:cNvCxnSpPr>
          <p:nvPr/>
        </p:nvCxnSpPr>
        <p:spPr>
          <a:xfrm>
            <a:off x="3709200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7F1E9FB-62CC-D899-750A-EB35F9A0330D}"/>
              </a:ext>
            </a:extLst>
          </p:cNvPr>
          <p:cNvCxnSpPr>
            <a:cxnSpLocks/>
          </p:cNvCxnSpPr>
          <p:nvPr/>
        </p:nvCxnSpPr>
        <p:spPr>
          <a:xfrm>
            <a:off x="4430761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A33D661-09D9-7BAA-25BE-4A419F6D2635}"/>
              </a:ext>
            </a:extLst>
          </p:cNvPr>
          <p:cNvCxnSpPr>
            <a:cxnSpLocks/>
          </p:cNvCxnSpPr>
          <p:nvPr/>
        </p:nvCxnSpPr>
        <p:spPr>
          <a:xfrm>
            <a:off x="5152321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71C9A2E-4F36-40DF-9E60-FA4245727E48}"/>
              </a:ext>
            </a:extLst>
          </p:cNvPr>
          <p:cNvCxnSpPr>
            <a:cxnSpLocks/>
          </p:cNvCxnSpPr>
          <p:nvPr/>
        </p:nvCxnSpPr>
        <p:spPr>
          <a:xfrm>
            <a:off x="5873881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AD79464-3B04-68AD-8223-D787ED1EA752}"/>
              </a:ext>
            </a:extLst>
          </p:cNvPr>
          <p:cNvCxnSpPr>
            <a:cxnSpLocks/>
          </p:cNvCxnSpPr>
          <p:nvPr/>
        </p:nvCxnSpPr>
        <p:spPr>
          <a:xfrm>
            <a:off x="6595442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4C3457-FE99-DDB1-AFF3-568154F42B78}"/>
              </a:ext>
            </a:extLst>
          </p:cNvPr>
          <p:cNvCxnSpPr>
            <a:cxnSpLocks/>
          </p:cNvCxnSpPr>
          <p:nvPr/>
        </p:nvCxnSpPr>
        <p:spPr>
          <a:xfrm>
            <a:off x="7317002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A4709D4B-A7F0-CF2B-0632-C65E1D5C62BC}"/>
              </a:ext>
            </a:extLst>
          </p:cNvPr>
          <p:cNvSpPr txBox="1"/>
          <p:nvPr/>
        </p:nvSpPr>
        <p:spPr>
          <a:xfrm>
            <a:off x="558047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780D14E-3A4F-1424-4CE3-CB1B1AC434EB}"/>
              </a:ext>
            </a:extLst>
          </p:cNvPr>
          <p:cNvSpPr txBox="1"/>
          <p:nvPr/>
        </p:nvSpPr>
        <p:spPr>
          <a:xfrm>
            <a:off x="7569428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2,100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8FE89C4-074E-7ED3-CADB-CCE7A988CBED}"/>
              </a:ext>
            </a:extLst>
          </p:cNvPr>
          <p:cNvSpPr txBox="1"/>
          <p:nvPr/>
        </p:nvSpPr>
        <p:spPr>
          <a:xfrm>
            <a:off x="1169343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2,010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FF9A8ED-D0AF-FA4B-2650-8AE85D04A34E}"/>
              </a:ext>
            </a:extLst>
          </p:cNvPr>
          <p:cNvSpPr txBox="1"/>
          <p:nvPr/>
        </p:nvSpPr>
        <p:spPr>
          <a:xfrm>
            <a:off x="1953406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2,020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B8CF56E-C9A8-692B-40B1-66F4C60D33A4}"/>
              </a:ext>
            </a:extLst>
          </p:cNvPr>
          <p:cNvSpPr txBox="1"/>
          <p:nvPr/>
        </p:nvSpPr>
        <p:spPr>
          <a:xfrm>
            <a:off x="2674702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2,030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04366CB-77AA-4BB2-860E-E340715653DF}"/>
              </a:ext>
            </a:extLst>
          </p:cNvPr>
          <p:cNvSpPr txBox="1"/>
          <p:nvPr/>
        </p:nvSpPr>
        <p:spPr>
          <a:xfrm>
            <a:off x="3386283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2,040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3FD1B1C-9788-0818-45A6-31B0FCEB5B94}"/>
              </a:ext>
            </a:extLst>
          </p:cNvPr>
          <p:cNvSpPr txBox="1"/>
          <p:nvPr/>
        </p:nvSpPr>
        <p:spPr>
          <a:xfrm>
            <a:off x="4111512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2,050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1916448-D1FD-F875-8E05-0BDF4D99D375}"/>
              </a:ext>
            </a:extLst>
          </p:cNvPr>
          <p:cNvSpPr txBox="1"/>
          <p:nvPr/>
        </p:nvSpPr>
        <p:spPr>
          <a:xfrm>
            <a:off x="4850974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2,060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8FAC0AD-E56A-E330-CFA0-640D358CB72B}"/>
              </a:ext>
            </a:extLst>
          </p:cNvPr>
          <p:cNvSpPr txBox="1"/>
          <p:nvPr/>
        </p:nvSpPr>
        <p:spPr>
          <a:xfrm>
            <a:off x="5547737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2,070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B55EF68-C1C0-66AF-9739-3907E5827CC8}"/>
              </a:ext>
            </a:extLst>
          </p:cNvPr>
          <p:cNvSpPr txBox="1"/>
          <p:nvPr/>
        </p:nvSpPr>
        <p:spPr>
          <a:xfrm>
            <a:off x="6287199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2,080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4B8A7FE-92F4-BB8C-182F-83162B10127D}"/>
              </a:ext>
            </a:extLst>
          </p:cNvPr>
          <p:cNvSpPr txBox="1"/>
          <p:nvPr/>
        </p:nvSpPr>
        <p:spPr>
          <a:xfrm>
            <a:off x="6984547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2,090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2B2BDA6E-319F-D4A5-7E14-CDF524FF8958}"/>
              </a:ext>
            </a:extLst>
          </p:cNvPr>
          <p:cNvCxnSpPr/>
          <p:nvPr/>
        </p:nvCxnSpPr>
        <p:spPr>
          <a:xfrm flipH="1">
            <a:off x="1061208" y="3862066"/>
            <a:ext cx="1" cy="961293"/>
          </a:xfrm>
          <a:prstGeom prst="line">
            <a:avLst/>
          </a:prstGeom>
          <a:ln w="38100">
            <a:solidFill>
              <a:schemeClr val="accent1"/>
            </a:solidFill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CF666885-3BF1-0EDC-014C-4B077C01A914}"/>
              </a:ext>
            </a:extLst>
          </p:cNvPr>
          <p:cNvSpPr txBox="1"/>
          <p:nvPr/>
        </p:nvSpPr>
        <p:spPr>
          <a:xfrm>
            <a:off x="682479" y="4797361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2,004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306AD21-04FE-E42A-3445-34F18C052DB7}"/>
              </a:ext>
            </a:extLst>
          </p:cNvPr>
          <p:cNvSpPr txBox="1"/>
          <p:nvPr/>
        </p:nvSpPr>
        <p:spPr>
          <a:xfrm>
            <a:off x="246971" y="5344434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2,004 rounded to the nearest 100 is 2,000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FD72AB1-B2AE-1E9E-D85C-364D265CA9B7}"/>
              </a:ext>
            </a:extLst>
          </p:cNvPr>
          <p:cNvSpPr txBox="1"/>
          <p:nvPr/>
        </p:nvSpPr>
        <p:spPr>
          <a:xfrm>
            <a:off x="667512" y="35265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Sam is thinking of a number.</a:t>
            </a:r>
          </a:p>
        </p:txBody>
      </p:sp>
      <p:sp>
        <p:nvSpPr>
          <p:cNvPr id="34" name="Speech Bubble: Rectangle with Corners Rounded 33">
            <a:extLst>
              <a:ext uri="{FF2B5EF4-FFF2-40B4-BE49-F238E27FC236}">
                <a16:creationId xmlns:a16="http://schemas.microsoft.com/office/drawing/2014/main" id="{99769755-C084-5705-5EF5-BEC03D9982D7}"/>
              </a:ext>
            </a:extLst>
          </p:cNvPr>
          <p:cNvSpPr/>
          <p:nvPr/>
        </p:nvSpPr>
        <p:spPr>
          <a:xfrm>
            <a:off x="2874204" y="955808"/>
            <a:ext cx="5067867" cy="1172524"/>
          </a:xfrm>
          <a:prstGeom prst="wedgeRoundRectCallout">
            <a:avLst>
              <a:gd name="adj1" fmla="val -56061"/>
              <a:gd name="adj2" fmla="val 31669"/>
              <a:gd name="adj3" fmla="val 16667"/>
            </a:avLst>
          </a:prstGeom>
          <a:ln w="190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My number rounds to 2,000 when rounded to the nearest 10, 100 and 1,000</a:t>
            </a:r>
          </a:p>
        </p:txBody>
      </p:sp>
    </p:spTree>
    <p:extLst>
      <p:ext uri="{BB962C8B-B14F-4D97-AF65-F5344CB8AC3E}">
        <p14:creationId xmlns:p14="http://schemas.microsoft.com/office/powerpoint/2010/main" val="2819322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1" grpId="0"/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E8C819-5CB5-7ADA-B9EE-6A9769FE9E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66134" y="753360"/>
            <a:ext cx="1757117" cy="159811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FE1E54E-4F8B-7474-0BDC-799A3EAA64E4}"/>
              </a:ext>
            </a:extLst>
          </p:cNvPr>
          <p:cNvSpPr txBox="1"/>
          <p:nvPr/>
        </p:nvSpPr>
        <p:spPr>
          <a:xfrm>
            <a:off x="504399" y="298326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625DF0-FD73-424F-776D-5E3895FE2C56}"/>
              </a:ext>
            </a:extLst>
          </p:cNvPr>
          <p:cNvSpPr txBox="1"/>
          <p:nvPr/>
        </p:nvSpPr>
        <p:spPr>
          <a:xfrm>
            <a:off x="4085700" y="298326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996</a:t>
            </a:r>
          </a:p>
        </p:txBody>
      </p:sp>
      <p:sp>
        <p:nvSpPr>
          <p:cNvPr id="5" name="Right Bracket 4">
            <a:extLst>
              <a:ext uri="{FF2B5EF4-FFF2-40B4-BE49-F238E27FC236}">
                <a16:creationId xmlns:a16="http://schemas.microsoft.com/office/drawing/2014/main" id="{25BB0894-C3FA-855A-421E-818E1939A0C3}"/>
              </a:ext>
            </a:extLst>
          </p:cNvPr>
          <p:cNvSpPr/>
          <p:nvPr/>
        </p:nvSpPr>
        <p:spPr>
          <a:xfrm rot="16200000">
            <a:off x="4296598" y="111390"/>
            <a:ext cx="396352" cy="7087594"/>
          </a:xfrm>
          <a:prstGeom prst="rightBracket">
            <a:avLst>
              <a:gd name="adj" fmla="val 60355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Right Bracket 5">
            <a:extLst>
              <a:ext uri="{FF2B5EF4-FFF2-40B4-BE49-F238E27FC236}">
                <a16:creationId xmlns:a16="http://schemas.microsoft.com/office/drawing/2014/main" id="{CD5017F5-0149-4C05-5004-7ECF1C17F300}"/>
              </a:ext>
            </a:extLst>
          </p:cNvPr>
          <p:cNvSpPr/>
          <p:nvPr/>
        </p:nvSpPr>
        <p:spPr>
          <a:xfrm rot="5400000" flipH="1">
            <a:off x="679875" y="3582259"/>
            <a:ext cx="414181" cy="128018"/>
          </a:xfrm>
          <a:prstGeom prst="rightBracket">
            <a:avLst>
              <a:gd name="adj" fmla="val 35978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D9309B1-BFFA-5535-BE07-D64EA63A100B}"/>
              </a:ext>
            </a:extLst>
          </p:cNvPr>
          <p:cNvCxnSpPr/>
          <p:nvPr/>
        </p:nvCxnSpPr>
        <p:spPr>
          <a:xfrm>
            <a:off x="822959" y="4196697"/>
            <a:ext cx="7207971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211505E-56DE-2ECE-C9A5-0EF0F01A9CDE}"/>
              </a:ext>
            </a:extLst>
          </p:cNvPr>
          <p:cNvCxnSpPr/>
          <p:nvPr/>
        </p:nvCxnSpPr>
        <p:spPr>
          <a:xfrm>
            <a:off x="822959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219B4A4-A74E-758D-3FDE-A2CE0AF7F94F}"/>
              </a:ext>
            </a:extLst>
          </p:cNvPr>
          <p:cNvCxnSpPr/>
          <p:nvPr/>
        </p:nvCxnSpPr>
        <p:spPr>
          <a:xfrm>
            <a:off x="8038566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E2B9D2D-8C6D-F145-3AFF-5AAAD7ADEF84}"/>
              </a:ext>
            </a:extLst>
          </p:cNvPr>
          <p:cNvCxnSpPr/>
          <p:nvPr/>
        </p:nvCxnSpPr>
        <p:spPr>
          <a:xfrm>
            <a:off x="1544519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E65C225-3C56-9D3C-01A2-EDC041F4BA6A}"/>
              </a:ext>
            </a:extLst>
          </p:cNvPr>
          <p:cNvCxnSpPr/>
          <p:nvPr/>
        </p:nvCxnSpPr>
        <p:spPr>
          <a:xfrm>
            <a:off x="2266080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C2DB58C-68E3-3EE2-61F6-BED950B0DBF2}"/>
              </a:ext>
            </a:extLst>
          </p:cNvPr>
          <p:cNvCxnSpPr/>
          <p:nvPr/>
        </p:nvCxnSpPr>
        <p:spPr>
          <a:xfrm>
            <a:off x="2987640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FCD8133-856B-C610-087B-2B8B13D0ED1F}"/>
              </a:ext>
            </a:extLst>
          </p:cNvPr>
          <p:cNvCxnSpPr/>
          <p:nvPr/>
        </p:nvCxnSpPr>
        <p:spPr>
          <a:xfrm>
            <a:off x="3709200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65C3AB8-33FE-57EE-0AEB-0954ADA6B719}"/>
              </a:ext>
            </a:extLst>
          </p:cNvPr>
          <p:cNvCxnSpPr/>
          <p:nvPr/>
        </p:nvCxnSpPr>
        <p:spPr>
          <a:xfrm>
            <a:off x="4430761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0488E7F-6DB6-53DC-0478-35F00D0C19AE}"/>
              </a:ext>
            </a:extLst>
          </p:cNvPr>
          <p:cNvCxnSpPr/>
          <p:nvPr/>
        </p:nvCxnSpPr>
        <p:spPr>
          <a:xfrm>
            <a:off x="5152321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183C184-903D-C9E7-B970-42219407D8E9}"/>
              </a:ext>
            </a:extLst>
          </p:cNvPr>
          <p:cNvCxnSpPr/>
          <p:nvPr/>
        </p:nvCxnSpPr>
        <p:spPr>
          <a:xfrm>
            <a:off x="5873881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1C51E90-37AF-D1B5-3B95-AB8941C84742}"/>
              </a:ext>
            </a:extLst>
          </p:cNvPr>
          <p:cNvCxnSpPr/>
          <p:nvPr/>
        </p:nvCxnSpPr>
        <p:spPr>
          <a:xfrm>
            <a:off x="6595442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5D166B8-BF96-F335-0EF9-3D2E5069B2D9}"/>
              </a:ext>
            </a:extLst>
          </p:cNvPr>
          <p:cNvCxnSpPr/>
          <p:nvPr/>
        </p:nvCxnSpPr>
        <p:spPr>
          <a:xfrm>
            <a:off x="7317002" y="385336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72CD0C0-8846-1928-3A0E-48A8D6FDFAE1}"/>
              </a:ext>
            </a:extLst>
          </p:cNvPr>
          <p:cNvSpPr txBox="1"/>
          <p:nvPr/>
        </p:nvSpPr>
        <p:spPr>
          <a:xfrm>
            <a:off x="551697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8E7D4C4-95CA-2915-852C-330366E64A7D}"/>
              </a:ext>
            </a:extLst>
          </p:cNvPr>
          <p:cNvSpPr txBox="1"/>
          <p:nvPr/>
        </p:nvSpPr>
        <p:spPr>
          <a:xfrm>
            <a:off x="7569428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3,000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71CE08A-4486-124A-5480-AAA6B2AA928B}"/>
              </a:ext>
            </a:extLst>
          </p:cNvPr>
          <p:cNvSpPr txBox="1"/>
          <p:nvPr/>
        </p:nvSpPr>
        <p:spPr>
          <a:xfrm>
            <a:off x="1169343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2,100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C75E67F-7F3A-3BBD-E56B-8B072EF1D955}"/>
              </a:ext>
            </a:extLst>
          </p:cNvPr>
          <p:cNvSpPr txBox="1"/>
          <p:nvPr/>
        </p:nvSpPr>
        <p:spPr>
          <a:xfrm>
            <a:off x="1953406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2,200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F7F5585-E754-E0E2-9265-4116CF81EE8E}"/>
              </a:ext>
            </a:extLst>
          </p:cNvPr>
          <p:cNvSpPr txBox="1"/>
          <p:nvPr/>
        </p:nvSpPr>
        <p:spPr>
          <a:xfrm>
            <a:off x="2674702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2,300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7484E8-9C13-FDFE-C8F2-377632D61516}"/>
              </a:ext>
            </a:extLst>
          </p:cNvPr>
          <p:cNvSpPr txBox="1"/>
          <p:nvPr/>
        </p:nvSpPr>
        <p:spPr>
          <a:xfrm>
            <a:off x="3386283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2,400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306A849-B89C-94CB-11AE-141C964C9CE0}"/>
              </a:ext>
            </a:extLst>
          </p:cNvPr>
          <p:cNvSpPr txBox="1"/>
          <p:nvPr/>
        </p:nvSpPr>
        <p:spPr>
          <a:xfrm>
            <a:off x="4111512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2,500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4818081-9294-8AFC-0904-984629E0A7CA}"/>
              </a:ext>
            </a:extLst>
          </p:cNvPr>
          <p:cNvSpPr txBox="1"/>
          <p:nvPr/>
        </p:nvSpPr>
        <p:spPr>
          <a:xfrm>
            <a:off x="4850974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2,600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8F135D1-84BD-F80F-ABBA-3CC606B5C9E6}"/>
              </a:ext>
            </a:extLst>
          </p:cNvPr>
          <p:cNvSpPr txBox="1"/>
          <p:nvPr/>
        </p:nvSpPr>
        <p:spPr>
          <a:xfrm>
            <a:off x="5547737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2,700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E72303-5A96-9CE6-5D50-0BA61D7AC7D5}"/>
              </a:ext>
            </a:extLst>
          </p:cNvPr>
          <p:cNvSpPr txBox="1"/>
          <p:nvPr/>
        </p:nvSpPr>
        <p:spPr>
          <a:xfrm>
            <a:off x="6287199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2,800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1D2C5AD-78BE-FC88-F5ED-BEA1E575BD9E}"/>
              </a:ext>
            </a:extLst>
          </p:cNvPr>
          <p:cNvSpPr txBox="1"/>
          <p:nvPr/>
        </p:nvSpPr>
        <p:spPr>
          <a:xfrm>
            <a:off x="6984547" y="4454027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2,900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7A094DC6-6670-3D90-EA68-D34A0613A76E}"/>
              </a:ext>
            </a:extLst>
          </p:cNvPr>
          <p:cNvCxnSpPr/>
          <p:nvPr/>
        </p:nvCxnSpPr>
        <p:spPr>
          <a:xfrm flipH="1">
            <a:off x="934718" y="3862066"/>
            <a:ext cx="1" cy="961293"/>
          </a:xfrm>
          <a:prstGeom prst="line">
            <a:avLst/>
          </a:prstGeom>
          <a:ln w="38100">
            <a:solidFill>
              <a:schemeClr val="accent1"/>
            </a:solidFill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609D6529-F308-A3B4-6F28-A8B84004E9C2}"/>
              </a:ext>
            </a:extLst>
          </p:cNvPr>
          <p:cNvSpPr txBox="1"/>
          <p:nvPr/>
        </p:nvSpPr>
        <p:spPr>
          <a:xfrm>
            <a:off x="504680" y="4797361"/>
            <a:ext cx="81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2,004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D99E992-19A9-D3F4-8C7D-3C9D9DE8EA91}"/>
              </a:ext>
            </a:extLst>
          </p:cNvPr>
          <p:cNvSpPr txBox="1"/>
          <p:nvPr/>
        </p:nvSpPr>
        <p:spPr>
          <a:xfrm>
            <a:off x="323174" y="5344434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2,004 rounded to the nearest 1,000 is 2,000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2EDE0A0-EDEB-FF9D-68D7-392CD3681DF3}"/>
              </a:ext>
            </a:extLst>
          </p:cNvPr>
          <p:cNvSpPr txBox="1"/>
          <p:nvPr/>
        </p:nvSpPr>
        <p:spPr>
          <a:xfrm>
            <a:off x="667512" y="35265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Sam is thinking of a number.</a:t>
            </a:r>
          </a:p>
        </p:txBody>
      </p:sp>
      <p:sp>
        <p:nvSpPr>
          <p:cNvPr id="34" name="Speech Bubble: Rectangle with Corners Rounded 33">
            <a:extLst>
              <a:ext uri="{FF2B5EF4-FFF2-40B4-BE49-F238E27FC236}">
                <a16:creationId xmlns:a16="http://schemas.microsoft.com/office/drawing/2014/main" id="{A2CAA52C-1466-5F68-D5A3-B4E55C0E4460}"/>
              </a:ext>
            </a:extLst>
          </p:cNvPr>
          <p:cNvSpPr/>
          <p:nvPr/>
        </p:nvSpPr>
        <p:spPr>
          <a:xfrm>
            <a:off x="2874204" y="955808"/>
            <a:ext cx="5067867" cy="1172524"/>
          </a:xfrm>
          <a:prstGeom prst="wedgeRoundRectCallout">
            <a:avLst>
              <a:gd name="adj1" fmla="val -56061"/>
              <a:gd name="adj2" fmla="val 31669"/>
              <a:gd name="adj3" fmla="val 16667"/>
            </a:avLst>
          </a:prstGeom>
          <a:ln w="190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My number rounds to 2,000 when rounded to the nearest 10, 100 and 1,000</a:t>
            </a:r>
          </a:p>
        </p:txBody>
      </p:sp>
    </p:spTree>
    <p:extLst>
      <p:ext uri="{BB962C8B-B14F-4D97-AF65-F5344CB8AC3E}">
        <p14:creationId xmlns:p14="http://schemas.microsoft.com/office/powerpoint/2010/main" val="108630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1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6F8C718-59CB-5878-4EFE-7FA2A6F961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66134" y="753360"/>
            <a:ext cx="1757117" cy="159811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86159B5-96E9-1F0F-C8EF-B5819EF177A5}"/>
              </a:ext>
            </a:extLst>
          </p:cNvPr>
          <p:cNvSpPr txBox="1"/>
          <p:nvPr/>
        </p:nvSpPr>
        <p:spPr>
          <a:xfrm>
            <a:off x="1619213" y="2927320"/>
            <a:ext cx="59055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What other numbers round to the same number when rounded to 10, 100 and 1,000?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3ACAD5DD-DCCE-7CC2-B7DB-9EAFF96C20F7}"/>
              </a:ext>
            </a:extLst>
          </p:cNvPr>
          <p:cNvSpPr/>
          <p:nvPr/>
        </p:nvSpPr>
        <p:spPr>
          <a:xfrm>
            <a:off x="2874204" y="1107754"/>
            <a:ext cx="5067867" cy="1029318"/>
          </a:xfrm>
          <a:prstGeom prst="wedgeRoundRectCallout">
            <a:avLst>
              <a:gd name="adj1" fmla="val -56061"/>
              <a:gd name="adj2" fmla="val 31669"/>
              <a:gd name="adj3" fmla="val 16667"/>
            </a:avLst>
          </a:prstGeom>
          <a:ln w="190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/>
              <a:t>My number is 2,004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70A07F-5915-F9E4-830F-123D288E2C28}"/>
              </a:ext>
            </a:extLst>
          </p:cNvPr>
          <p:cNvSpPr txBox="1"/>
          <p:nvPr/>
        </p:nvSpPr>
        <p:spPr>
          <a:xfrm>
            <a:off x="667512" y="35265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Sam is thinking of a number.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A7C72F-7F43-682F-275D-417F0609B038}"/>
              </a:ext>
            </a:extLst>
          </p:cNvPr>
          <p:cNvSpPr txBox="1"/>
          <p:nvPr/>
        </p:nvSpPr>
        <p:spPr>
          <a:xfrm>
            <a:off x="1658961" y="4741446"/>
            <a:ext cx="936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992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3B38F4-9B86-6213-86CC-1CD66053A05A}"/>
              </a:ext>
            </a:extLst>
          </p:cNvPr>
          <p:cNvSpPr txBox="1"/>
          <p:nvPr/>
        </p:nvSpPr>
        <p:spPr>
          <a:xfrm>
            <a:off x="3206499" y="4741446"/>
            <a:ext cx="936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997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6D46A9-37C7-CB4A-3428-52EC37ECC5C9}"/>
              </a:ext>
            </a:extLst>
          </p:cNvPr>
          <p:cNvSpPr txBox="1"/>
          <p:nvPr/>
        </p:nvSpPr>
        <p:spPr>
          <a:xfrm>
            <a:off x="4754037" y="4741446"/>
            <a:ext cx="1114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1,017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CFACD6-A0EF-9A9D-E69A-9C89D91E9693}"/>
              </a:ext>
            </a:extLst>
          </p:cNvPr>
          <p:cNvSpPr txBox="1"/>
          <p:nvPr/>
        </p:nvSpPr>
        <p:spPr>
          <a:xfrm>
            <a:off x="6479374" y="4741446"/>
            <a:ext cx="1114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1,002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B17DF3-8C44-6621-DEFC-ED4644893A07}"/>
              </a:ext>
            </a:extLst>
          </p:cNvPr>
          <p:cNvSpPr txBox="1"/>
          <p:nvPr/>
        </p:nvSpPr>
        <p:spPr>
          <a:xfrm>
            <a:off x="1658961" y="4741446"/>
            <a:ext cx="936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</a:rPr>
              <a:t>992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9416776-25EE-4A1C-4EDB-1A031BBDF1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2306" y="5287228"/>
            <a:ext cx="747045" cy="7470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0FB7720-0F53-A091-65D6-98C57226CD49}"/>
              </a:ext>
            </a:extLst>
          </p:cNvPr>
          <p:cNvSpPr txBox="1"/>
          <p:nvPr/>
        </p:nvSpPr>
        <p:spPr>
          <a:xfrm>
            <a:off x="5695150" y="545092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8FF8E3-184B-D97D-FA5D-3CBF0B1DB3A4}"/>
              </a:ext>
            </a:extLst>
          </p:cNvPr>
          <p:cNvSpPr txBox="1"/>
          <p:nvPr/>
        </p:nvSpPr>
        <p:spPr>
          <a:xfrm>
            <a:off x="3206802" y="4741446"/>
            <a:ext cx="936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B050"/>
                </a:solidFill>
              </a:rPr>
              <a:t>997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769B575-FBAB-B5D0-25DE-DAD0EF9324F3}"/>
              </a:ext>
            </a:extLst>
          </p:cNvPr>
          <p:cNvSpPr txBox="1"/>
          <p:nvPr/>
        </p:nvSpPr>
        <p:spPr>
          <a:xfrm>
            <a:off x="4753734" y="4741446"/>
            <a:ext cx="1114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</a:rPr>
              <a:t>1,017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4D27AC8-A541-D562-4C35-039B2ECF8FE4}"/>
              </a:ext>
            </a:extLst>
          </p:cNvPr>
          <p:cNvSpPr txBox="1"/>
          <p:nvPr/>
        </p:nvSpPr>
        <p:spPr>
          <a:xfrm>
            <a:off x="6478693" y="4741446"/>
            <a:ext cx="1114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B050"/>
                </a:solidFill>
              </a:rPr>
              <a:t>1,002</a:t>
            </a:r>
          </a:p>
        </p:txBody>
      </p:sp>
      <p:sp>
        <p:nvSpPr>
          <p:cNvPr id="16" name="Multiplication Sign 15">
            <a:extLst>
              <a:ext uri="{FF2B5EF4-FFF2-40B4-BE49-F238E27FC236}">
                <a16:creationId xmlns:a16="http://schemas.microsoft.com/office/drawing/2014/main" id="{9E602251-2784-6DB8-8711-7B6FBB849BD1}"/>
              </a:ext>
            </a:extLst>
          </p:cNvPr>
          <p:cNvSpPr/>
          <p:nvPr/>
        </p:nvSpPr>
        <p:spPr>
          <a:xfrm>
            <a:off x="2457422" y="5042762"/>
            <a:ext cx="276232" cy="283459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6">
            <a:extLst>
              <a:ext uri="{FF2B5EF4-FFF2-40B4-BE49-F238E27FC236}">
                <a16:creationId xmlns:a16="http://schemas.microsoft.com/office/drawing/2014/main" id="{44F890BC-5D52-A0E9-DA4C-26B618C78946}"/>
              </a:ext>
            </a:extLst>
          </p:cNvPr>
          <p:cNvSpPr/>
          <p:nvPr/>
        </p:nvSpPr>
        <p:spPr>
          <a:xfrm rot="1891356" flipH="1">
            <a:off x="3897886" y="4972477"/>
            <a:ext cx="187500" cy="424025"/>
          </a:xfrm>
          <a:prstGeom prst="corner">
            <a:avLst>
              <a:gd name="adj1" fmla="val 50000"/>
              <a:gd name="adj2" fmla="val 41979"/>
            </a:avLst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Multiplication Sign 17">
            <a:extLst>
              <a:ext uri="{FF2B5EF4-FFF2-40B4-BE49-F238E27FC236}">
                <a16:creationId xmlns:a16="http://schemas.microsoft.com/office/drawing/2014/main" id="{1D13C8EC-816F-E22F-6AFF-7AEED9B199EA}"/>
              </a:ext>
            </a:extLst>
          </p:cNvPr>
          <p:cNvSpPr/>
          <p:nvPr/>
        </p:nvSpPr>
        <p:spPr>
          <a:xfrm>
            <a:off x="5667328" y="5072826"/>
            <a:ext cx="276232" cy="283459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-Shape 18">
            <a:extLst>
              <a:ext uri="{FF2B5EF4-FFF2-40B4-BE49-F238E27FC236}">
                <a16:creationId xmlns:a16="http://schemas.microsoft.com/office/drawing/2014/main" id="{9868A0CE-D130-1FE4-FC81-3D252E197DF8}"/>
              </a:ext>
            </a:extLst>
          </p:cNvPr>
          <p:cNvSpPr/>
          <p:nvPr/>
        </p:nvSpPr>
        <p:spPr>
          <a:xfrm rot="1891356" flipH="1">
            <a:off x="7600325" y="4914530"/>
            <a:ext cx="187500" cy="424025"/>
          </a:xfrm>
          <a:prstGeom prst="corner">
            <a:avLst>
              <a:gd name="adj1" fmla="val 50000"/>
              <a:gd name="adj2" fmla="val 41979"/>
            </a:avLst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534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  <p:bldP spid="12" grpId="0"/>
      <p:bldP spid="12" grpId="1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DD78E49-5BAB-B163-51E3-50B91B824003}"/>
              </a:ext>
            </a:extLst>
          </p:cNvPr>
          <p:cNvSpPr txBox="1"/>
          <p:nvPr/>
        </p:nvSpPr>
        <p:spPr>
          <a:xfrm>
            <a:off x="713550" y="3069758"/>
            <a:ext cx="69652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aseline="0" dirty="0">
                <a:solidFill>
                  <a:prstClr val="black"/>
                </a:solidFill>
                <a:latin typeface="Calibri" panose="020F0502020204030204"/>
              </a:rPr>
              <a:t>Round the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number of sweets to the nearest 10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572E8E-FA66-85A6-9C06-5E8EAD5DB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4979" y="983783"/>
            <a:ext cx="1571625" cy="20859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9E425CD-A4BE-DCA7-5228-D40886778D27}"/>
              </a:ext>
            </a:extLst>
          </p:cNvPr>
          <p:cNvSpPr/>
          <p:nvPr/>
        </p:nvSpPr>
        <p:spPr>
          <a:xfrm>
            <a:off x="667512" y="547432"/>
            <a:ext cx="7525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</a:rPr>
              <a:t>There are 1,217 sweets in the jar.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CC4617-A29B-A806-777B-35B424E7D239}"/>
              </a:ext>
            </a:extLst>
          </p:cNvPr>
          <p:cNvSpPr/>
          <p:nvPr/>
        </p:nvSpPr>
        <p:spPr>
          <a:xfrm>
            <a:off x="713550" y="4033513"/>
            <a:ext cx="71344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Round the number of sweets to the nearest 100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0A5243A-37B1-3285-9538-33A41D9A1CE3}"/>
              </a:ext>
            </a:extLst>
          </p:cNvPr>
          <p:cNvSpPr/>
          <p:nvPr/>
        </p:nvSpPr>
        <p:spPr>
          <a:xfrm>
            <a:off x="713550" y="4997267"/>
            <a:ext cx="7525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Round the number of sweets to the nearest 1,000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7C95C70-0DD4-CEAC-A002-BC3E83F13A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4027" y="1841953"/>
            <a:ext cx="747045" cy="747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BB7D707-0ED5-212B-AF31-7C6F933ACDBA}"/>
              </a:ext>
            </a:extLst>
          </p:cNvPr>
          <p:cNvSpPr txBox="1"/>
          <p:nvPr/>
        </p:nvSpPr>
        <p:spPr>
          <a:xfrm>
            <a:off x="5376871" y="200565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3E5BC3E-77F3-6EEF-E1C3-899531FADDCB}"/>
              </a:ext>
            </a:extLst>
          </p:cNvPr>
          <p:cNvSpPr/>
          <p:nvPr/>
        </p:nvSpPr>
        <p:spPr>
          <a:xfrm>
            <a:off x="6209145" y="3513321"/>
            <a:ext cx="14696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schemeClr val="accent1"/>
                </a:solidFill>
              </a:rPr>
              <a:t>1,220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436B54C-E6D8-BE12-3BA2-146C3CD9E64C}"/>
              </a:ext>
            </a:extLst>
          </p:cNvPr>
          <p:cNvSpPr/>
          <p:nvPr/>
        </p:nvSpPr>
        <p:spPr>
          <a:xfrm>
            <a:off x="6209145" y="4455792"/>
            <a:ext cx="14696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schemeClr val="accent1"/>
                </a:solidFill>
              </a:rPr>
              <a:t>1,200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9A72A63-5162-8E96-BE42-5403B680D89B}"/>
              </a:ext>
            </a:extLst>
          </p:cNvPr>
          <p:cNvSpPr/>
          <p:nvPr/>
        </p:nvSpPr>
        <p:spPr>
          <a:xfrm>
            <a:off x="6209145" y="5389794"/>
            <a:ext cx="14696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schemeClr val="accent1"/>
                </a:solidFill>
              </a:rPr>
              <a:t>1,000</a:t>
            </a:r>
          </a:p>
        </p:txBody>
      </p:sp>
    </p:spTree>
    <p:extLst>
      <p:ext uri="{BB962C8B-B14F-4D97-AF65-F5344CB8AC3E}">
        <p14:creationId xmlns:p14="http://schemas.microsoft.com/office/powerpoint/2010/main" val="3915636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8" grpId="0"/>
      <p:bldP spid="8" grpId="1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8DE807-CD35-C829-F056-F2BB61B7DF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4979" y="983783"/>
            <a:ext cx="1571625" cy="208597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EF50D34-0892-F53F-B4F5-A399E7CDA406}"/>
              </a:ext>
            </a:extLst>
          </p:cNvPr>
          <p:cNvSpPr/>
          <p:nvPr/>
        </p:nvSpPr>
        <p:spPr>
          <a:xfrm>
            <a:off x="667512" y="547432"/>
            <a:ext cx="7525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</a:rPr>
              <a:t>There are 1,217 sweets in the jar.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055808-33B4-970A-268D-A540AC9F9B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3410" y="1855016"/>
            <a:ext cx="747045" cy="747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8B9AA14-EB2D-16AA-4AC2-937036F0DF7B}"/>
              </a:ext>
            </a:extLst>
          </p:cNvPr>
          <p:cNvSpPr txBox="1"/>
          <p:nvPr/>
        </p:nvSpPr>
        <p:spPr>
          <a:xfrm>
            <a:off x="5436254" y="20187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BDEFB9-7052-1BBD-7575-6C059356E5CA}"/>
              </a:ext>
            </a:extLst>
          </p:cNvPr>
          <p:cNvSpPr/>
          <p:nvPr/>
        </p:nvSpPr>
        <p:spPr>
          <a:xfrm>
            <a:off x="713550" y="3110826"/>
            <a:ext cx="747947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The shopkeeper is keeping a record of the approximate number of sweets in her shop.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Which do you think is the most appropriate degree of accuracy to round to?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396075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A7C1281C-75B9-45CF-981A-2628A18223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D49B1F9-2452-442A-B019-718C926FE81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E55D13-9A9E-4038-AC96-3C4337461052}">
  <ds:schemaRefs>
    <ds:schemaRef ds:uri="http://purl.org/dc/dcmitype/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1773a752-338d-48d4-aab1-fb5d939e1fab"/>
    <ds:schemaRef ds:uri="e9e213f7-a068-4185-ae5b-85aa76b56dbd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732</TotalTime>
  <Words>650</Words>
  <Application>Microsoft Office PowerPoint</Application>
  <PresentationFormat>On-screen Show (4:3)</PresentationFormat>
  <Paragraphs>215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Joseph Lisk</cp:lastModifiedBy>
  <cp:revision>19</cp:revision>
  <dcterms:created xsi:type="dcterms:W3CDTF">2023-08-02T14:09:38Z</dcterms:created>
  <dcterms:modified xsi:type="dcterms:W3CDTF">2026-10-02T12:54:29Z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