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90" r:id="rId10"/>
    <p:sldId id="291" r:id="rId11"/>
    <p:sldId id="292" r:id="rId12"/>
    <p:sldId id="258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265" r:id="rId29"/>
    <p:sldId id="259" r:id="rId30"/>
    <p:sldId id="266" r:id="rId31"/>
    <p:sldId id="260" r:id="rId32"/>
    <p:sldId id="261" r:id="rId33"/>
    <p:sldId id="262" r:id="rId34"/>
    <p:sldId id="264" r:id="rId35"/>
    <p:sldId id="263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AC55D8-2669-441E-8A42-4EF501B45618}" v="1" dt="2024-08-20T14:07:24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89" autoAdjust="0"/>
    <p:restoredTop sz="94660"/>
  </p:normalViewPr>
  <p:slideViewPr>
    <p:cSldViewPr snapToGrid="0">
      <p:cViewPr>
        <p:scale>
          <a:sx n="61" d="100"/>
          <a:sy n="61" d="100"/>
        </p:scale>
        <p:origin x="13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heme" Target="theme/theme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5BAC55D8-2669-441E-8A42-4EF501B45618}"/>
    <pc:docChg chg="delSld">
      <pc:chgData name="Zenab Mahmood" userId="93739503-e554-47e8-ab35-bcf89cedf0fb" providerId="ADAL" clId="{5BAC55D8-2669-441E-8A42-4EF501B45618}" dt="2024-08-20T14:07:18.804" v="4" actId="47"/>
      <pc:docMkLst>
        <pc:docMk/>
      </pc:docMkLst>
      <pc:sldChg chg="del">
        <pc:chgData name="Zenab Mahmood" userId="93739503-e554-47e8-ab35-bcf89cedf0fb" providerId="ADAL" clId="{5BAC55D8-2669-441E-8A42-4EF501B45618}" dt="2024-08-20T14:07:18.804" v="4" actId="47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5BAC55D8-2669-441E-8A42-4EF501B45618}" dt="2024-08-20T14:07:18.334" v="3" actId="47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5BAC55D8-2669-441E-8A42-4EF501B45618}" dt="2024-08-20T14:07:17.887" v="2" actId="47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5BAC55D8-2669-441E-8A42-4EF501B45618}" dt="2024-08-20T14:07:17.133" v="0" actId="47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5BAC55D8-2669-441E-8A42-4EF501B45618}" dt="2024-08-20T14:07:17.465" v="1" actId="47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4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5.png"/><Relationship Id="rId5" Type="http://schemas.openxmlformats.org/officeDocument/2006/relationships/image" Target="../media/image58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8.png"/><Relationship Id="rId5" Type="http://schemas.openxmlformats.org/officeDocument/2006/relationships/image" Target="../media/image45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8.png"/><Relationship Id="rId5" Type="http://schemas.openxmlformats.org/officeDocument/2006/relationships/image" Target="../media/image45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5.png"/><Relationship Id="rId5" Type="http://schemas.openxmlformats.org/officeDocument/2006/relationships/image" Target="../media/image44.png"/><Relationship Id="rId4" Type="http://schemas.openxmlformats.org/officeDocument/2006/relationships/image" Target="../media/image6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17" Type="http://schemas.openxmlformats.org/officeDocument/2006/relationships/image" Target="../media/image84.png"/><Relationship Id="rId2" Type="http://schemas.openxmlformats.org/officeDocument/2006/relationships/image" Target="../media/image69.png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18" Type="http://schemas.openxmlformats.org/officeDocument/2006/relationships/image" Target="../media/image103.png"/><Relationship Id="rId26" Type="http://schemas.openxmlformats.org/officeDocument/2006/relationships/image" Target="../media/image111.png"/><Relationship Id="rId3" Type="http://schemas.openxmlformats.org/officeDocument/2006/relationships/image" Target="../media/image89.png"/><Relationship Id="rId21" Type="http://schemas.openxmlformats.org/officeDocument/2006/relationships/image" Target="../media/image106.png"/><Relationship Id="rId7" Type="http://schemas.openxmlformats.org/officeDocument/2006/relationships/image" Target="../media/image43.png"/><Relationship Id="rId12" Type="http://schemas.openxmlformats.org/officeDocument/2006/relationships/image" Target="../media/image97.svg"/><Relationship Id="rId17" Type="http://schemas.openxmlformats.org/officeDocument/2006/relationships/image" Target="../media/image102.png"/><Relationship Id="rId25" Type="http://schemas.openxmlformats.org/officeDocument/2006/relationships/image" Target="../media/image110.png"/><Relationship Id="rId2" Type="http://schemas.openxmlformats.org/officeDocument/2006/relationships/image" Target="../media/image88.png"/><Relationship Id="rId16" Type="http://schemas.openxmlformats.org/officeDocument/2006/relationships/image" Target="../media/image101.svg"/><Relationship Id="rId20" Type="http://schemas.openxmlformats.org/officeDocument/2006/relationships/image" Target="../media/image10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2.png"/><Relationship Id="rId11" Type="http://schemas.openxmlformats.org/officeDocument/2006/relationships/image" Target="../media/image96.png"/><Relationship Id="rId24" Type="http://schemas.openxmlformats.org/officeDocument/2006/relationships/image" Target="../media/image109.png"/><Relationship Id="rId5" Type="http://schemas.openxmlformats.org/officeDocument/2006/relationships/image" Target="../media/image91.png"/><Relationship Id="rId15" Type="http://schemas.openxmlformats.org/officeDocument/2006/relationships/image" Target="../media/image100.png"/><Relationship Id="rId23" Type="http://schemas.openxmlformats.org/officeDocument/2006/relationships/image" Target="../media/image108.png"/><Relationship Id="rId10" Type="http://schemas.openxmlformats.org/officeDocument/2006/relationships/image" Target="../media/image95.png"/><Relationship Id="rId19" Type="http://schemas.openxmlformats.org/officeDocument/2006/relationships/image" Target="../media/image104.png"/><Relationship Id="rId4" Type="http://schemas.openxmlformats.org/officeDocument/2006/relationships/image" Target="../media/image90.png"/><Relationship Id="rId9" Type="http://schemas.openxmlformats.org/officeDocument/2006/relationships/image" Target="../media/image94.png"/><Relationship Id="rId14" Type="http://schemas.openxmlformats.org/officeDocument/2006/relationships/image" Target="../media/image99.svg"/><Relationship Id="rId22" Type="http://schemas.openxmlformats.org/officeDocument/2006/relationships/image" Target="../media/image107.pn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3.png"/><Relationship Id="rId18" Type="http://schemas.openxmlformats.org/officeDocument/2006/relationships/image" Target="../media/image128.png"/><Relationship Id="rId26" Type="http://schemas.openxmlformats.org/officeDocument/2006/relationships/image" Target="../media/image136.png"/><Relationship Id="rId39" Type="http://schemas.openxmlformats.org/officeDocument/2006/relationships/image" Target="../media/image149.png"/><Relationship Id="rId21" Type="http://schemas.openxmlformats.org/officeDocument/2006/relationships/image" Target="../media/image131.png"/><Relationship Id="rId34" Type="http://schemas.openxmlformats.org/officeDocument/2006/relationships/image" Target="../media/image144.png"/><Relationship Id="rId7" Type="http://schemas.openxmlformats.org/officeDocument/2006/relationships/image" Target="../media/image117.png"/><Relationship Id="rId2" Type="http://schemas.openxmlformats.org/officeDocument/2006/relationships/image" Target="../media/image112.png"/><Relationship Id="rId16" Type="http://schemas.openxmlformats.org/officeDocument/2006/relationships/image" Target="../media/image126.png"/><Relationship Id="rId20" Type="http://schemas.openxmlformats.org/officeDocument/2006/relationships/image" Target="../media/image130.png"/><Relationship Id="rId29" Type="http://schemas.openxmlformats.org/officeDocument/2006/relationships/image" Target="../media/image139.png"/><Relationship Id="rId41" Type="http://schemas.openxmlformats.org/officeDocument/2006/relationships/image" Target="../media/image15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6.png"/><Relationship Id="rId11" Type="http://schemas.openxmlformats.org/officeDocument/2006/relationships/image" Target="../media/image121.png"/><Relationship Id="rId24" Type="http://schemas.openxmlformats.org/officeDocument/2006/relationships/image" Target="../media/image134.png"/><Relationship Id="rId32" Type="http://schemas.openxmlformats.org/officeDocument/2006/relationships/image" Target="../media/image142.png"/><Relationship Id="rId37" Type="http://schemas.openxmlformats.org/officeDocument/2006/relationships/image" Target="../media/image147.png"/><Relationship Id="rId40" Type="http://schemas.openxmlformats.org/officeDocument/2006/relationships/image" Target="../media/image150.png"/><Relationship Id="rId5" Type="http://schemas.openxmlformats.org/officeDocument/2006/relationships/image" Target="../media/image115.png"/><Relationship Id="rId15" Type="http://schemas.openxmlformats.org/officeDocument/2006/relationships/image" Target="../media/image125.png"/><Relationship Id="rId23" Type="http://schemas.openxmlformats.org/officeDocument/2006/relationships/image" Target="../media/image133.png"/><Relationship Id="rId28" Type="http://schemas.openxmlformats.org/officeDocument/2006/relationships/image" Target="../media/image138.png"/><Relationship Id="rId36" Type="http://schemas.openxmlformats.org/officeDocument/2006/relationships/image" Target="../media/image146.png"/><Relationship Id="rId10" Type="http://schemas.openxmlformats.org/officeDocument/2006/relationships/image" Target="../media/image120.png"/><Relationship Id="rId19" Type="http://schemas.openxmlformats.org/officeDocument/2006/relationships/image" Target="../media/image129.png"/><Relationship Id="rId31" Type="http://schemas.openxmlformats.org/officeDocument/2006/relationships/image" Target="../media/image141.png"/><Relationship Id="rId4" Type="http://schemas.openxmlformats.org/officeDocument/2006/relationships/image" Target="../media/image114.jpg"/><Relationship Id="rId9" Type="http://schemas.openxmlformats.org/officeDocument/2006/relationships/image" Target="../media/image119.png"/><Relationship Id="rId14" Type="http://schemas.openxmlformats.org/officeDocument/2006/relationships/image" Target="../media/image124.png"/><Relationship Id="rId22" Type="http://schemas.openxmlformats.org/officeDocument/2006/relationships/image" Target="../media/image132.png"/><Relationship Id="rId27" Type="http://schemas.openxmlformats.org/officeDocument/2006/relationships/image" Target="../media/image137.png"/><Relationship Id="rId30" Type="http://schemas.openxmlformats.org/officeDocument/2006/relationships/image" Target="../media/image140.png"/><Relationship Id="rId35" Type="http://schemas.openxmlformats.org/officeDocument/2006/relationships/image" Target="../media/image145.png"/><Relationship Id="rId8" Type="http://schemas.openxmlformats.org/officeDocument/2006/relationships/image" Target="../media/image118.png"/><Relationship Id="rId3" Type="http://schemas.openxmlformats.org/officeDocument/2006/relationships/image" Target="../media/image113.png"/><Relationship Id="rId12" Type="http://schemas.openxmlformats.org/officeDocument/2006/relationships/image" Target="../media/image122.png"/><Relationship Id="rId17" Type="http://schemas.openxmlformats.org/officeDocument/2006/relationships/image" Target="../media/image127.png"/><Relationship Id="rId25" Type="http://schemas.openxmlformats.org/officeDocument/2006/relationships/image" Target="../media/image135.png"/><Relationship Id="rId33" Type="http://schemas.openxmlformats.org/officeDocument/2006/relationships/image" Target="../media/image143.png"/><Relationship Id="rId38" Type="http://schemas.openxmlformats.org/officeDocument/2006/relationships/image" Target="../media/image148.png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3.png"/><Relationship Id="rId18" Type="http://schemas.openxmlformats.org/officeDocument/2006/relationships/image" Target="../media/image168.png"/><Relationship Id="rId26" Type="http://schemas.openxmlformats.org/officeDocument/2006/relationships/image" Target="../media/image176.png"/><Relationship Id="rId39" Type="http://schemas.openxmlformats.org/officeDocument/2006/relationships/image" Target="../media/image189.png"/><Relationship Id="rId21" Type="http://schemas.openxmlformats.org/officeDocument/2006/relationships/image" Target="../media/image171.png"/><Relationship Id="rId34" Type="http://schemas.openxmlformats.org/officeDocument/2006/relationships/image" Target="../media/image184.png"/><Relationship Id="rId42" Type="http://schemas.openxmlformats.org/officeDocument/2006/relationships/image" Target="../media/image192.png"/><Relationship Id="rId47" Type="http://schemas.openxmlformats.org/officeDocument/2006/relationships/image" Target="../media/image197.png"/><Relationship Id="rId50" Type="http://schemas.openxmlformats.org/officeDocument/2006/relationships/image" Target="../media/image200.png"/><Relationship Id="rId55" Type="http://schemas.openxmlformats.org/officeDocument/2006/relationships/image" Target="../media/image205.png"/><Relationship Id="rId7" Type="http://schemas.openxmlformats.org/officeDocument/2006/relationships/image" Target="../media/image157.png"/><Relationship Id="rId2" Type="http://schemas.openxmlformats.org/officeDocument/2006/relationships/image" Target="../media/image152.png"/><Relationship Id="rId16" Type="http://schemas.openxmlformats.org/officeDocument/2006/relationships/image" Target="../media/image166.png"/><Relationship Id="rId29" Type="http://schemas.openxmlformats.org/officeDocument/2006/relationships/image" Target="../media/image179.png"/><Relationship Id="rId11" Type="http://schemas.openxmlformats.org/officeDocument/2006/relationships/image" Target="../media/image161.png"/><Relationship Id="rId24" Type="http://schemas.openxmlformats.org/officeDocument/2006/relationships/image" Target="../media/image174.png"/><Relationship Id="rId32" Type="http://schemas.openxmlformats.org/officeDocument/2006/relationships/image" Target="../media/image182.png"/><Relationship Id="rId37" Type="http://schemas.openxmlformats.org/officeDocument/2006/relationships/image" Target="../media/image187.png"/><Relationship Id="rId40" Type="http://schemas.openxmlformats.org/officeDocument/2006/relationships/image" Target="../media/image190.png"/><Relationship Id="rId45" Type="http://schemas.openxmlformats.org/officeDocument/2006/relationships/image" Target="../media/image195.png"/><Relationship Id="rId53" Type="http://schemas.openxmlformats.org/officeDocument/2006/relationships/image" Target="../media/image203.png"/><Relationship Id="rId58" Type="http://schemas.openxmlformats.org/officeDocument/2006/relationships/image" Target="../media/image208.png"/><Relationship Id="rId5" Type="http://schemas.openxmlformats.org/officeDocument/2006/relationships/image" Target="../media/image155.png"/><Relationship Id="rId19" Type="http://schemas.openxmlformats.org/officeDocument/2006/relationships/image" Target="../media/image169.png"/><Relationship Id="rId4" Type="http://schemas.openxmlformats.org/officeDocument/2006/relationships/image" Target="../media/image154.png"/><Relationship Id="rId9" Type="http://schemas.openxmlformats.org/officeDocument/2006/relationships/image" Target="../media/image159.png"/><Relationship Id="rId14" Type="http://schemas.openxmlformats.org/officeDocument/2006/relationships/image" Target="../media/image164.png"/><Relationship Id="rId22" Type="http://schemas.openxmlformats.org/officeDocument/2006/relationships/image" Target="../media/image172.png"/><Relationship Id="rId27" Type="http://schemas.openxmlformats.org/officeDocument/2006/relationships/image" Target="../media/image177.png"/><Relationship Id="rId30" Type="http://schemas.openxmlformats.org/officeDocument/2006/relationships/image" Target="../media/image180.png"/><Relationship Id="rId35" Type="http://schemas.openxmlformats.org/officeDocument/2006/relationships/image" Target="../media/image185.png"/><Relationship Id="rId43" Type="http://schemas.openxmlformats.org/officeDocument/2006/relationships/image" Target="../media/image193.png"/><Relationship Id="rId48" Type="http://schemas.openxmlformats.org/officeDocument/2006/relationships/image" Target="../media/image198.png"/><Relationship Id="rId56" Type="http://schemas.openxmlformats.org/officeDocument/2006/relationships/image" Target="../media/image206.png"/><Relationship Id="rId8" Type="http://schemas.openxmlformats.org/officeDocument/2006/relationships/image" Target="../media/image158.png"/><Relationship Id="rId51" Type="http://schemas.openxmlformats.org/officeDocument/2006/relationships/image" Target="../media/image201.png"/><Relationship Id="rId3" Type="http://schemas.openxmlformats.org/officeDocument/2006/relationships/image" Target="../media/image153.png"/><Relationship Id="rId12" Type="http://schemas.openxmlformats.org/officeDocument/2006/relationships/image" Target="../media/image162.png"/><Relationship Id="rId17" Type="http://schemas.openxmlformats.org/officeDocument/2006/relationships/image" Target="../media/image167.png"/><Relationship Id="rId25" Type="http://schemas.openxmlformats.org/officeDocument/2006/relationships/image" Target="../media/image175.png"/><Relationship Id="rId33" Type="http://schemas.openxmlformats.org/officeDocument/2006/relationships/image" Target="../media/image183.png"/><Relationship Id="rId38" Type="http://schemas.openxmlformats.org/officeDocument/2006/relationships/image" Target="../media/image188.png"/><Relationship Id="rId46" Type="http://schemas.openxmlformats.org/officeDocument/2006/relationships/image" Target="../media/image196.png"/><Relationship Id="rId20" Type="http://schemas.openxmlformats.org/officeDocument/2006/relationships/image" Target="../media/image170.png"/><Relationship Id="rId41" Type="http://schemas.openxmlformats.org/officeDocument/2006/relationships/image" Target="../media/image191.png"/><Relationship Id="rId54" Type="http://schemas.openxmlformats.org/officeDocument/2006/relationships/image" Target="../media/image20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56.png"/><Relationship Id="rId15" Type="http://schemas.openxmlformats.org/officeDocument/2006/relationships/image" Target="../media/image165.png"/><Relationship Id="rId23" Type="http://schemas.openxmlformats.org/officeDocument/2006/relationships/image" Target="../media/image173.png"/><Relationship Id="rId28" Type="http://schemas.openxmlformats.org/officeDocument/2006/relationships/image" Target="../media/image178.png"/><Relationship Id="rId36" Type="http://schemas.openxmlformats.org/officeDocument/2006/relationships/image" Target="../media/image186.png"/><Relationship Id="rId49" Type="http://schemas.openxmlformats.org/officeDocument/2006/relationships/image" Target="../media/image199.png"/><Relationship Id="rId57" Type="http://schemas.openxmlformats.org/officeDocument/2006/relationships/image" Target="../media/image207.png"/><Relationship Id="rId10" Type="http://schemas.openxmlformats.org/officeDocument/2006/relationships/image" Target="../media/image160.png"/><Relationship Id="rId31" Type="http://schemas.openxmlformats.org/officeDocument/2006/relationships/image" Target="../media/image181.png"/><Relationship Id="rId44" Type="http://schemas.openxmlformats.org/officeDocument/2006/relationships/image" Target="../media/image194.png"/><Relationship Id="rId52" Type="http://schemas.openxmlformats.org/officeDocument/2006/relationships/image" Target="../media/image2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BB643C-9C6F-2566-AE88-6A8617630F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643" y="1596975"/>
            <a:ext cx="7529213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5E9254-8304-4403-E5A5-98741D7C23E3}"/>
              </a:ext>
            </a:extLst>
          </p:cNvPr>
          <p:cNvSpPr txBox="1"/>
          <p:nvPr/>
        </p:nvSpPr>
        <p:spPr>
          <a:xfrm>
            <a:off x="695549" y="562572"/>
            <a:ext cx="784687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				What could the size of this angle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	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			A			B			C			D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There are ________ degrees in a half turn.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Complete the part-whole models. 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3CA23-7346-D289-A52E-DE7F95BA61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93" y="3515978"/>
            <a:ext cx="2077898" cy="20801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988DF0-B4F6-08A5-464C-02C734FE83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603" y="3504463"/>
            <a:ext cx="2077898" cy="20801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B23992-B61F-5275-5A26-4AD14CA587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97813" y="3476952"/>
            <a:ext cx="2077898" cy="20801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12D1D8-9DEA-209C-2C9E-BE355431180D}"/>
              </a:ext>
            </a:extLst>
          </p:cNvPr>
          <p:cNvSpPr txBox="1"/>
          <p:nvPr/>
        </p:nvSpPr>
        <p:spPr>
          <a:xfrm>
            <a:off x="1682360" y="3685148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7BF9C6-6703-C2A5-A4D5-A9C176C91B25}"/>
              </a:ext>
            </a:extLst>
          </p:cNvPr>
          <p:cNvSpPr txBox="1"/>
          <p:nvPr/>
        </p:nvSpPr>
        <p:spPr>
          <a:xfrm>
            <a:off x="4036603" y="3685148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180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8EA2D6-D9E2-653A-4097-1935183A3343}"/>
              </a:ext>
            </a:extLst>
          </p:cNvPr>
          <p:cNvSpPr txBox="1"/>
          <p:nvPr/>
        </p:nvSpPr>
        <p:spPr>
          <a:xfrm>
            <a:off x="7081016" y="3684850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138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734F02-B91A-773B-8D48-20F42064D17B}"/>
              </a:ext>
            </a:extLst>
          </p:cNvPr>
          <p:cNvSpPr txBox="1"/>
          <p:nvPr/>
        </p:nvSpPr>
        <p:spPr>
          <a:xfrm>
            <a:off x="7169266" y="4832755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12771E-2FD5-7DA2-B97E-C1D0AEC807C3}"/>
              </a:ext>
            </a:extLst>
          </p:cNvPr>
          <p:cNvSpPr txBox="1"/>
          <p:nvPr/>
        </p:nvSpPr>
        <p:spPr>
          <a:xfrm>
            <a:off x="4670603" y="4876775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954417-B7AE-399E-B40A-4A99CCEBE65F}"/>
              </a:ext>
            </a:extLst>
          </p:cNvPr>
          <p:cNvSpPr txBox="1"/>
          <p:nvPr/>
        </p:nvSpPr>
        <p:spPr>
          <a:xfrm>
            <a:off x="1164837" y="4876775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1D0D87D7-6D0E-07B4-741D-64F086EA0795}"/>
              </a:ext>
            </a:extLst>
          </p:cNvPr>
          <p:cNvSpPr/>
          <p:nvPr/>
        </p:nvSpPr>
        <p:spPr>
          <a:xfrm rot="11849619">
            <a:off x="2536395" y="308504"/>
            <a:ext cx="621022" cy="622280"/>
          </a:xfrm>
          <a:prstGeom prst="arc">
            <a:avLst>
              <a:gd name="adj1" fmla="val 17243732"/>
              <a:gd name="adj2" fmla="val 21239392"/>
            </a:avLst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5A3BC97-4A04-3923-928E-5BC79770F353}"/>
              </a:ext>
            </a:extLst>
          </p:cNvPr>
          <p:cNvCxnSpPr/>
          <p:nvPr/>
        </p:nvCxnSpPr>
        <p:spPr>
          <a:xfrm rot="6234273" flipH="1" flipV="1">
            <a:off x="1858897" y="676486"/>
            <a:ext cx="1149624" cy="8135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D80394-069D-0914-1FFC-D39FFA937C87}"/>
              </a:ext>
            </a:extLst>
          </p:cNvPr>
          <p:cNvCxnSpPr/>
          <p:nvPr/>
        </p:nvCxnSpPr>
        <p:spPr>
          <a:xfrm flipH="1" flipV="1">
            <a:off x="1481808" y="438900"/>
            <a:ext cx="1496034" cy="1819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D4EEB1C-F02A-23F4-5857-53A08F468F7F}"/>
              </a:ext>
            </a:extLst>
          </p:cNvPr>
          <p:cNvSpPr txBox="1"/>
          <p:nvPr/>
        </p:nvSpPr>
        <p:spPr>
          <a:xfrm>
            <a:off x="2826583" y="1302028"/>
            <a:ext cx="753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47⁰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C87F86-0517-CF8A-03AE-B4790349D516}"/>
              </a:ext>
            </a:extLst>
          </p:cNvPr>
          <p:cNvSpPr txBox="1"/>
          <p:nvPr/>
        </p:nvSpPr>
        <p:spPr>
          <a:xfrm>
            <a:off x="4178447" y="1302028"/>
            <a:ext cx="108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147⁰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3097D9-2E93-FDFB-7F6F-840F9C870418}"/>
              </a:ext>
            </a:extLst>
          </p:cNvPr>
          <p:cNvSpPr txBox="1"/>
          <p:nvPr/>
        </p:nvSpPr>
        <p:spPr>
          <a:xfrm>
            <a:off x="5556922" y="1302028"/>
            <a:ext cx="789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5FFC72-B689-D68D-E9B4-BAC875D79175}"/>
              </a:ext>
            </a:extLst>
          </p:cNvPr>
          <p:cNvSpPr txBox="1"/>
          <p:nvPr/>
        </p:nvSpPr>
        <p:spPr>
          <a:xfrm>
            <a:off x="6966638" y="1302028"/>
            <a:ext cx="753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68⁰</a:t>
            </a:r>
          </a:p>
        </p:txBody>
      </p:sp>
    </p:spTree>
    <p:extLst>
      <p:ext uri="{BB962C8B-B14F-4D97-AF65-F5344CB8AC3E}">
        <p14:creationId xmlns:p14="http://schemas.microsoft.com/office/powerpoint/2010/main" val="2414353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3E463E-EA5C-59A1-10CE-BE9652C2C497}"/>
              </a:ext>
            </a:extLst>
          </p:cNvPr>
          <p:cNvSpPr txBox="1"/>
          <p:nvPr/>
        </p:nvSpPr>
        <p:spPr>
          <a:xfrm>
            <a:off x="695549" y="562572"/>
            <a:ext cx="784687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				What could the size of this angle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	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			A			B			C			D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There are ________ degrees in a half turn.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Complete the part-whole models. 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EF11C-F3A3-0723-FC9B-46FB2AA2EC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93" y="3515978"/>
            <a:ext cx="2077898" cy="20801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822F45-EAD1-8A2F-394F-B30CF2B0E4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603" y="3504463"/>
            <a:ext cx="2077898" cy="20801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7573BA-5BB6-91F9-7334-4636D4C27A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97813" y="3476952"/>
            <a:ext cx="2077898" cy="20801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D5892-16E7-4699-5E92-987C90A0499F}"/>
              </a:ext>
            </a:extLst>
          </p:cNvPr>
          <p:cNvSpPr txBox="1"/>
          <p:nvPr/>
        </p:nvSpPr>
        <p:spPr>
          <a:xfrm>
            <a:off x="1682360" y="3685148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04532D-724B-3071-70F0-944BEA4B02AA}"/>
              </a:ext>
            </a:extLst>
          </p:cNvPr>
          <p:cNvSpPr txBox="1"/>
          <p:nvPr/>
        </p:nvSpPr>
        <p:spPr>
          <a:xfrm>
            <a:off x="4036603" y="3685148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180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76E671-8D4A-F820-9F9F-6F2212346E9D}"/>
              </a:ext>
            </a:extLst>
          </p:cNvPr>
          <p:cNvSpPr txBox="1"/>
          <p:nvPr/>
        </p:nvSpPr>
        <p:spPr>
          <a:xfrm>
            <a:off x="7081016" y="3684850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138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85FCCF-FB54-025C-7C8C-4D5201CC70F1}"/>
              </a:ext>
            </a:extLst>
          </p:cNvPr>
          <p:cNvSpPr txBox="1"/>
          <p:nvPr/>
        </p:nvSpPr>
        <p:spPr>
          <a:xfrm>
            <a:off x="7169266" y="4832755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698394-0F0A-94AC-F2A3-0F08EBF73569}"/>
              </a:ext>
            </a:extLst>
          </p:cNvPr>
          <p:cNvSpPr txBox="1"/>
          <p:nvPr/>
        </p:nvSpPr>
        <p:spPr>
          <a:xfrm>
            <a:off x="4670603" y="4876775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862A9D-5C75-EA79-BFC9-CE611C1ED4B9}"/>
              </a:ext>
            </a:extLst>
          </p:cNvPr>
          <p:cNvSpPr txBox="1"/>
          <p:nvPr/>
        </p:nvSpPr>
        <p:spPr>
          <a:xfrm>
            <a:off x="1164837" y="4876775"/>
            <a:ext cx="809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9E846C-2DC9-8D86-1682-3BC5EDFBCC40}"/>
              </a:ext>
            </a:extLst>
          </p:cNvPr>
          <p:cNvSpPr txBox="1"/>
          <p:nvPr/>
        </p:nvSpPr>
        <p:spPr>
          <a:xfrm>
            <a:off x="1298222" y="669760"/>
            <a:ext cx="11228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Acute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86DEC777-A1C2-B8AC-1F32-01BFC0B4E9DF}"/>
              </a:ext>
            </a:extLst>
          </p:cNvPr>
          <p:cNvSpPr/>
          <p:nvPr/>
        </p:nvSpPr>
        <p:spPr>
          <a:xfrm>
            <a:off x="2476202" y="1273391"/>
            <a:ext cx="1014116" cy="490056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ounded Rectangle 29">
            <a:extLst>
              <a:ext uri="{FF2B5EF4-FFF2-40B4-BE49-F238E27FC236}">
                <a16:creationId xmlns:a16="http://schemas.microsoft.com/office/drawing/2014/main" id="{E8B4DEF3-7ED0-77AE-EA7F-AD56214B22D4}"/>
              </a:ext>
            </a:extLst>
          </p:cNvPr>
          <p:cNvSpPr/>
          <p:nvPr/>
        </p:nvSpPr>
        <p:spPr>
          <a:xfrm>
            <a:off x="6606936" y="1285239"/>
            <a:ext cx="1014116" cy="490056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E609E99-FBF2-2D66-AEBE-318277AC6E2B}"/>
              </a:ext>
            </a:extLst>
          </p:cNvPr>
          <p:cNvSpPr txBox="1"/>
          <p:nvPr/>
        </p:nvSpPr>
        <p:spPr>
          <a:xfrm>
            <a:off x="2759460" y="1988257"/>
            <a:ext cx="11228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F4D956-98AC-CB90-6E12-97568E191094}"/>
              </a:ext>
            </a:extLst>
          </p:cNvPr>
          <p:cNvSpPr txBox="1"/>
          <p:nvPr/>
        </p:nvSpPr>
        <p:spPr>
          <a:xfrm>
            <a:off x="2279759" y="4907405"/>
            <a:ext cx="1122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153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DD75BA-F502-EAE5-6E23-C69D42592EC5}"/>
              </a:ext>
            </a:extLst>
          </p:cNvPr>
          <p:cNvSpPr txBox="1"/>
          <p:nvPr/>
        </p:nvSpPr>
        <p:spPr>
          <a:xfrm>
            <a:off x="3490318" y="4889499"/>
            <a:ext cx="688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70AA702-F847-5A98-04BE-75B366BA207F}"/>
              </a:ext>
            </a:extLst>
          </p:cNvPr>
          <p:cNvSpPr txBox="1"/>
          <p:nvPr/>
        </p:nvSpPr>
        <p:spPr>
          <a:xfrm>
            <a:off x="5868087" y="4255412"/>
            <a:ext cx="1122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BEA2E930-3074-EDFF-CF21-A440AF8B0E11}"/>
              </a:ext>
            </a:extLst>
          </p:cNvPr>
          <p:cNvSpPr/>
          <p:nvPr/>
        </p:nvSpPr>
        <p:spPr>
          <a:xfrm rot="11849619">
            <a:off x="2536395" y="308504"/>
            <a:ext cx="621022" cy="622280"/>
          </a:xfrm>
          <a:prstGeom prst="arc">
            <a:avLst>
              <a:gd name="adj1" fmla="val 17243732"/>
              <a:gd name="adj2" fmla="val 21239392"/>
            </a:avLst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1DDF8FF-2D2D-C41B-6D21-7EBFF9BBC91C}"/>
              </a:ext>
            </a:extLst>
          </p:cNvPr>
          <p:cNvCxnSpPr/>
          <p:nvPr/>
        </p:nvCxnSpPr>
        <p:spPr>
          <a:xfrm rot="6234273" flipH="1" flipV="1">
            <a:off x="1858897" y="676486"/>
            <a:ext cx="1149624" cy="8135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53880A2-A025-1CC5-FE9E-3C00E539C94A}"/>
              </a:ext>
            </a:extLst>
          </p:cNvPr>
          <p:cNvCxnSpPr/>
          <p:nvPr/>
        </p:nvCxnSpPr>
        <p:spPr>
          <a:xfrm flipH="1" flipV="1">
            <a:off x="1481808" y="438900"/>
            <a:ext cx="1496034" cy="18198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90FD6ED-2C56-2691-5EA1-FEB535F77208}"/>
              </a:ext>
            </a:extLst>
          </p:cNvPr>
          <p:cNvSpPr txBox="1"/>
          <p:nvPr/>
        </p:nvSpPr>
        <p:spPr>
          <a:xfrm>
            <a:off x="2826583" y="1302028"/>
            <a:ext cx="753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47⁰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296CF87-83DF-E183-D0CC-ECB1ED6B8536}"/>
              </a:ext>
            </a:extLst>
          </p:cNvPr>
          <p:cNvSpPr txBox="1"/>
          <p:nvPr/>
        </p:nvSpPr>
        <p:spPr>
          <a:xfrm>
            <a:off x="4178447" y="1302028"/>
            <a:ext cx="108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147⁰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6C5CFA3-0CB5-45CA-4CB7-5B1CE17F534D}"/>
              </a:ext>
            </a:extLst>
          </p:cNvPr>
          <p:cNvSpPr txBox="1"/>
          <p:nvPr/>
        </p:nvSpPr>
        <p:spPr>
          <a:xfrm>
            <a:off x="5556922" y="1302028"/>
            <a:ext cx="789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2DEA5EC-D2E3-1DDE-F9E8-E8B16B9A43C6}"/>
              </a:ext>
            </a:extLst>
          </p:cNvPr>
          <p:cNvSpPr txBox="1"/>
          <p:nvPr/>
        </p:nvSpPr>
        <p:spPr>
          <a:xfrm>
            <a:off x="6966638" y="1302028"/>
            <a:ext cx="753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68⁰</a:t>
            </a:r>
          </a:p>
        </p:txBody>
      </p:sp>
    </p:spTree>
    <p:extLst>
      <p:ext uri="{BB962C8B-B14F-4D97-AF65-F5344CB8AC3E}">
        <p14:creationId xmlns:p14="http://schemas.microsoft.com/office/powerpoint/2010/main" val="3388862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811564-8729-1BF3-E2A4-EC31CD538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1825" y="346378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B39EFD-2850-0EEE-BA48-7001B5C78B38}"/>
              </a:ext>
            </a:extLst>
          </p:cNvPr>
          <p:cNvSpPr txBox="1"/>
          <p:nvPr/>
        </p:nvSpPr>
        <p:spPr>
          <a:xfrm>
            <a:off x="5414669" y="4890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Arc 3">
            <a:extLst>
              <a:ext uri="{FF2B5EF4-FFF2-40B4-BE49-F238E27FC236}">
                <a16:creationId xmlns:a16="http://schemas.microsoft.com/office/drawing/2014/main" id="{9AD40DEB-7C20-F03E-B59E-2CA9FBBE141F}"/>
              </a:ext>
            </a:extLst>
          </p:cNvPr>
          <p:cNvSpPr/>
          <p:nvPr/>
        </p:nvSpPr>
        <p:spPr>
          <a:xfrm rot="1208255">
            <a:off x="786177" y="2481847"/>
            <a:ext cx="782016" cy="782016"/>
          </a:xfrm>
          <a:prstGeom prst="arc">
            <a:avLst>
              <a:gd name="adj1" fmla="val 14851371"/>
              <a:gd name="adj2" fmla="val 18276251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20BE7D26-2C1E-2191-04BF-1E0A368DA443}"/>
              </a:ext>
            </a:extLst>
          </p:cNvPr>
          <p:cNvSpPr/>
          <p:nvPr/>
        </p:nvSpPr>
        <p:spPr>
          <a:xfrm rot="17024969">
            <a:off x="6892449" y="3159372"/>
            <a:ext cx="759130" cy="759130"/>
          </a:xfrm>
          <a:prstGeom prst="arc">
            <a:avLst>
              <a:gd name="adj1" fmla="val 13335296"/>
              <a:gd name="adj2" fmla="val 21316638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233C9F6-D2D3-E84B-8235-45D5182355D2}"/>
              </a:ext>
            </a:extLst>
          </p:cNvPr>
          <p:cNvCxnSpPr>
            <a:cxnSpLocks/>
          </p:cNvCxnSpPr>
          <p:nvPr/>
        </p:nvCxnSpPr>
        <p:spPr>
          <a:xfrm rot="120000" flipV="1">
            <a:off x="3454580" y="4403283"/>
            <a:ext cx="329054" cy="16859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7B6D88-C50B-C38D-189E-F2355B9740D9}"/>
              </a:ext>
            </a:extLst>
          </p:cNvPr>
          <p:cNvCxnSpPr>
            <a:cxnSpLocks/>
          </p:cNvCxnSpPr>
          <p:nvPr/>
        </p:nvCxnSpPr>
        <p:spPr>
          <a:xfrm rot="-120000" flipH="1" flipV="1">
            <a:off x="3768295" y="4403284"/>
            <a:ext cx="146048" cy="3371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50B2E54-4936-85E6-8F4B-2FD0CB6ECB3E}"/>
              </a:ext>
            </a:extLst>
          </p:cNvPr>
          <p:cNvSpPr txBox="1"/>
          <p:nvPr/>
        </p:nvSpPr>
        <p:spPr>
          <a:xfrm>
            <a:off x="646731" y="5541433"/>
            <a:ext cx="1764000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Acute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416764-961D-1F63-839F-370E1ECEA2E7}"/>
              </a:ext>
            </a:extLst>
          </p:cNvPr>
          <p:cNvSpPr txBox="1"/>
          <p:nvPr/>
        </p:nvSpPr>
        <p:spPr>
          <a:xfrm>
            <a:off x="4430587" y="5541433"/>
            <a:ext cx="1764000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Obtuse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49E7EB-31C3-0BF8-60AB-03DD2EF5B571}"/>
              </a:ext>
            </a:extLst>
          </p:cNvPr>
          <p:cNvSpPr txBox="1"/>
          <p:nvPr/>
        </p:nvSpPr>
        <p:spPr>
          <a:xfrm>
            <a:off x="2538659" y="5541433"/>
            <a:ext cx="1764000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Right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276434-E5B5-5442-AB4B-AD2C8182792D}"/>
              </a:ext>
            </a:extLst>
          </p:cNvPr>
          <p:cNvSpPr txBox="1"/>
          <p:nvPr/>
        </p:nvSpPr>
        <p:spPr>
          <a:xfrm>
            <a:off x="6322514" y="5541433"/>
            <a:ext cx="1764000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Half a turn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12667D1-EFC0-AAB3-C093-D075959171C5}"/>
              </a:ext>
            </a:extLst>
          </p:cNvPr>
          <p:cNvCxnSpPr>
            <a:cxnSpLocks/>
            <a:stCxn id="8" idx="0"/>
          </p:cNvCxnSpPr>
          <p:nvPr/>
        </p:nvCxnSpPr>
        <p:spPr>
          <a:xfrm flipH="1" flipV="1">
            <a:off x="1350823" y="2852238"/>
            <a:ext cx="177908" cy="2689195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9BD5C93-E96F-B0ED-12A8-4E3E90CCFF69}"/>
              </a:ext>
            </a:extLst>
          </p:cNvPr>
          <p:cNvCxnSpPr>
            <a:cxnSpLocks/>
            <a:stCxn id="10" idx="0"/>
          </p:cNvCxnSpPr>
          <p:nvPr/>
        </p:nvCxnSpPr>
        <p:spPr>
          <a:xfrm flipV="1">
            <a:off x="3420659" y="4871635"/>
            <a:ext cx="228574" cy="669798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1B45005-41B4-7D73-E72D-E2F8EA8F1376}"/>
              </a:ext>
            </a:extLst>
          </p:cNvPr>
          <p:cNvCxnSpPr>
            <a:cxnSpLocks/>
            <a:stCxn id="9" idx="0"/>
          </p:cNvCxnSpPr>
          <p:nvPr/>
        </p:nvCxnSpPr>
        <p:spPr>
          <a:xfrm flipV="1">
            <a:off x="5312587" y="3898232"/>
            <a:ext cx="1639216" cy="164320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>
            <a:extLst>
              <a:ext uri="{FF2B5EF4-FFF2-40B4-BE49-F238E27FC236}">
                <a16:creationId xmlns:a16="http://schemas.microsoft.com/office/drawing/2014/main" id="{C258DF06-D729-9DC9-7EAE-A3F03DE16F26}"/>
              </a:ext>
            </a:extLst>
          </p:cNvPr>
          <p:cNvSpPr/>
          <p:nvPr/>
        </p:nvSpPr>
        <p:spPr>
          <a:xfrm rot="18413918">
            <a:off x="4017456" y="1548016"/>
            <a:ext cx="815352" cy="815352"/>
          </a:xfrm>
          <a:prstGeom prst="arc">
            <a:avLst>
              <a:gd name="adj1" fmla="val 11927765"/>
              <a:gd name="adj2" fmla="val 901863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AB48A5F-93BB-108F-B4C8-B1A73FBF3CA1}"/>
              </a:ext>
            </a:extLst>
          </p:cNvPr>
          <p:cNvCxnSpPr>
            <a:cxnSpLocks/>
            <a:stCxn id="11" idx="0"/>
          </p:cNvCxnSpPr>
          <p:nvPr/>
        </p:nvCxnSpPr>
        <p:spPr>
          <a:xfrm flipH="1" flipV="1">
            <a:off x="4476580" y="2014751"/>
            <a:ext cx="2727934" cy="3526682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155DE5B-65A1-6E12-F481-C4B0A943A000}"/>
              </a:ext>
            </a:extLst>
          </p:cNvPr>
          <p:cNvCxnSpPr/>
          <p:nvPr/>
        </p:nvCxnSpPr>
        <p:spPr>
          <a:xfrm flipH="1" flipV="1">
            <a:off x="1166052" y="1093423"/>
            <a:ext cx="2" cy="184265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AACED6A-89C2-A5CF-CF84-8C8C05FBA181}"/>
              </a:ext>
            </a:extLst>
          </p:cNvPr>
          <p:cNvCxnSpPr/>
          <p:nvPr/>
        </p:nvCxnSpPr>
        <p:spPr>
          <a:xfrm flipV="1">
            <a:off x="1157804" y="1832882"/>
            <a:ext cx="1213598" cy="110319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DE2C6E5-CBA3-8959-D6CB-870DBA1C388A}"/>
              </a:ext>
            </a:extLst>
          </p:cNvPr>
          <p:cNvCxnSpPr/>
          <p:nvPr/>
        </p:nvCxnSpPr>
        <p:spPr>
          <a:xfrm flipH="1" flipV="1">
            <a:off x="7325984" y="1709179"/>
            <a:ext cx="2" cy="184265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E2EE30B-6E4E-A146-6674-CB6A34B63F74}"/>
              </a:ext>
            </a:extLst>
          </p:cNvPr>
          <p:cNvCxnSpPr/>
          <p:nvPr/>
        </p:nvCxnSpPr>
        <p:spPr>
          <a:xfrm flipH="1">
            <a:off x="6044580" y="3551836"/>
            <a:ext cx="1273156" cy="69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6F9B342-BE71-ED84-9B5D-4374F39D6AE4}"/>
              </a:ext>
            </a:extLst>
          </p:cNvPr>
          <p:cNvCxnSpPr/>
          <p:nvPr/>
        </p:nvCxnSpPr>
        <p:spPr>
          <a:xfrm flipV="1">
            <a:off x="3576475" y="4032906"/>
            <a:ext cx="1810454" cy="8697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72C3198-FF54-B85E-F8D5-36450F74E446}"/>
              </a:ext>
            </a:extLst>
          </p:cNvPr>
          <p:cNvCxnSpPr/>
          <p:nvPr/>
        </p:nvCxnSpPr>
        <p:spPr>
          <a:xfrm flipH="1" flipV="1">
            <a:off x="2552431" y="2735632"/>
            <a:ext cx="1049744" cy="21738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F28E693-BEF4-DDC2-8A1F-DAEB943884A8}"/>
              </a:ext>
            </a:extLst>
          </p:cNvPr>
          <p:cNvCxnSpPr/>
          <p:nvPr/>
        </p:nvCxnSpPr>
        <p:spPr>
          <a:xfrm flipV="1">
            <a:off x="3437565" y="1234170"/>
            <a:ext cx="1940482" cy="14430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F7E7F10-BC94-FB58-836C-5F4ADDC75A01}"/>
              </a:ext>
            </a:extLst>
          </p:cNvPr>
          <p:cNvSpPr txBox="1"/>
          <p:nvPr/>
        </p:nvSpPr>
        <p:spPr>
          <a:xfrm>
            <a:off x="1203682" y="1809880"/>
            <a:ext cx="570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71CE53E-6683-290B-CF2E-AC960086C338}"/>
              </a:ext>
            </a:extLst>
          </p:cNvPr>
          <p:cNvSpPr txBox="1"/>
          <p:nvPr/>
        </p:nvSpPr>
        <p:spPr>
          <a:xfrm>
            <a:off x="3441585" y="3825852"/>
            <a:ext cx="570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909BD09-8C81-587B-1B3F-3C53787E4632}"/>
              </a:ext>
            </a:extLst>
          </p:cNvPr>
          <p:cNvSpPr txBox="1"/>
          <p:nvPr/>
        </p:nvSpPr>
        <p:spPr>
          <a:xfrm>
            <a:off x="3600005" y="1272045"/>
            <a:ext cx="570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7F96FEA-74E7-7317-F071-60AFBBDF6837}"/>
              </a:ext>
            </a:extLst>
          </p:cNvPr>
          <p:cNvSpPr txBox="1"/>
          <p:nvPr/>
        </p:nvSpPr>
        <p:spPr>
          <a:xfrm>
            <a:off x="6395831" y="2855418"/>
            <a:ext cx="570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978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protractor">
            <a:extLst>
              <a:ext uri="{FF2B5EF4-FFF2-40B4-BE49-F238E27FC236}">
                <a16:creationId xmlns:a16="http://schemas.microsoft.com/office/drawing/2014/main" id="{7FDABC3B-CF66-EEE4-B7EB-FA7D646CB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812" y="885680"/>
            <a:ext cx="609600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273D94-20F8-FEA2-F4F8-636A397EB3EA}"/>
              </a:ext>
            </a:extLst>
          </p:cNvPr>
          <p:cNvSpPr txBox="1"/>
          <p:nvPr/>
        </p:nvSpPr>
        <p:spPr>
          <a:xfrm>
            <a:off x="1028412" y="4655127"/>
            <a:ext cx="640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This is a </a:t>
            </a:r>
            <a:r>
              <a:rPr lang="en-GB" sz="2800" b="1" dirty="0"/>
              <a:t>protractor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We can use it to measure the degrees of turn between two lines.</a:t>
            </a:r>
          </a:p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94395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5D12E33-9145-1BB6-0DE6-8D4488328CF4}"/>
              </a:ext>
            </a:extLst>
          </p:cNvPr>
          <p:cNvCxnSpPr/>
          <p:nvPr/>
        </p:nvCxnSpPr>
        <p:spPr>
          <a:xfrm flipH="1">
            <a:off x="1181098" y="3255815"/>
            <a:ext cx="293370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Image result for protractor">
            <a:extLst>
              <a:ext uri="{FF2B5EF4-FFF2-40B4-BE49-F238E27FC236}">
                <a16:creationId xmlns:a16="http://schemas.microsoft.com/office/drawing/2014/main" id="{E6A30EC3-B248-03DE-C56C-B4C916C71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261" y="943933"/>
            <a:ext cx="4668980" cy="257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26EB14B-C386-38BC-2C3F-B079D01B58D0}"/>
                  </a:ext>
                </a:extLst>
              </p:cNvPr>
              <p:cNvSpPr txBox="1"/>
              <p:nvPr/>
            </p:nvSpPr>
            <p:spPr>
              <a:xfrm>
                <a:off x="1769539" y="4943164"/>
                <a:ext cx="5043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The angle is 40 degrees. </a:t>
                </a:r>
              </a:p>
              <a:p>
                <a:pPr algn="ctr"/>
                <a:r>
                  <a:rPr lang="en-GB" sz="2800" dirty="0"/>
                  <a:t>We can write this as 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  <a:p>
                <a:pPr algn="ctr"/>
                <a:endParaRPr lang="en-GB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26EB14B-C386-38BC-2C3F-B079D01B58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9539" y="4943164"/>
                <a:ext cx="5043055" cy="1384995"/>
              </a:xfrm>
              <a:prstGeom prst="rect">
                <a:avLst/>
              </a:prstGeom>
              <a:blipFill>
                <a:blip r:embed="rId3"/>
                <a:stretch>
                  <a:fillRect t="-44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A3C23DA-5293-02D4-A67B-D2DFC8C87A99}"/>
              </a:ext>
            </a:extLst>
          </p:cNvPr>
          <p:cNvCxnSpPr>
            <a:cxnSpLocks/>
          </p:cNvCxnSpPr>
          <p:nvPr/>
        </p:nvCxnSpPr>
        <p:spPr>
          <a:xfrm>
            <a:off x="2549236" y="1041328"/>
            <a:ext cx="474521" cy="4258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A0B27A9-379A-37A3-8951-4356D06085A4}"/>
              </a:ext>
            </a:extLst>
          </p:cNvPr>
          <p:cNvCxnSpPr/>
          <p:nvPr/>
        </p:nvCxnSpPr>
        <p:spPr>
          <a:xfrm flipH="1" flipV="1">
            <a:off x="5084618" y="1690255"/>
            <a:ext cx="1177637" cy="138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70D771F-31B3-FA6E-3DE8-05F826E828AC}"/>
              </a:ext>
            </a:extLst>
          </p:cNvPr>
          <p:cNvSpPr txBox="1"/>
          <p:nvPr/>
        </p:nvSpPr>
        <p:spPr>
          <a:xfrm>
            <a:off x="1146465" y="518108"/>
            <a:ext cx="201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Outer scale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09FEDC-1BED-43C7-D317-736B92372DC2}"/>
              </a:ext>
            </a:extLst>
          </p:cNvPr>
          <p:cNvSpPr txBox="1"/>
          <p:nvPr/>
        </p:nvSpPr>
        <p:spPr>
          <a:xfrm>
            <a:off x="6120244" y="1411721"/>
            <a:ext cx="201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00FF"/>
                </a:solidFill>
              </a:rPr>
              <a:t>Inner scale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0140299-301F-B26B-A56E-8621375B3EF6}"/>
              </a:ext>
            </a:extLst>
          </p:cNvPr>
          <p:cNvSpPr/>
          <p:nvPr/>
        </p:nvSpPr>
        <p:spPr>
          <a:xfrm>
            <a:off x="2390351" y="1816061"/>
            <a:ext cx="304800" cy="304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FE9B301-42DF-4A96-093B-5FCFA50AE7BD}"/>
              </a:ext>
            </a:extLst>
          </p:cNvPr>
          <p:cNvGrpSpPr/>
          <p:nvPr/>
        </p:nvGrpSpPr>
        <p:grpSpPr>
          <a:xfrm rot="16200000">
            <a:off x="1153522" y="389875"/>
            <a:ext cx="5922553" cy="5749636"/>
            <a:chOff x="2022763" y="2175163"/>
            <a:chExt cx="3796146" cy="3685312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6E5F35C-E51D-1568-79CB-B996B68E8E76}"/>
                </a:ext>
              </a:extLst>
            </p:cNvPr>
            <p:cNvCxnSpPr/>
            <p:nvPr/>
          </p:nvCxnSpPr>
          <p:spPr>
            <a:xfrm flipH="1" flipV="1">
              <a:off x="3920836" y="2175163"/>
              <a:ext cx="2" cy="18426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C5FE9D8-A8A3-86C1-859C-4476DDE5BFC1}"/>
                </a:ext>
              </a:extLst>
            </p:cNvPr>
            <p:cNvSpPr/>
            <p:nvPr/>
          </p:nvSpPr>
          <p:spPr>
            <a:xfrm>
              <a:off x="2022763" y="2175163"/>
              <a:ext cx="3796146" cy="368531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9AA39BC2-2CCB-2D56-46F3-F4F3725F3A4D}"/>
              </a:ext>
            </a:extLst>
          </p:cNvPr>
          <p:cNvSpPr/>
          <p:nvPr/>
        </p:nvSpPr>
        <p:spPr>
          <a:xfrm>
            <a:off x="2744552" y="3601638"/>
            <a:ext cx="30080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It is an </a:t>
            </a:r>
            <a:r>
              <a:rPr lang="en-GB" sz="2800" b="1" dirty="0"/>
              <a:t>acute </a:t>
            </a:r>
            <a:r>
              <a:rPr lang="en-GB" sz="2800" dirty="0"/>
              <a:t>angle.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3FFF0E-FDDA-7B14-A33E-C88F9CCE5790}"/>
              </a:ext>
            </a:extLst>
          </p:cNvPr>
          <p:cNvSpPr/>
          <p:nvPr/>
        </p:nvSpPr>
        <p:spPr>
          <a:xfrm>
            <a:off x="2412955" y="4265490"/>
            <a:ext cx="38475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It is less than 90 degrees.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9EFDFCCD-40F6-11AC-6C42-B688F95F410F}"/>
              </a:ext>
            </a:extLst>
          </p:cNvPr>
          <p:cNvSpPr/>
          <p:nvPr/>
        </p:nvSpPr>
        <p:spPr>
          <a:xfrm rot="16200000">
            <a:off x="3457935" y="2697372"/>
            <a:ext cx="1056843" cy="1100264"/>
          </a:xfrm>
          <a:prstGeom prst="arc">
            <a:avLst>
              <a:gd name="adj1" fmla="val 16259512"/>
              <a:gd name="adj2" fmla="val 18893003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42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 animBg="1"/>
      <p:bldP spid="13" grpId="0"/>
      <p:bldP spid="14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8440666-470D-56EE-8BE6-274C3DD8ED14}"/>
              </a:ext>
            </a:extLst>
          </p:cNvPr>
          <p:cNvCxnSpPr>
            <a:cxnSpLocks/>
          </p:cNvCxnSpPr>
          <p:nvPr/>
        </p:nvCxnSpPr>
        <p:spPr>
          <a:xfrm flipH="1" flipV="1">
            <a:off x="1288473" y="3255815"/>
            <a:ext cx="2826329" cy="182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Image result for protractor">
            <a:extLst>
              <a:ext uri="{FF2B5EF4-FFF2-40B4-BE49-F238E27FC236}">
                <a16:creationId xmlns:a16="http://schemas.microsoft.com/office/drawing/2014/main" id="{691F6511-4706-FA83-5179-F97172C0E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59" y="941098"/>
            <a:ext cx="4668980" cy="257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4BA7C77-9DCC-6DB8-ED4D-C73C416BC962}"/>
              </a:ext>
            </a:extLst>
          </p:cNvPr>
          <p:cNvCxnSpPr/>
          <p:nvPr/>
        </p:nvCxnSpPr>
        <p:spPr>
          <a:xfrm>
            <a:off x="4018704" y="621932"/>
            <a:ext cx="0" cy="3191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49BCD48-F33D-3A77-6BF2-7EB7597A4788}"/>
                  </a:ext>
                </a:extLst>
              </p:cNvPr>
              <p:cNvSpPr txBox="1"/>
              <p:nvPr/>
            </p:nvSpPr>
            <p:spPr>
              <a:xfrm>
                <a:off x="1593272" y="4076120"/>
                <a:ext cx="5043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The angle is 88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endParaRPr lang="en-GB" sz="2800" dirty="0"/>
              </a:p>
              <a:p>
                <a:pPr algn="ctr"/>
                <a:endParaRPr lang="en-GB" sz="2800" dirty="0"/>
              </a:p>
              <a:p>
                <a:pPr algn="ctr"/>
                <a:r>
                  <a:rPr lang="en-GB" sz="2800" dirty="0"/>
                  <a:t>It is an </a:t>
                </a:r>
                <a:r>
                  <a:rPr lang="en-GB" sz="2800" b="1" dirty="0"/>
                  <a:t>acute </a:t>
                </a:r>
                <a:r>
                  <a:rPr lang="en-GB" sz="2800" dirty="0"/>
                  <a:t>angle.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49BCD48-F33D-3A77-6BF2-7EB7597A47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272" y="4076120"/>
                <a:ext cx="5043055" cy="1384995"/>
              </a:xfrm>
              <a:prstGeom prst="rect">
                <a:avLst/>
              </a:prstGeom>
              <a:blipFill>
                <a:blip r:embed="rId3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>
            <a:extLst>
              <a:ext uri="{FF2B5EF4-FFF2-40B4-BE49-F238E27FC236}">
                <a16:creationId xmlns:a16="http://schemas.microsoft.com/office/drawing/2014/main" id="{2D2B556D-659E-1247-2771-E010BD3E97F0}"/>
              </a:ext>
            </a:extLst>
          </p:cNvPr>
          <p:cNvGrpSpPr/>
          <p:nvPr/>
        </p:nvGrpSpPr>
        <p:grpSpPr>
          <a:xfrm rot="18576480">
            <a:off x="1541386" y="803023"/>
            <a:ext cx="5162067" cy="4963982"/>
            <a:chOff x="2022763" y="2175163"/>
            <a:chExt cx="3796146" cy="3685312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3CFE703F-E6AB-5086-0E9B-D6CE908A78D8}"/>
                </a:ext>
              </a:extLst>
            </p:cNvPr>
            <p:cNvCxnSpPr/>
            <p:nvPr/>
          </p:nvCxnSpPr>
          <p:spPr>
            <a:xfrm flipH="1" flipV="1">
              <a:off x="3920836" y="2175163"/>
              <a:ext cx="2" cy="18426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7FCC32C-9121-8894-9586-70938710797D}"/>
                </a:ext>
              </a:extLst>
            </p:cNvPr>
            <p:cNvSpPr/>
            <p:nvPr/>
          </p:nvSpPr>
          <p:spPr>
            <a:xfrm>
              <a:off x="2022763" y="2175163"/>
              <a:ext cx="3796146" cy="368531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Arc 8">
            <a:extLst>
              <a:ext uri="{FF2B5EF4-FFF2-40B4-BE49-F238E27FC236}">
                <a16:creationId xmlns:a16="http://schemas.microsoft.com/office/drawing/2014/main" id="{C43217F1-5B25-7484-A3AD-A175ADEBFFFC}"/>
              </a:ext>
            </a:extLst>
          </p:cNvPr>
          <p:cNvSpPr/>
          <p:nvPr/>
        </p:nvSpPr>
        <p:spPr>
          <a:xfrm rot="16200000">
            <a:off x="3488415" y="2697372"/>
            <a:ext cx="1056843" cy="1100264"/>
          </a:xfrm>
          <a:prstGeom prst="arc">
            <a:avLst>
              <a:gd name="adj1" fmla="val 16188078"/>
              <a:gd name="adj2" fmla="val 368727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9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">
                                      <p:cBhvr>
                                        <p:cTn id="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protractor">
            <a:extLst>
              <a:ext uri="{FF2B5EF4-FFF2-40B4-BE49-F238E27FC236}">
                <a16:creationId xmlns:a16="http://schemas.microsoft.com/office/drawing/2014/main" id="{29749DEE-C2DC-A7DF-D0E8-1158A4F3B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59" y="941098"/>
            <a:ext cx="4668980" cy="257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4CC3DD-C23F-091D-364F-346ADA96A6ED}"/>
              </a:ext>
            </a:extLst>
          </p:cNvPr>
          <p:cNvSpPr txBox="1"/>
          <p:nvPr/>
        </p:nvSpPr>
        <p:spPr>
          <a:xfrm>
            <a:off x="1689858" y="3691018"/>
            <a:ext cx="5043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It is an </a:t>
            </a:r>
            <a:r>
              <a:rPr lang="en-GB" sz="2800" b="1" dirty="0"/>
              <a:t>obtuse </a:t>
            </a:r>
            <a:r>
              <a:rPr lang="en-GB" sz="2800" dirty="0"/>
              <a:t>angle.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5E369AB-A8AA-150B-622A-08082970EBCD}"/>
              </a:ext>
            </a:extLst>
          </p:cNvPr>
          <p:cNvSpPr/>
          <p:nvPr/>
        </p:nvSpPr>
        <p:spPr>
          <a:xfrm>
            <a:off x="3828831" y="2987604"/>
            <a:ext cx="277091" cy="277091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6D68D0F-CE15-FB6A-9006-D928C17DE6D3}"/>
              </a:ext>
            </a:extLst>
          </p:cNvPr>
          <p:cNvGrpSpPr/>
          <p:nvPr/>
        </p:nvGrpSpPr>
        <p:grpSpPr>
          <a:xfrm>
            <a:off x="1600199" y="823509"/>
            <a:ext cx="5029200" cy="4882365"/>
            <a:chOff x="2022763" y="2175163"/>
            <a:chExt cx="3796146" cy="368531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503493E5-81D3-B208-AF42-8AD68833E12C}"/>
                </a:ext>
              </a:extLst>
            </p:cNvPr>
            <p:cNvCxnSpPr/>
            <p:nvPr/>
          </p:nvCxnSpPr>
          <p:spPr>
            <a:xfrm flipH="1" flipV="1">
              <a:off x="3914135" y="2175163"/>
              <a:ext cx="2" cy="18426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6778CFF-C7BA-171E-0242-04C49DDDAD3A}"/>
                </a:ext>
              </a:extLst>
            </p:cNvPr>
            <p:cNvSpPr/>
            <p:nvPr/>
          </p:nvSpPr>
          <p:spPr>
            <a:xfrm>
              <a:off x="2022763" y="2175163"/>
              <a:ext cx="3796146" cy="368531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82EF8-0EDE-1F09-7C33-FE02247F2EA5}"/>
              </a:ext>
            </a:extLst>
          </p:cNvPr>
          <p:cNvCxnSpPr>
            <a:endCxn id="7" idx="1"/>
          </p:cNvCxnSpPr>
          <p:nvPr/>
        </p:nvCxnSpPr>
        <p:spPr>
          <a:xfrm flipH="1" flipV="1">
            <a:off x="1600199" y="3264692"/>
            <a:ext cx="2514601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E7E0AC9-3ED6-5A3B-08F3-D09A11E5EAF5}"/>
                  </a:ext>
                </a:extLst>
              </p:cNvPr>
              <p:cNvSpPr txBox="1"/>
              <p:nvPr/>
            </p:nvSpPr>
            <p:spPr>
              <a:xfrm>
                <a:off x="1593272" y="4076120"/>
                <a:ext cx="5043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The angle is 90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E7E0AC9-3ED6-5A3B-08F3-D09A11E5EA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272" y="4076120"/>
                <a:ext cx="5043055" cy="523220"/>
              </a:xfrm>
              <a:prstGeom prst="rect">
                <a:avLst/>
              </a:prstGeom>
              <a:blipFill>
                <a:blip r:embed="rId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74C4093-9520-13B2-BD44-D0427BEB2BD2}"/>
                  </a:ext>
                </a:extLst>
              </p:cNvPr>
              <p:cNvSpPr txBox="1"/>
              <p:nvPr/>
            </p:nvSpPr>
            <p:spPr>
              <a:xfrm>
                <a:off x="1586344" y="4782212"/>
                <a:ext cx="5043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The angle is 140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800" dirty="0"/>
                  <a:t>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74C4093-9520-13B2-BD44-D0427BEB2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6344" y="4782212"/>
                <a:ext cx="5043055" cy="523220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C910DE0-69F4-E2C9-16D8-7D4C9BDE3960}"/>
                  </a:ext>
                </a:extLst>
              </p:cNvPr>
              <p:cNvSpPr txBox="1"/>
              <p:nvPr/>
            </p:nvSpPr>
            <p:spPr>
              <a:xfrm>
                <a:off x="1217307" y="4236615"/>
                <a:ext cx="615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It is greater than 90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 </m:t>
                    </m:r>
                  </m:oMath>
                </a14:m>
                <a:r>
                  <a:rPr lang="en-GB" sz="2800" dirty="0"/>
                  <a:t>and less than 180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800" dirty="0"/>
                  <a:t>.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C910DE0-69F4-E2C9-16D8-7D4C9BDE39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7307" y="4236615"/>
                <a:ext cx="6155613" cy="523220"/>
              </a:xfrm>
              <a:prstGeom prst="rect">
                <a:avLst/>
              </a:prstGeom>
              <a:blipFill>
                <a:blip r:embed="rId5"/>
                <a:stretch>
                  <a:fillRect l="-496" t="-11628" r="-4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77BC167-4400-0C3C-58D7-B43F99A93288}"/>
              </a:ext>
            </a:extLst>
          </p:cNvPr>
          <p:cNvSpPr txBox="1"/>
          <p:nvPr/>
        </p:nvSpPr>
        <p:spPr>
          <a:xfrm>
            <a:off x="1863439" y="4587352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It is a </a:t>
            </a:r>
            <a:r>
              <a:rPr lang="en-GB" sz="2800" b="1" dirty="0"/>
              <a:t>right angle</a:t>
            </a:r>
            <a:r>
              <a:rPr lang="en-GB" sz="2800" dirty="0"/>
              <a:t>.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692C9E77-EA76-D557-E825-0CF215EB9F66}"/>
              </a:ext>
            </a:extLst>
          </p:cNvPr>
          <p:cNvSpPr/>
          <p:nvPr/>
        </p:nvSpPr>
        <p:spPr>
          <a:xfrm rot="16200000">
            <a:off x="3568735" y="2697371"/>
            <a:ext cx="1056843" cy="1100264"/>
          </a:xfrm>
          <a:prstGeom prst="arc">
            <a:avLst>
              <a:gd name="adj1" fmla="val 16188078"/>
              <a:gd name="adj2" fmla="val 3003488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4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9" grpId="0"/>
      <p:bldP spid="9" grpId="1"/>
      <p:bldP spid="10" grpId="0"/>
      <p:bldP spid="11" grpId="0"/>
      <p:bldP spid="12" grpId="0"/>
      <p:bldP spid="12" grpId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protractor">
            <a:extLst>
              <a:ext uri="{FF2B5EF4-FFF2-40B4-BE49-F238E27FC236}">
                <a16:creationId xmlns:a16="http://schemas.microsoft.com/office/drawing/2014/main" id="{1AACB1BD-3694-4B5F-7EF6-4A867630E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59" y="941098"/>
            <a:ext cx="4668980" cy="257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4CC7EA8-E7B9-FF3B-B5FD-29643AA9887A}"/>
              </a:ext>
            </a:extLst>
          </p:cNvPr>
          <p:cNvCxnSpPr>
            <a:cxnSpLocks/>
          </p:cNvCxnSpPr>
          <p:nvPr/>
        </p:nvCxnSpPr>
        <p:spPr>
          <a:xfrm flipH="1" flipV="1">
            <a:off x="1591321" y="3255814"/>
            <a:ext cx="2514601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1C9BBDAB-9CB1-559C-0D96-A9CCDA253A0D}"/>
              </a:ext>
            </a:extLst>
          </p:cNvPr>
          <p:cNvGrpSpPr/>
          <p:nvPr/>
        </p:nvGrpSpPr>
        <p:grpSpPr>
          <a:xfrm rot="2977849">
            <a:off x="1594250" y="809116"/>
            <a:ext cx="5058855" cy="4911154"/>
            <a:chOff x="2022763" y="2175163"/>
            <a:chExt cx="3796146" cy="3685312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67C90EFA-5D05-6699-092D-BA2B8DBEE565}"/>
                </a:ext>
              </a:extLst>
            </p:cNvPr>
            <p:cNvCxnSpPr/>
            <p:nvPr/>
          </p:nvCxnSpPr>
          <p:spPr>
            <a:xfrm flipH="1" flipV="1">
              <a:off x="3920836" y="2175163"/>
              <a:ext cx="2" cy="18426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EC98B86-1917-9B5D-4D77-C70BE863D991}"/>
                </a:ext>
              </a:extLst>
            </p:cNvPr>
            <p:cNvSpPr/>
            <p:nvPr/>
          </p:nvSpPr>
          <p:spPr>
            <a:xfrm>
              <a:off x="2022763" y="2175163"/>
              <a:ext cx="3796146" cy="368531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B04EA8F-A9E5-7DFA-92A1-9858FF7AD526}"/>
                  </a:ext>
                </a:extLst>
              </p:cNvPr>
              <p:cNvSpPr txBox="1"/>
              <p:nvPr/>
            </p:nvSpPr>
            <p:spPr>
              <a:xfrm>
                <a:off x="1593272" y="3954444"/>
                <a:ext cx="5043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The angle is 180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B04EA8F-A9E5-7DFA-92A1-9858FF7AD5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272" y="3954444"/>
                <a:ext cx="5043055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516E4D73-AC80-FC58-FF66-19E93D0CF4FC}"/>
              </a:ext>
            </a:extLst>
          </p:cNvPr>
          <p:cNvSpPr txBox="1"/>
          <p:nvPr/>
        </p:nvSpPr>
        <p:spPr>
          <a:xfrm>
            <a:off x="1828799" y="4812655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It is a </a:t>
            </a:r>
            <a:r>
              <a:rPr lang="en-GB" sz="2800" b="1" dirty="0"/>
              <a:t>straight</a:t>
            </a:r>
            <a:r>
              <a:rPr lang="en-GB" sz="2800" dirty="0"/>
              <a:t> line.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DFB76E63-3240-842A-C22F-A40A76D932FB}"/>
              </a:ext>
            </a:extLst>
          </p:cNvPr>
          <p:cNvSpPr/>
          <p:nvPr/>
        </p:nvSpPr>
        <p:spPr>
          <a:xfrm rot="16200000">
            <a:off x="3568735" y="2697371"/>
            <a:ext cx="1056843" cy="1100264"/>
          </a:xfrm>
          <a:prstGeom prst="arc">
            <a:avLst>
              <a:gd name="adj1" fmla="val 16188078"/>
              <a:gd name="adj2" fmla="val 5368873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1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protractor">
            <a:extLst>
              <a:ext uri="{FF2B5EF4-FFF2-40B4-BE49-F238E27FC236}">
                <a16:creationId xmlns:a16="http://schemas.microsoft.com/office/drawing/2014/main" id="{3A3E9C2D-D534-771B-9CB8-78D551291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20" y="373856"/>
            <a:ext cx="609600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68DD4D8-DE09-6E74-59F7-2984A2D2F98A}"/>
              </a:ext>
            </a:extLst>
          </p:cNvPr>
          <p:cNvGrpSpPr/>
          <p:nvPr/>
        </p:nvGrpSpPr>
        <p:grpSpPr>
          <a:xfrm>
            <a:off x="3773220" y="1681163"/>
            <a:ext cx="3380509" cy="1731818"/>
            <a:chOff x="2687782" y="2133600"/>
            <a:chExt cx="3380509" cy="1731818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4A7F4AE-C332-531C-7D9D-E74E3043D09D}"/>
                </a:ext>
              </a:extLst>
            </p:cNvPr>
            <p:cNvCxnSpPr/>
            <p:nvPr/>
          </p:nvCxnSpPr>
          <p:spPr>
            <a:xfrm flipH="1">
              <a:off x="2687782" y="2133600"/>
              <a:ext cx="2521527" cy="17318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6470B186-B6E9-1A4C-9A14-F755C7BC7C36}"/>
                </a:ext>
              </a:extLst>
            </p:cNvPr>
            <p:cNvCxnSpPr/>
            <p:nvPr/>
          </p:nvCxnSpPr>
          <p:spPr>
            <a:xfrm>
              <a:off x="2687782" y="3865418"/>
              <a:ext cx="3380509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A97F68E-1B66-FE25-2D1B-BBE7C82F0F79}"/>
              </a:ext>
            </a:extLst>
          </p:cNvPr>
          <p:cNvSpPr txBox="1"/>
          <p:nvPr/>
        </p:nvSpPr>
        <p:spPr>
          <a:xfrm>
            <a:off x="732025" y="3912976"/>
            <a:ext cx="4516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size of the angle?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ABBCFF4-0F42-71E3-36D5-77224BA88D31}"/>
                  </a:ext>
                </a:extLst>
              </p:cNvPr>
              <p:cNvSpPr txBox="1"/>
              <p:nvPr/>
            </p:nvSpPr>
            <p:spPr>
              <a:xfrm>
                <a:off x="1571803" y="5028172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ABBCFF4-0F42-71E3-36D5-77224BA88D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803" y="5028172"/>
                <a:ext cx="1094509" cy="523220"/>
              </a:xfrm>
              <a:prstGeom prst="rect">
                <a:avLst/>
              </a:prstGeom>
              <a:blipFill>
                <a:blip r:embed="rId3"/>
                <a:stretch>
                  <a:fillRect l="-117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24E0745-CD2E-7CC4-3E66-783346C4C600}"/>
                  </a:ext>
                </a:extLst>
              </p:cNvPr>
              <p:cNvSpPr txBox="1"/>
              <p:nvPr/>
            </p:nvSpPr>
            <p:spPr>
              <a:xfrm>
                <a:off x="3020372" y="5028172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24E0745-CD2E-7CC4-3E66-783346C4C6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0372" y="5028172"/>
                <a:ext cx="1094509" cy="523220"/>
              </a:xfrm>
              <a:prstGeom prst="rect">
                <a:avLst/>
              </a:prstGeom>
              <a:blipFill>
                <a:blip r:embed="rId4"/>
                <a:stretch>
                  <a:fillRect l="-1111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B086F17-DA9A-17CF-6792-5D83EEEB55BE}"/>
                  </a:ext>
                </a:extLst>
              </p:cNvPr>
              <p:cNvSpPr txBox="1"/>
              <p:nvPr/>
            </p:nvSpPr>
            <p:spPr>
              <a:xfrm>
                <a:off x="4632627" y="5023627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B086F17-DA9A-17CF-6792-5D83EEEB55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2627" y="5023627"/>
                <a:ext cx="1094509" cy="523220"/>
              </a:xfrm>
              <a:prstGeom prst="rect">
                <a:avLst/>
              </a:prstGeom>
              <a:blipFill>
                <a:blip r:embed="rId5"/>
                <a:stretch>
                  <a:fillRect l="-117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A5E31D-F939-9419-A42C-D5B0E673FF05}"/>
                  </a:ext>
                </a:extLst>
              </p:cNvPr>
              <p:cNvSpPr txBox="1"/>
              <p:nvPr/>
            </p:nvSpPr>
            <p:spPr>
              <a:xfrm>
                <a:off x="6115063" y="5028172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A5E31D-F939-9419-A42C-D5B0E673FF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063" y="5028172"/>
                <a:ext cx="1094509" cy="523220"/>
              </a:xfrm>
              <a:prstGeom prst="rect">
                <a:avLst/>
              </a:prstGeom>
              <a:blipFill>
                <a:blip r:embed="rId6"/>
                <a:stretch>
                  <a:fillRect l="-1111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>
            <a:extLst>
              <a:ext uri="{FF2B5EF4-FFF2-40B4-BE49-F238E27FC236}">
                <a16:creationId xmlns:a16="http://schemas.microsoft.com/office/drawing/2014/main" id="{36685306-7CB8-66E4-F3C0-2DBFA9508CA6}"/>
              </a:ext>
            </a:extLst>
          </p:cNvPr>
          <p:cNvSpPr/>
          <p:nvPr/>
        </p:nvSpPr>
        <p:spPr>
          <a:xfrm>
            <a:off x="1646973" y="4455591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622C7D2-BB8E-AFA8-8178-155930B708A2}"/>
              </a:ext>
            </a:extLst>
          </p:cNvPr>
          <p:cNvSpPr/>
          <p:nvPr/>
        </p:nvSpPr>
        <p:spPr>
          <a:xfrm>
            <a:off x="3101700" y="4455591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B2CC5E8-AA8B-079D-75F3-E51D150B9F95}"/>
              </a:ext>
            </a:extLst>
          </p:cNvPr>
          <p:cNvSpPr/>
          <p:nvPr/>
        </p:nvSpPr>
        <p:spPr>
          <a:xfrm>
            <a:off x="4608381" y="4449098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B6ECF5C-1C7A-2A17-C56D-2713420C17D4}"/>
              </a:ext>
            </a:extLst>
          </p:cNvPr>
          <p:cNvSpPr/>
          <p:nvPr/>
        </p:nvSpPr>
        <p:spPr>
          <a:xfrm>
            <a:off x="6121991" y="4455591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A111D856-B884-FA49-A8BA-1201640B37A5}"/>
              </a:ext>
            </a:extLst>
          </p:cNvPr>
          <p:cNvSpPr/>
          <p:nvPr/>
        </p:nvSpPr>
        <p:spPr>
          <a:xfrm rot="2694387">
            <a:off x="3130369" y="5489794"/>
            <a:ext cx="586902" cy="586902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L-shape 19">
            <a:extLst>
              <a:ext uri="{FF2B5EF4-FFF2-40B4-BE49-F238E27FC236}">
                <a16:creationId xmlns:a16="http://schemas.microsoft.com/office/drawing/2014/main" id="{51E758C4-C2B5-99AC-39B4-9ACD1AAD2626}"/>
              </a:ext>
            </a:extLst>
          </p:cNvPr>
          <p:cNvSpPr/>
          <p:nvPr/>
        </p:nvSpPr>
        <p:spPr>
          <a:xfrm rot="18704927">
            <a:off x="6155770" y="5606757"/>
            <a:ext cx="500480" cy="287256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Cross 16">
            <a:extLst>
              <a:ext uri="{FF2B5EF4-FFF2-40B4-BE49-F238E27FC236}">
                <a16:creationId xmlns:a16="http://schemas.microsoft.com/office/drawing/2014/main" id="{BBA530BF-5239-7CDF-4E45-A41C7E1EF643}"/>
              </a:ext>
            </a:extLst>
          </p:cNvPr>
          <p:cNvSpPr/>
          <p:nvPr/>
        </p:nvSpPr>
        <p:spPr>
          <a:xfrm rot="2694387">
            <a:off x="4583067" y="5495863"/>
            <a:ext cx="586902" cy="586902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22CF3118-DAD0-DE89-DF19-672433AB3A96}"/>
              </a:ext>
            </a:extLst>
          </p:cNvPr>
          <p:cNvSpPr/>
          <p:nvPr/>
        </p:nvSpPr>
        <p:spPr>
          <a:xfrm rot="2694387">
            <a:off x="1671087" y="5489155"/>
            <a:ext cx="586902" cy="586902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3166155-C0F2-F439-4236-501510138D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8806" y="410077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33F5CC5-57AE-31F5-297C-5650C9DAE37A}"/>
              </a:ext>
            </a:extLst>
          </p:cNvPr>
          <p:cNvSpPr txBox="1"/>
          <p:nvPr/>
        </p:nvSpPr>
        <p:spPr>
          <a:xfrm>
            <a:off x="5611650" y="5527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hought Bubble: Cloud 20">
            <a:extLst>
              <a:ext uri="{FF2B5EF4-FFF2-40B4-BE49-F238E27FC236}">
                <a16:creationId xmlns:a16="http://schemas.microsoft.com/office/drawing/2014/main" id="{54633D47-05BE-AAEC-C464-064CE879578F}"/>
              </a:ext>
            </a:extLst>
          </p:cNvPr>
          <p:cNvSpPr/>
          <p:nvPr/>
        </p:nvSpPr>
        <p:spPr>
          <a:xfrm>
            <a:off x="1207363" y="544457"/>
            <a:ext cx="4057095" cy="1439894"/>
          </a:xfrm>
          <a:prstGeom prst="cloudCallout">
            <a:avLst>
              <a:gd name="adj1" fmla="val -57947"/>
              <a:gd name="adj2" fmla="val 7094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Is the angle acute or obtuse?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AED653D1-3774-917E-52B9-07B49EBDE66C}"/>
              </a:ext>
            </a:extLst>
          </p:cNvPr>
          <p:cNvSpPr/>
          <p:nvPr/>
        </p:nvSpPr>
        <p:spPr>
          <a:xfrm rot="5400000" flipH="1">
            <a:off x="2942641" y="2450711"/>
            <a:ext cx="1730232" cy="1913098"/>
          </a:xfrm>
          <a:prstGeom prst="arc">
            <a:avLst>
              <a:gd name="adj1" fmla="val 16232127"/>
              <a:gd name="adj2" fmla="val 18277637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E551F3A-7B02-99C3-D99C-50AE50285EE5}"/>
              </a:ext>
            </a:extLst>
          </p:cNvPr>
          <p:cNvCxnSpPr>
            <a:cxnSpLocks/>
          </p:cNvCxnSpPr>
          <p:nvPr/>
        </p:nvCxnSpPr>
        <p:spPr>
          <a:xfrm flipH="1" flipV="1">
            <a:off x="6233642" y="3495793"/>
            <a:ext cx="975930" cy="41718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FC98202-B62A-7B09-0C47-C811B66FDD4F}"/>
              </a:ext>
            </a:extLst>
          </p:cNvPr>
          <p:cNvSpPr txBox="1"/>
          <p:nvPr/>
        </p:nvSpPr>
        <p:spPr>
          <a:xfrm>
            <a:off x="6679794" y="3386102"/>
            <a:ext cx="16391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00FF"/>
                </a:solidFill>
              </a:rPr>
              <a:t>Inner scale</a:t>
            </a:r>
          </a:p>
        </p:txBody>
      </p:sp>
    </p:spTree>
    <p:extLst>
      <p:ext uri="{BB962C8B-B14F-4D97-AF65-F5344CB8AC3E}">
        <p14:creationId xmlns:p14="http://schemas.microsoft.com/office/powerpoint/2010/main" val="273155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0" grpId="1"/>
      <p:bldP spid="21" grpId="0" animBg="1"/>
      <p:bldP spid="21" grpId="1" animBg="1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A7A40F-5258-1788-276D-B4B16EA32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513" y="2660073"/>
            <a:ext cx="1508422" cy="9970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DA6049-66F3-62D8-CF07-8146CB5068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335" y="2078219"/>
            <a:ext cx="2640174" cy="1745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D17260-A323-80D5-F91C-285FCA180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29" b="89744" l="5932" r="8983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82836" y="1576168"/>
            <a:ext cx="3588327" cy="23719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6F3567-17F4-A32A-BF99-FCFD4C877B6B}"/>
              </a:ext>
            </a:extLst>
          </p:cNvPr>
          <p:cNvSpPr txBox="1"/>
          <p:nvPr/>
        </p:nvSpPr>
        <p:spPr>
          <a:xfrm>
            <a:off x="2133600" y="4617858"/>
            <a:ext cx="4516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is the greatest angle?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AD1C211-E99E-9974-1527-FD2F9899FF73}"/>
              </a:ext>
            </a:extLst>
          </p:cNvPr>
          <p:cNvSpPr/>
          <p:nvPr/>
        </p:nvSpPr>
        <p:spPr>
          <a:xfrm>
            <a:off x="997528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5A17C17-3142-6F13-52AC-ED9E5361EC04}"/>
              </a:ext>
            </a:extLst>
          </p:cNvPr>
          <p:cNvSpPr/>
          <p:nvPr/>
        </p:nvSpPr>
        <p:spPr>
          <a:xfrm>
            <a:off x="3300404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A26CB62-309F-4A7E-1F2C-CA6CC0EDE5F0}"/>
              </a:ext>
            </a:extLst>
          </p:cNvPr>
          <p:cNvSpPr/>
          <p:nvPr/>
        </p:nvSpPr>
        <p:spPr>
          <a:xfrm>
            <a:off x="6019800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C8BAA28-1B8C-8CAC-E2EE-65445A3C311E}"/>
                  </a:ext>
                </a:extLst>
              </p:cNvPr>
              <p:cNvSpPr txBox="1"/>
              <p:nvPr/>
            </p:nvSpPr>
            <p:spPr>
              <a:xfrm>
                <a:off x="1117013" y="2914388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C8BAA28-1B8C-8CAC-E2EE-65445A3C3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013" y="2914388"/>
                <a:ext cx="1094509" cy="523220"/>
              </a:xfrm>
              <a:prstGeom prst="rect">
                <a:avLst/>
              </a:prstGeom>
              <a:blipFill>
                <a:blip r:embed="rId5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2" descr="Image result for protractor">
            <a:extLst>
              <a:ext uri="{FF2B5EF4-FFF2-40B4-BE49-F238E27FC236}">
                <a16:creationId xmlns:a16="http://schemas.microsoft.com/office/drawing/2014/main" id="{D5192FE0-D10F-7ECC-93D7-590FDED31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4060213"/>
            <a:ext cx="4142483" cy="228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03F620-6AA5-79FB-EBF2-DBC22010AC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5823" y="494250"/>
            <a:ext cx="747045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ED3C046-54F1-E543-CED9-2FEE29C45DBE}"/>
              </a:ext>
            </a:extLst>
          </p:cNvPr>
          <p:cNvSpPr txBox="1"/>
          <p:nvPr/>
        </p:nvSpPr>
        <p:spPr>
          <a:xfrm>
            <a:off x="5588667" y="636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49641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-1.38976 -0.3886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97" y="-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  <p:bldP spid="1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51231F-3BDF-96D6-132B-C47112DB6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513" y="2660073"/>
            <a:ext cx="1508422" cy="9970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3EEBD1-CB19-05A0-8E2C-DC4105932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335" y="2078219"/>
            <a:ext cx="2640174" cy="1745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2CEC5F-55E4-E976-93C5-257E47E20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29" b="89744" l="5932" r="8983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82836" y="1576168"/>
            <a:ext cx="3588327" cy="23719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A67D0D-6638-AB5E-1163-130E20AE4A84}"/>
              </a:ext>
            </a:extLst>
          </p:cNvPr>
          <p:cNvSpPr txBox="1"/>
          <p:nvPr/>
        </p:nvSpPr>
        <p:spPr>
          <a:xfrm>
            <a:off x="2133600" y="4617858"/>
            <a:ext cx="4516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is the greatest angle?</a:t>
            </a:r>
          </a:p>
        </p:txBody>
      </p:sp>
      <p:pic>
        <p:nvPicPr>
          <p:cNvPr id="6" name="Picture 2" descr="Image result for protractor">
            <a:extLst>
              <a:ext uri="{FF2B5EF4-FFF2-40B4-BE49-F238E27FC236}">
                <a16:creationId xmlns:a16="http://schemas.microsoft.com/office/drawing/2014/main" id="{C63ABFCA-1A06-5A64-E4B1-955CFAB07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114" y="1372327"/>
            <a:ext cx="4142483" cy="228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D2C43609-F8CA-E1D3-BD29-8C75997E4933}"/>
              </a:ext>
            </a:extLst>
          </p:cNvPr>
          <p:cNvSpPr/>
          <p:nvPr/>
        </p:nvSpPr>
        <p:spPr>
          <a:xfrm>
            <a:off x="997528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3C1D7C1-6E73-F82C-6F95-B34D81CCEC7C}"/>
              </a:ext>
            </a:extLst>
          </p:cNvPr>
          <p:cNvSpPr/>
          <p:nvPr/>
        </p:nvSpPr>
        <p:spPr>
          <a:xfrm>
            <a:off x="3300404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EC2DF04-E0EF-B62D-6EB2-89618FFA8C28}"/>
              </a:ext>
            </a:extLst>
          </p:cNvPr>
          <p:cNvSpPr/>
          <p:nvPr/>
        </p:nvSpPr>
        <p:spPr>
          <a:xfrm>
            <a:off x="6019800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13D04EB-2E1B-D9B0-7EEF-E47B293DFD8B}"/>
                  </a:ext>
                </a:extLst>
              </p:cNvPr>
              <p:cNvSpPr txBox="1"/>
              <p:nvPr/>
            </p:nvSpPr>
            <p:spPr>
              <a:xfrm>
                <a:off x="1117013" y="2914388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13D04EB-2E1B-D9B0-7EEF-E47B293DFD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013" y="2914388"/>
                <a:ext cx="1094509" cy="523220"/>
              </a:xfrm>
              <a:prstGeom prst="rect">
                <a:avLst/>
              </a:prstGeom>
              <a:blipFill>
                <a:blip r:embed="rId6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AFB5B91-4F9A-AF27-AEB6-C415C1602E2A}"/>
                  </a:ext>
                </a:extLst>
              </p:cNvPr>
              <p:cNvSpPr txBox="1"/>
              <p:nvPr/>
            </p:nvSpPr>
            <p:spPr>
              <a:xfrm>
                <a:off x="2942373" y="2914388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AFB5B91-4F9A-AF27-AEB6-C415C1602E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2373" y="2914388"/>
                <a:ext cx="1094509" cy="523220"/>
              </a:xfrm>
              <a:prstGeom prst="rect">
                <a:avLst/>
              </a:prstGeom>
              <a:blipFill>
                <a:blip r:embed="rId7"/>
                <a:stretch>
                  <a:fillRect l="-117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96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19496 0.003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D0D964-9CF2-DE79-977B-A3F4DB201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513" y="2660073"/>
            <a:ext cx="1508422" cy="9970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923D72-923D-A011-6045-DD22D918E3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335" y="2078219"/>
            <a:ext cx="2640174" cy="17452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F80038-1C0F-B42F-31DE-66527C1DA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29" b="89744" l="5932" r="8983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82836" y="1590023"/>
            <a:ext cx="3588327" cy="23719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8E193F-3FC8-3555-8997-A1B9D8454FB1}"/>
              </a:ext>
            </a:extLst>
          </p:cNvPr>
          <p:cNvSpPr txBox="1"/>
          <p:nvPr/>
        </p:nvSpPr>
        <p:spPr>
          <a:xfrm>
            <a:off x="2133600" y="4617858"/>
            <a:ext cx="4516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is the greatest angle?</a:t>
            </a:r>
          </a:p>
        </p:txBody>
      </p:sp>
      <p:pic>
        <p:nvPicPr>
          <p:cNvPr id="6" name="Picture 2" descr="Image result for protractor">
            <a:extLst>
              <a:ext uri="{FF2B5EF4-FFF2-40B4-BE49-F238E27FC236}">
                <a16:creationId xmlns:a16="http://schemas.microsoft.com/office/drawing/2014/main" id="{8FA05496-28A1-811A-865E-F7A4A4BFFF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43" y="1410937"/>
            <a:ext cx="4142483" cy="228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6238D3B2-6256-5F54-86A2-58B4E25F6D24}"/>
              </a:ext>
            </a:extLst>
          </p:cNvPr>
          <p:cNvSpPr/>
          <p:nvPr/>
        </p:nvSpPr>
        <p:spPr>
          <a:xfrm>
            <a:off x="997528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17BC602-A682-D520-B0F8-F7E306E3D826}"/>
              </a:ext>
            </a:extLst>
          </p:cNvPr>
          <p:cNvSpPr/>
          <p:nvPr/>
        </p:nvSpPr>
        <p:spPr>
          <a:xfrm>
            <a:off x="3300404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004814B-037F-E3D1-CDCF-52E9C611CD89}"/>
              </a:ext>
            </a:extLst>
          </p:cNvPr>
          <p:cNvSpPr/>
          <p:nvPr/>
        </p:nvSpPr>
        <p:spPr>
          <a:xfrm>
            <a:off x="6019800" y="3601749"/>
            <a:ext cx="568036" cy="568036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A896304-0D3E-4E83-F3BA-2B5D22DF15B4}"/>
                  </a:ext>
                </a:extLst>
              </p:cNvPr>
              <p:cNvSpPr txBox="1"/>
              <p:nvPr/>
            </p:nvSpPr>
            <p:spPr>
              <a:xfrm>
                <a:off x="1117013" y="2914388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A896304-0D3E-4E83-F3BA-2B5D22DF15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013" y="2914388"/>
                <a:ext cx="1094509" cy="523220"/>
              </a:xfrm>
              <a:prstGeom prst="rect">
                <a:avLst/>
              </a:prstGeom>
              <a:blipFill>
                <a:blip r:embed="rId6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7C35ED3-D8FC-7B0D-BDCB-AB4D3F795E2B}"/>
                  </a:ext>
                </a:extLst>
              </p:cNvPr>
              <p:cNvSpPr txBox="1"/>
              <p:nvPr/>
            </p:nvSpPr>
            <p:spPr>
              <a:xfrm>
                <a:off x="2942373" y="2914388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7C35ED3-D8FC-7B0D-BDCB-AB4D3F795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2373" y="2914388"/>
                <a:ext cx="1094509" cy="523220"/>
              </a:xfrm>
              <a:prstGeom prst="rect">
                <a:avLst/>
              </a:prstGeom>
              <a:blipFill>
                <a:blip r:embed="rId7"/>
                <a:stretch>
                  <a:fillRect l="-117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2BA2B93-3027-CD0A-7B8D-F12E1FCE11F4}"/>
                  </a:ext>
                </a:extLst>
              </p:cNvPr>
              <p:cNvSpPr txBox="1"/>
              <p:nvPr/>
            </p:nvSpPr>
            <p:spPr>
              <a:xfrm>
                <a:off x="5564738" y="2912143"/>
                <a:ext cx="109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2BA2B93-3027-CD0A-7B8D-F12E1FCE11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738" y="2912143"/>
                <a:ext cx="1094509" cy="523220"/>
              </a:xfrm>
              <a:prstGeom prst="rect">
                <a:avLst/>
              </a:prstGeom>
              <a:blipFill>
                <a:blip r:embed="rId8"/>
                <a:stretch>
                  <a:fillRect l="-117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512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27049 0.002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24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protractor">
            <a:extLst>
              <a:ext uri="{FF2B5EF4-FFF2-40B4-BE49-F238E27FC236}">
                <a16:creationId xmlns:a16="http://schemas.microsoft.com/office/drawing/2014/main" id="{FA06D397-1701-D01F-7AB3-40B349E7A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387" y="485630"/>
            <a:ext cx="609600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93BF1565-DA00-F74A-5280-DA14DB693468}"/>
              </a:ext>
            </a:extLst>
          </p:cNvPr>
          <p:cNvSpPr/>
          <p:nvPr/>
        </p:nvSpPr>
        <p:spPr>
          <a:xfrm>
            <a:off x="4061142" y="3325930"/>
            <a:ext cx="387926" cy="3879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F02FFF9-C419-DBA6-93B5-3B55091DA033}"/>
              </a:ext>
            </a:extLst>
          </p:cNvPr>
          <p:cNvCxnSpPr>
            <a:cxnSpLocks/>
          </p:cNvCxnSpPr>
          <p:nvPr/>
        </p:nvCxnSpPr>
        <p:spPr>
          <a:xfrm flipV="1">
            <a:off x="2642532" y="3562350"/>
            <a:ext cx="1570116" cy="6934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A765841-2A5B-A7B8-99C5-92B58A3EBC0F}"/>
              </a:ext>
            </a:extLst>
          </p:cNvPr>
          <p:cNvSpPr txBox="1"/>
          <p:nvPr/>
        </p:nvSpPr>
        <p:spPr>
          <a:xfrm>
            <a:off x="667512" y="4255800"/>
            <a:ext cx="74503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origin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We place this on the vertex where two lines meet.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129379-64E1-6E50-7957-AB5C41946711}"/>
              </a:ext>
            </a:extLst>
          </p:cNvPr>
          <p:cNvSpPr txBox="1"/>
          <p:nvPr/>
        </p:nvSpPr>
        <p:spPr>
          <a:xfrm>
            <a:off x="667512" y="5117575"/>
            <a:ext cx="74503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placed on one of the lines that make the angle.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E59F5DD-62B1-FAD8-B61F-586A19A7241A}"/>
              </a:ext>
            </a:extLst>
          </p:cNvPr>
          <p:cNvCxnSpPr/>
          <p:nvPr/>
        </p:nvCxnSpPr>
        <p:spPr>
          <a:xfrm flipH="1">
            <a:off x="1276062" y="3530600"/>
            <a:ext cx="5957455" cy="0"/>
          </a:xfrm>
          <a:prstGeom prst="line">
            <a:avLst/>
          </a:prstGeom>
          <a:ln w="381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425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C08EF84-2F10-35A3-29C8-D0AC7B58F877}"/>
              </a:ext>
            </a:extLst>
          </p:cNvPr>
          <p:cNvGrpSpPr/>
          <p:nvPr/>
        </p:nvGrpSpPr>
        <p:grpSpPr>
          <a:xfrm>
            <a:off x="3131129" y="1653168"/>
            <a:ext cx="3380509" cy="1759813"/>
            <a:chOff x="2687782" y="2105605"/>
            <a:chExt cx="3380509" cy="1759813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63C29400-C738-117E-A298-17DD6C3447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87783" y="2105605"/>
              <a:ext cx="2521526" cy="175981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98537ADA-8A27-7227-1AB5-4650830DB0EE}"/>
                </a:ext>
              </a:extLst>
            </p:cNvPr>
            <p:cNvCxnSpPr/>
            <p:nvPr/>
          </p:nvCxnSpPr>
          <p:spPr>
            <a:xfrm>
              <a:off x="2687782" y="3865418"/>
              <a:ext cx="3380509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5" name="Picture 2" descr="Image result for protractor">
            <a:extLst>
              <a:ext uri="{FF2B5EF4-FFF2-40B4-BE49-F238E27FC236}">
                <a16:creationId xmlns:a16="http://schemas.microsoft.com/office/drawing/2014/main" id="{9DCB08D4-2A27-567B-9913-852BF1A03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8" y="3495674"/>
            <a:ext cx="6096000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4DDE13-93F2-F42E-52C9-92490A73C57C}"/>
              </a:ext>
            </a:extLst>
          </p:cNvPr>
          <p:cNvSpPr txBox="1"/>
          <p:nvPr/>
        </p:nvSpPr>
        <p:spPr>
          <a:xfrm>
            <a:off x="667512" y="3995083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origin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on the vertex of the angle.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B17AE6F-2142-3CFB-AD2A-EB731CF85FB1}"/>
              </a:ext>
            </a:extLst>
          </p:cNvPr>
          <p:cNvCxnSpPr/>
          <p:nvPr/>
        </p:nvCxnSpPr>
        <p:spPr>
          <a:xfrm flipH="1">
            <a:off x="748145" y="3412981"/>
            <a:ext cx="5957455" cy="0"/>
          </a:xfrm>
          <a:prstGeom prst="line">
            <a:avLst/>
          </a:prstGeom>
          <a:ln w="381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63A82D00-0AEF-9007-73DB-90D4C3A368FE}"/>
                  </a:ext>
                </a:extLst>
              </p:cNvPr>
              <p:cNvSpPr/>
              <p:nvPr/>
            </p:nvSpPr>
            <p:spPr>
              <a:xfrm>
                <a:off x="7018325" y="2649254"/>
                <a:ext cx="68480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</a:rPr>
                  <a:t>35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63A82D00-0AEF-9007-73DB-90D4C3A368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8325" y="2649254"/>
                <a:ext cx="684803" cy="523220"/>
              </a:xfrm>
              <a:prstGeom prst="rect">
                <a:avLst/>
              </a:prstGeom>
              <a:blipFill>
                <a:blip r:embed="rId3"/>
                <a:stretch>
                  <a:fillRect l="-1769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42FCE295-E439-01AE-D347-0C56BBA14C71}"/>
              </a:ext>
            </a:extLst>
          </p:cNvPr>
          <p:cNvSpPr txBox="1"/>
          <p:nvPr/>
        </p:nvSpPr>
        <p:spPr>
          <a:xfrm>
            <a:off x="671082" y="4848817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on one of the lines that make the angle.</a:t>
            </a:r>
          </a:p>
        </p:txBody>
      </p:sp>
    </p:spTree>
    <p:extLst>
      <p:ext uri="{BB962C8B-B14F-4D97-AF65-F5344CB8AC3E}">
        <p14:creationId xmlns:p14="http://schemas.microsoft.com/office/powerpoint/2010/main" val="249422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16667 -0.455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3" y="-2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protractor">
            <a:extLst>
              <a:ext uri="{FF2B5EF4-FFF2-40B4-BE49-F238E27FC236}">
                <a16:creationId xmlns:a16="http://schemas.microsoft.com/office/drawing/2014/main" id="{DDC4A836-2D7E-6D50-A937-FD8FCBE7E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65489">
            <a:off x="5216057" y="1305797"/>
            <a:ext cx="3574852" cy="197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result for protractor">
            <a:extLst>
              <a:ext uri="{FF2B5EF4-FFF2-40B4-BE49-F238E27FC236}">
                <a16:creationId xmlns:a16="http://schemas.microsoft.com/office/drawing/2014/main" id="{8FB4E7ED-81FF-2EB0-C48E-E6EAFEF96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87743">
            <a:off x="2022945" y="2683540"/>
            <a:ext cx="3574852" cy="197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result for protractor">
            <a:extLst>
              <a:ext uri="{FF2B5EF4-FFF2-40B4-BE49-F238E27FC236}">
                <a16:creationId xmlns:a16="http://schemas.microsoft.com/office/drawing/2014/main" id="{802DA12B-9B7F-5AC7-68FB-3292A7556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44" y="369401"/>
            <a:ext cx="3574852" cy="197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53DBD9B-EC7C-74EE-38CC-B49A4331FFAC}"/>
              </a:ext>
            </a:extLst>
          </p:cNvPr>
          <p:cNvCxnSpPr/>
          <p:nvPr/>
        </p:nvCxnSpPr>
        <p:spPr>
          <a:xfrm flipV="1">
            <a:off x="2552791" y="1657353"/>
            <a:ext cx="1268370" cy="48500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ABB1080-3200-61F9-CBDE-362AC1893FD8}"/>
              </a:ext>
            </a:extLst>
          </p:cNvPr>
          <p:cNvCxnSpPr/>
          <p:nvPr/>
        </p:nvCxnSpPr>
        <p:spPr>
          <a:xfrm flipV="1">
            <a:off x="2366433" y="2130454"/>
            <a:ext cx="186358" cy="8366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022280D-A91D-0E13-F3B6-8DABA26149E6}"/>
              </a:ext>
            </a:extLst>
          </p:cNvPr>
          <p:cNvSpPr txBox="1"/>
          <p:nvPr/>
        </p:nvSpPr>
        <p:spPr>
          <a:xfrm>
            <a:off x="667512" y="4752778"/>
            <a:ext cx="73765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diagram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or diagrams show the correct way to measure the 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36FF02-D63A-AC6D-AFDD-CAA08A352C58}"/>
              </a:ext>
            </a:extLst>
          </p:cNvPr>
          <p:cNvSpPr txBox="1"/>
          <p:nvPr/>
        </p:nvSpPr>
        <p:spPr>
          <a:xfrm>
            <a:off x="667512" y="5660177"/>
            <a:ext cx="7376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the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size of the 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39675ED-8819-D05A-68DC-88E16A078DCC}"/>
              </a:ext>
            </a:extLst>
          </p:cNvPr>
          <p:cNvCxnSpPr>
            <a:cxnSpLocks/>
          </p:cNvCxnSpPr>
          <p:nvPr/>
        </p:nvCxnSpPr>
        <p:spPr>
          <a:xfrm flipV="1">
            <a:off x="6227554" y="1604400"/>
            <a:ext cx="1309522" cy="5169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3F03DA2-CFAE-912A-7AF6-291629918D4D}"/>
              </a:ext>
            </a:extLst>
          </p:cNvPr>
          <p:cNvCxnSpPr>
            <a:cxnSpLocks/>
          </p:cNvCxnSpPr>
          <p:nvPr/>
        </p:nvCxnSpPr>
        <p:spPr>
          <a:xfrm flipV="1">
            <a:off x="6045200" y="2109443"/>
            <a:ext cx="182354" cy="8128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BE07017-C3D4-EBD5-EEC3-249BF22BAA1A}"/>
              </a:ext>
            </a:extLst>
          </p:cNvPr>
          <p:cNvCxnSpPr/>
          <p:nvPr/>
        </p:nvCxnSpPr>
        <p:spPr>
          <a:xfrm flipV="1">
            <a:off x="3522427" y="2437293"/>
            <a:ext cx="1268370" cy="48500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91CD951-434C-FB02-F21D-1C8D5FE59D29}"/>
              </a:ext>
            </a:extLst>
          </p:cNvPr>
          <p:cNvCxnSpPr>
            <a:cxnSpLocks/>
          </p:cNvCxnSpPr>
          <p:nvPr/>
        </p:nvCxnSpPr>
        <p:spPr>
          <a:xfrm flipV="1">
            <a:off x="3338512" y="2912320"/>
            <a:ext cx="191058" cy="8287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C2B968C-A705-5DFB-1F44-DBB0E57CAD1F}"/>
              </a:ext>
            </a:extLst>
          </p:cNvPr>
          <p:cNvSpPr txBox="1"/>
          <p:nvPr/>
        </p:nvSpPr>
        <p:spPr>
          <a:xfrm>
            <a:off x="667512" y="412993"/>
            <a:ext cx="83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4EEC37-94F2-2360-0951-BD614161774F}"/>
              </a:ext>
            </a:extLst>
          </p:cNvPr>
          <p:cNvSpPr txBox="1"/>
          <p:nvPr/>
        </p:nvSpPr>
        <p:spPr>
          <a:xfrm>
            <a:off x="5555940" y="1014441"/>
            <a:ext cx="83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CBC41B-1B00-7F8A-08DF-4F1FD420FFD4}"/>
              </a:ext>
            </a:extLst>
          </p:cNvPr>
          <p:cNvSpPr txBox="1"/>
          <p:nvPr/>
        </p:nvSpPr>
        <p:spPr>
          <a:xfrm>
            <a:off x="1393926" y="3907809"/>
            <a:ext cx="83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520BB4-A585-E784-250A-80DE0A406103}"/>
              </a:ext>
            </a:extLst>
          </p:cNvPr>
          <p:cNvSpPr txBox="1"/>
          <p:nvPr/>
        </p:nvSpPr>
        <p:spPr>
          <a:xfrm>
            <a:off x="3521325" y="5200453"/>
            <a:ext cx="2519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 and C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64C8155-AA2B-AAE3-A4CB-51245A929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335" y="3991982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A620BFB-E03C-75F0-A3AE-C3788A39BE40}"/>
              </a:ext>
            </a:extLst>
          </p:cNvPr>
          <p:cNvSpPr txBox="1"/>
          <p:nvPr/>
        </p:nvSpPr>
        <p:spPr>
          <a:xfrm>
            <a:off x="5570179" y="41346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AD0A6A6-4DB5-6529-C0CE-9305E4ADCD4C}"/>
              </a:ext>
            </a:extLst>
          </p:cNvPr>
          <p:cNvSpPr/>
          <p:nvPr/>
        </p:nvSpPr>
        <p:spPr>
          <a:xfrm>
            <a:off x="5829324" y="3405677"/>
            <a:ext cx="155575" cy="174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F8B4C7D-545E-2B3D-30BF-7840A432E28B}"/>
              </a:ext>
            </a:extLst>
          </p:cNvPr>
          <p:cNvSpPr/>
          <p:nvPr/>
        </p:nvSpPr>
        <p:spPr>
          <a:xfrm>
            <a:off x="7433249" y="1524038"/>
            <a:ext cx="155575" cy="174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D99D52E-209E-1A87-5611-CF6C9C336F76}"/>
              </a:ext>
            </a:extLst>
          </p:cNvPr>
          <p:cNvSpPr/>
          <p:nvPr/>
        </p:nvSpPr>
        <p:spPr>
          <a:xfrm>
            <a:off x="4906511" y="2298054"/>
            <a:ext cx="155575" cy="174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A9DC4CC-B124-4620-A91A-EC05764569D8}"/>
              </a:ext>
            </a:extLst>
          </p:cNvPr>
          <p:cNvSpPr/>
          <p:nvPr/>
        </p:nvSpPr>
        <p:spPr>
          <a:xfrm>
            <a:off x="3272107" y="3680010"/>
            <a:ext cx="155575" cy="174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7714A576-5CB6-2C0E-6B96-D76A308B8A29}"/>
                  </a:ext>
                </a:extLst>
              </p:cNvPr>
              <p:cNvSpPr/>
              <p:nvPr/>
            </p:nvSpPr>
            <p:spPr>
              <a:xfrm>
                <a:off x="5136406" y="5667229"/>
                <a:ext cx="86754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</a:rPr>
                  <a:t>124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7714A576-5CB6-2C0E-6B96-D76A308B8A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406" y="5667229"/>
                <a:ext cx="867545" cy="523220"/>
              </a:xfrm>
              <a:prstGeom prst="rect">
                <a:avLst/>
              </a:prstGeom>
              <a:blipFill>
                <a:blip r:embed="rId4"/>
                <a:stretch>
                  <a:fillRect l="-1478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6616411-E1A5-5379-7DCE-4E61778F8F2B}"/>
              </a:ext>
            </a:extLst>
          </p:cNvPr>
          <p:cNvCxnSpPr>
            <a:cxnSpLocks/>
          </p:cNvCxnSpPr>
          <p:nvPr/>
        </p:nvCxnSpPr>
        <p:spPr>
          <a:xfrm flipH="1">
            <a:off x="7879892" y="1400834"/>
            <a:ext cx="127613" cy="67695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796CE78-0779-C042-243A-1F8EF284E4F6}"/>
              </a:ext>
            </a:extLst>
          </p:cNvPr>
          <p:cNvCxnSpPr>
            <a:cxnSpLocks/>
          </p:cNvCxnSpPr>
          <p:nvPr/>
        </p:nvCxnSpPr>
        <p:spPr>
          <a:xfrm flipV="1">
            <a:off x="3066402" y="4649710"/>
            <a:ext cx="41857" cy="126708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hought Bubble: Cloud 25">
            <a:extLst>
              <a:ext uri="{FF2B5EF4-FFF2-40B4-BE49-F238E27FC236}">
                <a16:creationId xmlns:a16="http://schemas.microsoft.com/office/drawing/2014/main" id="{9EB5C22A-DFCA-796B-48D9-8E0F340E8DCB}"/>
              </a:ext>
            </a:extLst>
          </p:cNvPr>
          <p:cNvSpPr/>
          <p:nvPr/>
        </p:nvSpPr>
        <p:spPr>
          <a:xfrm>
            <a:off x="904871" y="667988"/>
            <a:ext cx="4050059" cy="1363864"/>
          </a:xfrm>
          <a:prstGeom prst="cloudCallout">
            <a:avLst>
              <a:gd name="adj1" fmla="val -42626"/>
              <a:gd name="adj2" fmla="val 83227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Is the angle acute or obtuse?</a:t>
            </a:r>
          </a:p>
        </p:txBody>
      </p:sp>
    </p:spTree>
    <p:extLst>
      <p:ext uri="{BB962C8B-B14F-4D97-AF65-F5344CB8AC3E}">
        <p14:creationId xmlns:p14="http://schemas.microsoft.com/office/powerpoint/2010/main" val="122478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6" grpId="0"/>
      <p:bldP spid="18" grpId="0"/>
      <p:bldP spid="18" grpId="1"/>
      <p:bldP spid="19" grpId="0" animBg="1"/>
      <p:bldP spid="20" grpId="0" animBg="1"/>
      <p:bldP spid="21" grpId="0" animBg="1"/>
      <p:bldP spid="22" grpId="0" animBg="1"/>
      <p:bldP spid="23" grpId="0"/>
      <p:bldP spid="26" grpId="0" animBg="1"/>
      <p:bldP spid="2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Image result for protractor">
            <a:extLst>
              <a:ext uri="{FF2B5EF4-FFF2-40B4-BE49-F238E27FC236}">
                <a16:creationId xmlns:a16="http://schemas.microsoft.com/office/drawing/2014/main" id="{B8CD1E7D-A37A-5E38-BADF-7E18BD33E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746" y="415152"/>
            <a:ext cx="3801301" cy="2096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6BA2416-26AC-FB0A-A577-E51A2A21F554}"/>
              </a:ext>
            </a:extLst>
          </p:cNvPr>
          <p:cNvCxnSpPr/>
          <p:nvPr/>
        </p:nvCxnSpPr>
        <p:spPr>
          <a:xfrm>
            <a:off x="4760026" y="1587338"/>
            <a:ext cx="1268370" cy="70866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FDA37AE-3D4A-1FA0-8E5E-ED724F4D1C3C}"/>
              </a:ext>
            </a:extLst>
          </p:cNvPr>
          <p:cNvCxnSpPr/>
          <p:nvPr/>
        </p:nvCxnSpPr>
        <p:spPr>
          <a:xfrm flipV="1">
            <a:off x="6028396" y="733898"/>
            <a:ext cx="0" cy="15621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A18090E3-80E8-1708-A38C-81845EC00C6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 flipH="1">
            <a:off x="866949" y="2565916"/>
            <a:ext cx="746841" cy="65379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3C0AD8A-BECF-3CD6-73F3-85A16ADDD5C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 flipH="1">
            <a:off x="1290449" y="3577015"/>
            <a:ext cx="861586" cy="653792"/>
          </a:xfrm>
          <a:prstGeom prst="rect">
            <a:avLst/>
          </a:prstGeom>
        </p:spPr>
      </p:pic>
      <p:sp>
        <p:nvSpPr>
          <p:cNvPr id="34" name="Rounded Rectangular Callout 10">
            <a:extLst>
              <a:ext uri="{FF2B5EF4-FFF2-40B4-BE49-F238E27FC236}">
                <a16:creationId xmlns:a16="http://schemas.microsoft.com/office/drawing/2014/main" id="{48ACC4D5-1643-2A30-7485-0B545660DCDF}"/>
              </a:ext>
            </a:extLst>
          </p:cNvPr>
          <p:cNvSpPr/>
          <p:nvPr/>
        </p:nvSpPr>
        <p:spPr>
          <a:xfrm>
            <a:off x="641685" y="334776"/>
            <a:ext cx="3377590" cy="2096656"/>
          </a:xfrm>
          <a:prstGeom prst="wedgeRoundRectCallou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dirty="0">
                <a:solidFill>
                  <a:schemeClr val="tx1"/>
                </a:solidFill>
              </a:rPr>
              <a:t>Neither of the lines are lined up with the protractor’s baseline, so we cannot find the size of this angle.</a:t>
            </a:r>
          </a:p>
        </p:txBody>
      </p:sp>
      <p:sp>
        <p:nvSpPr>
          <p:cNvPr id="35" name="Rounded Rectangular Callout 11">
            <a:extLst>
              <a:ext uri="{FF2B5EF4-FFF2-40B4-BE49-F238E27FC236}">
                <a16:creationId xmlns:a16="http://schemas.microsoft.com/office/drawing/2014/main" id="{A44975A9-68F9-3A61-5C84-02EC1F0E246E}"/>
              </a:ext>
            </a:extLst>
          </p:cNvPr>
          <p:cNvSpPr/>
          <p:nvPr/>
        </p:nvSpPr>
        <p:spPr>
          <a:xfrm>
            <a:off x="2772860" y="2907319"/>
            <a:ext cx="4957976" cy="1284120"/>
          </a:xfrm>
          <a:prstGeom prst="wedgeRoundRectCallout">
            <a:avLst>
              <a:gd name="adj1" fmla="val -60185"/>
              <a:gd name="adj2" fmla="val 34565"/>
              <a:gd name="adj3" fmla="val 16667"/>
            </a:avLst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dirty="0">
                <a:solidFill>
                  <a:schemeClr val="tx1"/>
                </a:solidFill>
              </a:rPr>
              <a:t>We don’t need to move the protractor – there’s a calculation we can perform!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95385EB-D171-FF23-18EE-3F57BE59AC88}"/>
              </a:ext>
            </a:extLst>
          </p:cNvPr>
          <p:cNvSpPr/>
          <p:nvPr/>
        </p:nvSpPr>
        <p:spPr>
          <a:xfrm>
            <a:off x="4497585" y="1393031"/>
            <a:ext cx="206094" cy="194307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FC20C03-D6AD-1278-C82D-F95C3B430249}"/>
              </a:ext>
            </a:extLst>
          </p:cNvPr>
          <p:cNvSpPr/>
          <p:nvPr/>
        </p:nvSpPr>
        <p:spPr>
          <a:xfrm>
            <a:off x="5926205" y="559900"/>
            <a:ext cx="204382" cy="194307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20ADEA1-77A1-FA65-86A5-5FF6E0D0E6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7335" y="4268021"/>
            <a:ext cx="747045" cy="747045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680E96E2-F95D-E6A4-DD3F-F167FDA2AB98}"/>
              </a:ext>
            </a:extLst>
          </p:cNvPr>
          <p:cNvSpPr txBox="1"/>
          <p:nvPr/>
        </p:nvSpPr>
        <p:spPr>
          <a:xfrm>
            <a:off x="5570179" y="44107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Arc 39">
            <a:extLst>
              <a:ext uri="{FF2B5EF4-FFF2-40B4-BE49-F238E27FC236}">
                <a16:creationId xmlns:a16="http://schemas.microsoft.com/office/drawing/2014/main" id="{09A5CC71-75DA-3BE6-1123-5F71B8F6AF24}"/>
              </a:ext>
            </a:extLst>
          </p:cNvPr>
          <p:cNvSpPr/>
          <p:nvPr/>
        </p:nvSpPr>
        <p:spPr>
          <a:xfrm rot="16993178">
            <a:off x="5626348" y="1907539"/>
            <a:ext cx="747085" cy="748599"/>
          </a:xfrm>
          <a:prstGeom prst="arc">
            <a:avLst>
              <a:gd name="adj1" fmla="val 17294986"/>
              <a:gd name="adj2" fmla="val 20936984"/>
            </a:avLst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DE6554E-2251-0BD5-BD12-F5A9C10A2A7E}"/>
                  </a:ext>
                </a:extLst>
              </p:cNvPr>
              <p:cNvSpPr txBox="1"/>
              <p:nvPr/>
            </p:nvSpPr>
            <p:spPr>
              <a:xfrm>
                <a:off x="988592" y="4817162"/>
                <a:ext cx="1565922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DE6554E-2251-0BD5-BD12-F5A9C10A2A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592" y="4817162"/>
                <a:ext cx="1565922" cy="492443"/>
              </a:xfrm>
              <a:prstGeom prst="rect">
                <a:avLst/>
              </a:prstGeom>
              <a:blipFill>
                <a:blip r:embed="rId6"/>
                <a:stretch>
                  <a:fillRect l="-7004" t="-13580" r="-6615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>
            <a:extLst>
              <a:ext uri="{FF2B5EF4-FFF2-40B4-BE49-F238E27FC236}">
                <a16:creationId xmlns:a16="http://schemas.microsoft.com/office/drawing/2014/main" id="{7644767F-58D2-0A85-9609-FDC104E63317}"/>
              </a:ext>
            </a:extLst>
          </p:cNvPr>
          <p:cNvSpPr/>
          <p:nvPr/>
        </p:nvSpPr>
        <p:spPr>
          <a:xfrm>
            <a:off x="2472781" y="479811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480FC373-C08D-839D-5BE3-628FCD3CEAEA}"/>
                  </a:ext>
                </a:extLst>
              </p:cNvPr>
              <p:cNvSpPr/>
              <p:nvPr/>
            </p:nvSpPr>
            <p:spPr>
              <a:xfrm>
                <a:off x="3435029" y="4797721"/>
                <a:ext cx="257474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</a:rPr>
                  <a:t>The angle is 60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480FC373-C08D-839D-5BE3-628FCD3CEAE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029" y="4797721"/>
                <a:ext cx="2574744" cy="523220"/>
              </a:xfrm>
              <a:prstGeom prst="rect">
                <a:avLst/>
              </a:prstGeom>
              <a:blipFill>
                <a:blip r:embed="rId7"/>
                <a:stretch>
                  <a:fillRect l="-47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048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9" grpId="0"/>
      <p:bldP spid="39" grpId="1"/>
      <p:bldP spid="40" grpId="0" animBg="1"/>
      <p:bldP spid="41" grpId="0"/>
      <p:bldP spid="42" grpId="0"/>
      <p:bldP spid="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D2B512F-292C-7D2A-16E5-D43209DF5FEA}"/>
              </a:ext>
            </a:extLst>
          </p:cNvPr>
          <p:cNvCxnSpPr/>
          <p:nvPr/>
        </p:nvCxnSpPr>
        <p:spPr>
          <a:xfrm flipH="1">
            <a:off x="4022439" y="2516268"/>
            <a:ext cx="507307" cy="1491161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90AB904-8EC1-B700-982D-B3E799911DC2}"/>
              </a:ext>
            </a:extLst>
          </p:cNvPr>
          <p:cNvCxnSpPr/>
          <p:nvPr/>
        </p:nvCxnSpPr>
        <p:spPr>
          <a:xfrm>
            <a:off x="4529746" y="1111828"/>
            <a:ext cx="1" cy="141829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Image result for protractor">
            <a:extLst>
              <a:ext uri="{FF2B5EF4-FFF2-40B4-BE49-F238E27FC236}">
                <a16:creationId xmlns:a16="http://schemas.microsoft.com/office/drawing/2014/main" id="{BB0D2B8F-8D41-2092-972B-024A568A9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79523" y="1121293"/>
            <a:ext cx="3801301" cy="2096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1DA3C3E-43B1-5A2C-B031-A71F16885C04}"/>
              </a:ext>
            </a:extLst>
          </p:cNvPr>
          <p:cNvSpPr txBox="1"/>
          <p:nvPr/>
        </p:nvSpPr>
        <p:spPr>
          <a:xfrm>
            <a:off x="741990" y="4318652"/>
            <a:ext cx="73765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Describe how this protractor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being used incorrectly.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7CA6E13-B9EB-728A-A2E6-A8B09AC6BF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991" y="1953192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FF20B68-0FD7-C1BC-CE35-32B6F1ED93B5}"/>
              </a:ext>
            </a:extLst>
          </p:cNvPr>
          <p:cNvSpPr txBox="1"/>
          <p:nvPr/>
        </p:nvSpPr>
        <p:spPr>
          <a:xfrm>
            <a:off x="5578835" y="20958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40A9D7F-9F1B-A791-ABC6-95F4C74F4BDC}"/>
              </a:ext>
            </a:extLst>
          </p:cNvPr>
          <p:cNvSpPr txBox="1"/>
          <p:nvPr/>
        </p:nvSpPr>
        <p:spPr>
          <a:xfrm>
            <a:off x="741990" y="5200179"/>
            <a:ext cx="72723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origin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the protractor is not placed at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lang="en-GB" sz="2800" noProof="0" dirty="0">
                <a:solidFill>
                  <a:srgbClr val="0070C0"/>
                </a:solidFill>
                <a:latin typeface="Calibri" panose="020F0502020204030204"/>
              </a:rPr>
              <a:t>vertex.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E2A0CBC-F4D0-DB8B-18CF-3036814405E4}"/>
                  </a:ext>
                </a:extLst>
              </p:cNvPr>
              <p:cNvSpPr/>
              <p:nvPr/>
            </p:nvSpPr>
            <p:spPr>
              <a:xfrm>
                <a:off x="4943247" y="3474478"/>
                <a:ext cx="86754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</a:rPr>
                  <a:t>161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E2A0CBC-F4D0-DB8B-18CF-3036814405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247" y="3474478"/>
                <a:ext cx="867545" cy="523220"/>
              </a:xfrm>
              <a:prstGeom prst="rect">
                <a:avLst/>
              </a:prstGeom>
              <a:blipFill>
                <a:blip r:embed="rId4"/>
                <a:stretch>
                  <a:fillRect l="-147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765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6 L -0.00035 0.0525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8" grpId="1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A5AD3-2A54-399A-9E9C-A1B1159A4A18}"/>
              </a:ext>
            </a:extLst>
          </p:cNvPr>
          <p:cNvSpPr txBox="1">
            <a:spLocks/>
          </p:cNvSpPr>
          <p:nvPr/>
        </p:nvSpPr>
        <p:spPr>
          <a:xfrm>
            <a:off x="991074" y="2296229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267805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2EF935-039D-4372-918A-54DD8B00453B}">
  <ds:schemaRefs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e9e213f7-a068-4185-ae5b-85aa76b56dbd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81F1722-4A46-47D8-B6C8-A3AE6E1FEC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18</TotalTime>
  <Words>587</Words>
  <Application>Microsoft Office PowerPoint</Application>
  <PresentationFormat>On-screen Show (4:3)</PresentationFormat>
  <Paragraphs>173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 Archard (Llanrhidian Primary School)</cp:lastModifiedBy>
  <cp:revision>3</cp:revision>
  <dcterms:created xsi:type="dcterms:W3CDTF">2023-08-02T14:09:38Z</dcterms:created>
  <dcterms:modified xsi:type="dcterms:W3CDTF">2026-02-05T20:19:32Z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