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14"/>
  </p:notesMasterIdLst>
  <p:handoutMasterIdLst>
    <p:handoutMasterId r:id="rId15"/>
  </p:handoutMasterIdLst>
  <p:sldIdLst>
    <p:sldId id="256" r:id="rId3"/>
    <p:sldId id="257" r:id="rId4"/>
    <p:sldId id="259" r:id="rId5"/>
    <p:sldId id="260" r:id="rId6"/>
    <p:sldId id="261" r:id="rId7"/>
    <p:sldId id="262" r:id="rId8"/>
    <p:sldId id="263" r:id="rId9"/>
    <p:sldId id="264" r:id="rId10"/>
    <p:sldId id="265" r:id="rId11"/>
    <p:sldId id="266" r:id="rId12"/>
    <p:sldId id="258"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Roboto" panose="02000000000000000000" pitchFamily="2" charset="0"/>
      <p:regular r:id="rId20"/>
      <p:bold r:id="rId21"/>
      <p:italic r:id="rId22"/>
      <p:boldItalic r:id="rId23"/>
    </p:embeddedFont>
    <p:embeddedFont>
      <p:font typeface="Twinkl" panose="02000000000000000000" pitchFamily="2" charset="77"/>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A6F9"/>
    <a:srgbClr val="4DB1E3"/>
    <a:srgbClr val="E34192"/>
    <a:srgbClr val="18A0DB"/>
    <a:srgbClr val="DE1E5A"/>
    <a:srgbClr val="BC0105"/>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208" autoAdjust="0"/>
    <p:restoredTop sz="94660"/>
  </p:normalViewPr>
  <p:slideViewPr>
    <p:cSldViewPr snapToGrid="0" showGuides="1">
      <p:cViewPr varScale="1">
        <p:scale>
          <a:sx n="112" d="100"/>
          <a:sy n="112" d="100"/>
        </p:scale>
        <p:origin x="1176" y="19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font" Target="fonts/font6.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9.fntdata"/><Relationship Id="rId5" Type="http://schemas.openxmlformats.org/officeDocument/2006/relationships/slide" Target="slides/slide3.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font" Target="fonts/font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11/03/2023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11/03/2023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7BC662C3-F3F9-2C60-B040-66B8896110C9}"/>
              </a:ext>
            </a:extLst>
          </p:cNvPr>
          <p:cNvSpPr txBox="1"/>
          <p:nvPr userDrawn="1"/>
        </p:nvSpPr>
        <p:spPr>
          <a:xfrm>
            <a:off x="755650" y="765175"/>
            <a:ext cx="7632700" cy="3046988"/>
          </a:xfrm>
          <a:prstGeom prst="rect">
            <a:avLst/>
          </a:prstGeom>
          <a:noFill/>
        </p:spPr>
        <p:txBody>
          <a:bodyPr wrap="square" rtlCol="0">
            <a:spAutoFit/>
          </a:bodyPr>
          <a:lstStyle/>
          <a:p>
            <a:pPr algn="ctr"/>
            <a:r>
              <a:rPr lang="en-US" sz="9600" b="1" dirty="0">
                <a:ln w="76200">
                  <a:solidFill>
                    <a:sysClr val="windowText" lastClr="000000"/>
                  </a:solidFill>
                </a:ln>
                <a:solidFill>
                  <a:schemeClr val="bg1"/>
                </a:solidFill>
              </a:rPr>
              <a:t>St. David’s Day Photos</a:t>
            </a:r>
          </a:p>
        </p:txBody>
      </p:sp>
      <p:sp>
        <p:nvSpPr>
          <p:cNvPr id="4" name="TextBox 3">
            <a:extLst>
              <a:ext uri="{FF2B5EF4-FFF2-40B4-BE49-F238E27FC236}">
                <a16:creationId xmlns:a16="http://schemas.microsoft.com/office/drawing/2014/main" id="{65E6739D-9D13-A94B-DF0B-76B3A6A9E0C5}"/>
              </a:ext>
            </a:extLst>
          </p:cNvPr>
          <p:cNvSpPr txBox="1"/>
          <p:nvPr userDrawn="1"/>
        </p:nvSpPr>
        <p:spPr>
          <a:xfrm>
            <a:off x="755650" y="765175"/>
            <a:ext cx="7632700" cy="3046988"/>
          </a:xfrm>
          <a:prstGeom prst="rect">
            <a:avLst/>
          </a:prstGeom>
          <a:noFill/>
        </p:spPr>
        <p:txBody>
          <a:bodyPr wrap="square" rtlCol="0">
            <a:spAutoFit/>
          </a:bodyPr>
          <a:lstStyle/>
          <a:p>
            <a:pPr algn="ctr"/>
            <a:r>
              <a:rPr lang="en-US" sz="9600" b="1" dirty="0">
                <a:solidFill>
                  <a:schemeClr val="bg1"/>
                </a:solidFill>
              </a:rPr>
              <a:t>St. David’s Day Photos</a:t>
            </a:r>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930096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CF8DE-AD38-E8D5-F9E7-AE45EF169EB7}"/>
              </a:ext>
            </a:extLst>
          </p:cNvPr>
          <p:cNvSpPr>
            <a:spLocks noGrp="1"/>
          </p:cNvSpPr>
          <p:nvPr>
            <p:ph type="title"/>
          </p:nvPr>
        </p:nvSpPr>
        <p:spPr/>
        <p:txBody>
          <a:bodyPr/>
          <a:lstStyle/>
          <a:p>
            <a:r>
              <a:rPr lang="en-US" dirty="0"/>
              <a:t>St. David’s Flag</a:t>
            </a:r>
          </a:p>
        </p:txBody>
      </p:sp>
      <p:pic>
        <p:nvPicPr>
          <p:cNvPr id="3" name="Picture 11">
            <a:extLst>
              <a:ext uri="{FF2B5EF4-FFF2-40B4-BE49-F238E27FC236}">
                <a16:creationId xmlns:a16="http://schemas.microsoft.com/office/drawing/2014/main" id="{D6EB7646-E4D3-8FCF-02DF-CE671E4322E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82763" y="1576388"/>
            <a:ext cx="5578475" cy="370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21">
            <a:extLst>
              <a:ext uri="{FF2B5EF4-FFF2-40B4-BE49-F238E27FC236}">
                <a16:creationId xmlns:a16="http://schemas.microsoft.com/office/drawing/2014/main" id="{65542C46-809C-4133-32DD-C5F288ED2CEC}"/>
              </a:ext>
            </a:extLst>
          </p:cNvPr>
          <p:cNvSpPr txBox="1">
            <a:spLocks noChangeArrowheads="1"/>
          </p:cNvSpPr>
          <p:nvPr/>
        </p:nvSpPr>
        <p:spPr bwMode="auto">
          <a:xfrm>
            <a:off x="2789238" y="6548438"/>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dirty="0">
                <a:solidFill>
                  <a:schemeClr val="bg1"/>
                </a:solidFill>
                <a:latin typeface="Twinkl" panose="02000000000000000000" pitchFamily="2" charset="77"/>
              </a:rPr>
              <a:t>Photo courtesy of National Assembly for Wales (@</a:t>
            </a:r>
            <a:r>
              <a:rPr lang="en-GB" altLang="en-US" sz="500" dirty="0" err="1">
                <a:solidFill>
                  <a:schemeClr val="bg1"/>
                </a:solidFill>
                <a:latin typeface="Twinkl" panose="02000000000000000000" pitchFamily="2" charset="77"/>
              </a:rPr>
              <a:t>flickr.com</a:t>
            </a:r>
            <a:r>
              <a:rPr lang="en-GB" altLang="en-US" sz="500" dirty="0">
                <a:solidFill>
                  <a:schemeClr val="bg1"/>
                </a:solidFill>
                <a:latin typeface="Twinkl" panose="02000000000000000000" pitchFamily="2" charset="77"/>
              </a:rPr>
              <a:t>) - granted under creative commons licence – attribution</a:t>
            </a:r>
          </a:p>
        </p:txBody>
      </p:sp>
    </p:spTree>
    <p:extLst>
      <p:ext uri="{BB962C8B-B14F-4D97-AF65-F5344CB8AC3E}">
        <p14:creationId xmlns:p14="http://schemas.microsoft.com/office/powerpoint/2010/main" val="459610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CF8DE-AD38-E8D5-F9E7-AE45EF169EB7}"/>
              </a:ext>
            </a:extLst>
          </p:cNvPr>
          <p:cNvSpPr>
            <a:spLocks noGrp="1"/>
          </p:cNvSpPr>
          <p:nvPr>
            <p:ph type="title"/>
          </p:nvPr>
        </p:nvSpPr>
        <p:spPr/>
        <p:txBody>
          <a:bodyPr/>
          <a:lstStyle/>
          <a:p>
            <a:r>
              <a:rPr lang="en-US" dirty="0"/>
              <a:t>Welsh Flag</a:t>
            </a:r>
          </a:p>
        </p:txBody>
      </p:sp>
      <p:pic>
        <p:nvPicPr>
          <p:cNvPr id="4" name="Picture 11">
            <a:extLst>
              <a:ext uri="{FF2B5EF4-FFF2-40B4-BE49-F238E27FC236}">
                <a16:creationId xmlns:a16="http://schemas.microsoft.com/office/drawing/2014/main" id="{810AA047-BA98-160C-0295-3D29B4E5776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2413" y="1403350"/>
            <a:ext cx="6099175"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1">
            <a:extLst>
              <a:ext uri="{FF2B5EF4-FFF2-40B4-BE49-F238E27FC236}">
                <a16:creationId xmlns:a16="http://schemas.microsoft.com/office/drawing/2014/main" id="{C1DE9E0F-FB05-FA8F-D4F4-69246EB99885}"/>
              </a:ext>
            </a:extLst>
          </p:cNvPr>
          <p:cNvSpPr txBox="1">
            <a:spLocks noChangeArrowheads="1"/>
          </p:cNvSpPr>
          <p:nvPr/>
        </p:nvSpPr>
        <p:spPr bwMode="auto">
          <a:xfrm>
            <a:off x="2789238" y="6545263"/>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bg1"/>
                </a:solidFill>
                <a:latin typeface="Twinkl" panose="02000000000000000000" pitchFamily="2" charset="77"/>
              </a:rPr>
              <a:t>Photo courtesy of National Assembly for Wales (@</a:t>
            </a:r>
            <a:r>
              <a:rPr lang="en-GB" altLang="en-US" sz="500" dirty="0" err="1">
                <a:solidFill>
                  <a:schemeClr val="bg1"/>
                </a:solidFill>
                <a:latin typeface="Twinkl" panose="02000000000000000000" pitchFamily="2" charset="77"/>
              </a:rPr>
              <a:t>flickr.com</a:t>
            </a:r>
            <a:r>
              <a:rPr lang="en-GB" altLang="en-US" sz="500" dirty="0">
                <a:solidFill>
                  <a:schemeClr val="bg1"/>
                </a:solidFill>
                <a:latin typeface="Twinkl" panose="02000000000000000000" pitchFamily="2" charset="77"/>
              </a:rPr>
              <a:t>) - granted under creative commons licence – attribution</a:t>
            </a:r>
          </a:p>
        </p:txBody>
      </p:sp>
    </p:spTree>
    <p:extLst>
      <p:ext uri="{BB962C8B-B14F-4D97-AF65-F5344CB8AC3E}">
        <p14:creationId xmlns:p14="http://schemas.microsoft.com/office/powerpoint/2010/main" val="2882174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CF8DE-AD38-E8D5-F9E7-AE45EF169EB7}"/>
              </a:ext>
            </a:extLst>
          </p:cNvPr>
          <p:cNvSpPr>
            <a:spLocks noGrp="1"/>
          </p:cNvSpPr>
          <p:nvPr>
            <p:ph type="title"/>
          </p:nvPr>
        </p:nvSpPr>
        <p:spPr/>
        <p:txBody>
          <a:bodyPr/>
          <a:lstStyle/>
          <a:p>
            <a:r>
              <a:rPr lang="en-US" dirty="0"/>
              <a:t>Choir</a:t>
            </a:r>
          </a:p>
        </p:txBody>
      </p:sp>
      <p:pic>
        <p:nvPicPr>
          <p:cNvPr id="4" name="Picture 11">
            <a:extLst>
              <a:ext uri="{FF2B5EF4-FFF2-40B4-BE49-F238E27FC236}">
                <a16:creationId xmlns:a16="http://schemas.microsoft.com/office/drawing/2014/main" id="{577F8D02-94AE-4342-CD91-0AD4D276D0A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1313" y="1436688"/>
            <a:ext cx="5921375" cy="394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1">
            <a:extLst>
              <a:ext uri="{FF2B5EF4-FFF2-40B4-BE49-F238E27FC236}">
                <a16:creationId xmlns:a16="http://schemas.microsoft.com/office/drawing/2014/main" id="{551D4D99-BBF9-3FAF-871D-FE1F06CCEB38}"/>
              </a:ext>
            </a:extLst>
          </p:cNvPr>
          <p:cNvSpPr txBox="1">
            <a:spLocks noChangeArrowheads="1"/>
          </p:cNvSpPr>
          <p:nvPr/>
        </p:nvSpPr>
        <p:spPr bwMode="auto">
          <a:xfrm>
            <a:off x="2789238" y="65500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bg1"/>
                </a:solidFill>
                <a:latin typeface="Twinkl" panose="02000000000000000000" pitchFamily="2" charset="77"/>
              </a:rPr>
              <a:t>Photo courtesy of National Assembly for Wales (@flickr.com) - granted under creative commons licence – attribution</a:t>
            </a:r>
          </a:p>
        </p:txBody>
      </p:sp>
    </p:spTree>
    <p:extLst>
      <p:ext uri="{BB962C8B-B14F-4D97-AF65-F5344CB8AC3E}">
        <p14:creationId xmlns:p14="http://schemas.microsoft.com/office/powerpoint/2010/main" val="786043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CF8DE-AD38-E8D5-F9E7-AE45EF169EB7}"/>
              </a:ext>
            </a:extLst>
          </p:cNvPr>
          <p:cNvSpPr>
            <a:spLocks noGrp="1"/>
          </p:cNvSpPr>
          <p:nvPr>
            <p:ph type="title"/>
          </p:nvPr>
        </p:nvSpPr>
        <p:spPr/>
        <p:txBody>
          <a:bodyPr/>
          <a:lstStyle/>
          <a:p>
            <a:r>
              <a:rPr lang="en-US" dirty="0"/>
              <a:t>Daffodils</a:t>
            </a:r>
          </a:p>
        </p:txBody>
      </p:sp>
      <p:pic>
        <p:nvPicPr>
          <p:cNvPr id="3" name="Picture 11">
            <a:extLst>
              <a:ext uri="{FF2B5EF4-FFF2-40B4-BE49-F238E27FC236}">
                <a16:creationId xmlns:a16="http://schemas.microsoft.com/office/drawing/2014/main" id="{E33691B2-E09F-CD8A-58E3-B66C8E4C89C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60513" y="1403350"/>
            <a:ext cx="6022975" cy="401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21">
            <a:extLst>
              <a:ext uri="{FF2B5EF4-FFF2-40B4-BE49-F238E27FC236}">
                <a16:creationId xmlns:a16="http://schemas.microsoft.com/office/drawing/2014/main" id="{F34B4276-C714-8D1F-5D43-527602F7F543}"/>
              </a:ext>
            </a:extLst>
          </p:cNvPr>
          <p:cNvSpPr txBox="1">
            <a:spLocks noChangeArrowheads="1"/>
          </p:cNvSpPr>
          <p:nvPr/>
        </p:nvSpPr>
        <p:spPr bwMode="auto">
          <a:xfrm>
            <a:off x="2789238" y="65500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bg1"/>
                </a:solidFill>
                <a:latin typeface="Twinkl" panose="02000000000000000000" pitchFamily="2" charset="77"/>
              </a:rPr>
              <a:t>Photo courtesy of National Assembly for Wales (@flickr.com) - granted under creative commons licence – attribution</a:t>
            </a:r>
          </a:p>
        </p:txBody>
      </p:sp>
    </p:spTree>
    <p:extLst>
      <p:ext uri="{BB962C8B-B14F-4D97-AF65-F5344CB8AC3E}">
        <p14:creationId xmlns:p14="http://schemas.microsoft.com/office/powerpoint/2010/main" val="1813973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CF8DE-AD38-E8D5-F9E7-AE45EF169EB7}"/>
              </a:ext>
            </a:extLst>
          </p:cNvPr>
          <p:cNvSpPr>
            <a:spLocks noGrp="1"/>
          </p:cNvSpPr>
          <p:nvPr>
            <p:ph type="title"/>
          </p:nvPr>
        </p:nvSpPr>
        <p:spPr/>
        <p:txBody>
          <a:bodyPr/>
          <a:lstStyle/>
          <a:p>
            <a:r>
              <a:rPr lang="en-US" dirty="0"/>
              <a:t>Leeks</a:t>
            </a:r>
          </a:p>
        </p:txBody>
      </p:sp>
      <p:pic>
        <p:nvPicPr>
          <p:cNvPr id="4" name="Picture 11">
            <a:extLst>
              <a:ext uri="{FF2B5EF4-FFF2-40B4-BE49-F238E27FC236}">
                <a16:creationId xmlns:a16="http://schemas.microsoft.com/office/drawing/2014/main" id="{87CDE4C3-992C-3D64-0BFB-5A3242FEFFC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3716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1">
            <a:extLst>
              <a:ext uri="{FF2B5EF4-FFF2-40B4-BE49-F238E27FC236}">
                <a16:creationId xmlns:a16="http://schemas.microsoft.com/office/drawing/2014/main" id="{C84F50E6-E95D-88F5-AA90-A7D54B5B67BD}"/>
              </a:ext>
            </a:extLst>
          </p:cNvPr>
          <p:cNvSpPr txBox="1">
            <a:spLocks noChangeArrowheads="1"/>
          </p:cNvSpPr>
          <p:nvPr/>
        </p:nvSpPr>
        <p:spPr bwMode="auto">
          <a:xfrm>
            <a:off x="2789238" y="6545263"/>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bg1"/>
                </a:solidFill>
                <a:latin typeface="Twinkl" panose="02000000000000000000" pitchFamily="2" charset="77"/>
              </a:rPr>
              <a:t>Photo courtesy of karenandbradem (@flickr.com) - granted under creative commons licence – attribution</a:t>
            </a:r>
          </a:p>
        </p:txBody>
      </p:sp>
    </p:spTree>
    <p:extLst>
      <p:ext uri="{BB962C8B-B14F-4D97-AF65-F5344CB8AC3E}">
        <p14:creationId xmlns:p14="http://schemas.microsoft.com/office/powerpoint/2010/main" val="1046041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CF8DE-AD38-E8D5-F9E7-AE45EF169EB7}"/>
              </a:ext>
            </a:extLst>
          </p:cNvPr>
          <p:cNvSpPr>
            <a:spLocks noGrp="1"/>
          </p:cNvSpPr>
          <p:nvPr>
            <p:ph type="title"/>
          </p:nvPr>
        </p:nvSpPr>
        <p:spPr/>
        <p:txBody>
          <a:bodyPr/>
          <a:lstStyle/>
          <a:p>
            <a:r>
              <a:rPr lang="en-US" dirty="0"/>
              <a:t>Parade</a:t>
            </a:r>
          </a:p>
        </p:txBody>
      </p:sp>
      <p:pic>
        <p:nvPicPr>
          <p:cNvPr id="4" name="Picture 11">
            <a:extLst>
              <a:ext uri="{FF2B5EF4-FFF2-40B4-BE49-F238E27FC236}">
                <a16:creationId xmlns:a16="http://schemas.microsoft.com/office/drawing/2014/main" id="{08DFC0DE-5843-751A-9A05-78EB312B89D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1938" y="1365250"/>
            <a:ext cx="6211887" cy="412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1">
            <a:extLst>
              <a:ext uri="{FF2B5EF4-FFF2-40B4-BE49-F238E27FC236}">
                <a16:creationId xmlns:a16="http://schemas.microsoft.com/office/drawing/2014/main" id="{8B277C1C-ADF1-5AB0-2AA7-BEC064B40C07}"/>
              </a:ext>
            </a:extLst>
          </p:cNvPr>
          <p:cNvSpPr txBox="1">
            <a:spLocks noChangeArrowheads="1"/>
          </p:cNvSpPr>
          <p:nvPr/>
        </p:nvSpPr>
        <p:spPr bwMode="auto">
          <a:xfrm>
            <a:off x="2789238" y="65500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bg1"/>
                </a:solidFill>
                <a:latin typeface="Twinkl" panose="02000000000000000000" pitchFamily="2" charset="77"/>
              </a:rPr>
              <a:t>Photo courtesy of National Assembly for Wales (@flickr.com) - granted under creative commons licence – attribution</a:t>
            </a:r>
          </a:p>
        </p:txBody>
      </p:sp>
    </p:spTree>
    <p:extLst>
      <p:ext uri="{BB962C8B-B14F-4D97-AF65-F5344CB8AC3E}">
        <p14:creationId xmlns:p14="http://schemas.microsoft.com/office/powerpoint/2010/main" val="2157299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CF8DE-AD38-E8D5-F9E7-AE45EF169EB7}"/>
              </a:ext>
            </a:extLst>
          </p:cNvPr>
          <p:cNvSpPr>
            <a:spLocks noGrp="1"/>
          </p:cNvSpPr>
          <p:nvPr>
            <p:ph type="title"/>
          </p:nvPr>
        </p:nvSpPr>
        <p:spPr/>
        <p:txBody>
          <a:bodyPr/>
          <a:lstStyle/>
          <a:p>
            <a:r>
              <a:rPr lang="en-US" dirty="0"/>
              <a:t>Traditional Dance</a:t>
            </a:r>
          </a:p>
        </p:txBody>
      </p:sp>
      <p:pic>
        <p:nvPicPr>
          <p:cNvPr id="3" name="Picture 11">
            <a:extLst>
              <a:ext uri="{FF2B5EF4-FFF2-40B4-BE49-F238E27FC236}">
                <a16:creationId xmlns:a16="http://schemas.microsoft.com/office/drawing/2014/main" id="{07BAFEC0-2FDD-EAE5-EAEB-DD16D0FE147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84313" y="1374775"/>
            <a:ext cx="61833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21">
            <a:extLst>
              <a:ext uri="{FF2B5EF4-FFF2-40B4-BE49-F238E27FC236}">
                <a16:creationId xmlns:a16="http://schemas.microsoft.com/office/drawing/2014/main" id="{6C539006-5166-9528-ED23-125079D7E46F}"/>
              </a:ext>
            </a:extLst>
          </p:cNvPr>
          <p:cNvSpPr txBox="1">
            <a:spLocks noChangeArrowheads="1"/>
          </p:cNvSpPr>
          <p:nvPr/>
        </p:nvSpPr>
        <p:spPr bwMode="auto">
          <a:xfrm>
            <a:off x="2789238" y="65500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bg1"/>
                </a:solidFill>
                <a:latin typeface="Twinkl" panose="02000000000000000000" pitchFamily="2" charset="77"/>
              </a:rPr>
              <a:t>Photo courtesy of National Assembly for Wales (@flickr.com) - granted under creative commons licence – attribution</a:t>
            </a:r>
          </a:p>
        </p:txBody>
      </p:sp>
    </p:spTree>
    <p:extLst>
      <p:ext uri="{BB962C8B-B14F-4D97-AF65-F5344CB8AC3E}">
        <p14:creationId xmlns:p14="http://schemas.microsoft.com/office/powerpoint/2010/main" val="334276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CF8DE-AD38-E8D5-F9E7-AE45EF169EB7}"/>
              </a:ext>
            </a:extLst>
          </p:cNvPr>
          <p:cNvSpPr>
            <a:spLocks noGrp="1"/>
          </p:cNvSpPr>
          <p:nvPr>
            <p:ph type="title"/>
          </p:nvPr>
        </p:nvSpPr>
        <p:spPr/>
        <p:txBody>
          <a:bodyPr/>
          <a:lstStyle/>
          <a:p>
            <a:r>
              <a:rPr lang="en-US" dirty="0"/>
              <a:t>Welsh Dragon</a:t>
            </a:r>
          </a:p>
        </p:txBody>
      </p:sp>
      <p:pic>
        <p:nvPicPr>
          <p:cNvPr id="3" name="Picture 11">
            <a:extLst>
              <a:ext uri="{FF2B5EF4-FFF2-40B4-BE49-F238E27FC236}">
                <a16:creationId xmlns:a16="http://schemas.microsoft.com/office/drawing/2014/main" id="{AEE0CE91-A0EB-C9AE-CCB6-9E0AFC9AA1A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74800" y="1422400"/>
            <a:ext cx="6002338"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21">
            <a:extLst>
              <a:ext uri="{FF2B5EF4-FFF2-40B4-BE49-F238E27FC236}">
                <a16:creationId xmlns:a16="http://schemas.microsoft.com/office/drawing/2014/main" id="{22F40B67-837D-B628-6A42-AA968AC9451C}"/>
              </a:ext>
            </a:extLst>
          </p:cNvPr>
          <p:cNvSpPr txBox="1">
            <a:spLocks noChangeArrowheads="1"/>
          </p:cNvSpPr>
          <p:nvPr/>
        </p:nvSpPr>
        <p:spPr bwMode="auto">
          <a:xfrm>
            <a:off x="2789238" y="65500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bg1"/>
                </a:solidFill>
                <a:latin typeface="Twinkl" panose="02000000000000000000" pitchFamily="2" charset="77"/>
              </a:rPr>
              <a:t>Photo courtesy of National Assembly for Wales (@flickr.com) - granted under creative commons licence – attribution</a:t>
            </a:r>
          </a:p>
        </p:txBody>
      </p:sp>
    </p:spTree>
    <p:extLst>
      <p:ext uri="{BB962C8B-B14F-4D97-AF65-F5344CB8AC3E}">
        <p14:creationId xmlns:p14="http://schemas.microsoft.com/office/powerpoint/2010/main" val="5130711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CF8DE-AD38-E8D5-F9E7-AE45EF169EB7}"/>
              </a:ext>
            </a:extLst>
          </p:cNvPr>
          <p:cNvSpPr>
            <a:spLocks noGrp="1"/>
          </p:cNvSpPr>
          <p:nvPr>
            <p:ph type="title"/>
          </p:nvPr>
        </p:nvSpPr>
        <p:spPr/>
        <p:txBody>
          <a:bodyPr/>
          <a:lstStyle/>
          <a:p>
            <a:r>
              <a:rPr lang="en-US" dirty="0"/>
              <a:t>Traditional Dress</a:t>
            </a:r>
          </a:p>
        </p:txBody>
      </p:sp>
      <p:pic>
        <p:nvPicPr>
          <p:cNvPr id="4" name="Picture 11">
            <a:extLst>
              <a:ext uri="{FF2B5EF4-FFF2-40B4-BE49-F238E27FC236}">
                <a16:creationId xmlns:a16="http://schemas.microsoft.com/office/drawing/2014/main" id="{077FD5E0-D32E-8CD7-AF32-37E7C8EC0920}"/>
              </a:ext>
            </a:extLst>
          </p:cNvPr>
          <p:cNvPicPr>
            <a:picLocks noChangeAspect="1"/>
          </p:cNvPicPr>
          <p:nvPr/>
        </p:nvPicPr>
        <p:blipFill>
          <a:blip r:embed="rId2">
            <a:extLst>
              <a:ext uri="{28A0092B-C50C-407E-A947-70E740481C1C}">
                <a14:useLocalDpi xmlns:a14="http://schemas.microsoft.com/office/drawing/2010/main" val="0"/>
              </a:ext>
            </a:extLst>
          </a:blip>
          <a:srcRect t="37172" b="9805"/>
          <a:stretch>
            <a:fillRect/>
          </a:stretch>
        </p:blipFill>
        <p:spPr bwMode="auto">
          <a:xfrm>
            <a:off x="2036763" y="1412875"/>
            <a:ext cx="5070475" cy="404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1">
            <a:extLst>
              <a:ext uri="{FF2B5EF4-FFF2-40B4-BE49-F238E27FC236}">
                <a16:creationId xmlns:a16="http://schemas.microsoft.com/office/drawing/2014/main" id="{62B0ABF3-DAA7-D16A-3213-85FEA4537619}"/>
              </a:ext>
            </a:extLst>
          </p:cNvPr>
          <p:cNvSpPr txBox="1">
            <a:spLocks noChangeArrowheads="1"/>
          </p:cNvSpPr>
          <p:nvPr/>
        </p:nvSpPr>
        <p:spPr bwMode="auto">
          <a:xfrm>
            <a:off x="2789238" y="65500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bg1"/>
                </a:solidFill>
                <a:latin typeface="Twinkl" panose="02000000000000000000" pitchFamily="2" charset="77"/>
              </a:rPr>
              <a:t>Photo courtesy of National Assembly for Wales (@flickr.com) - granted under creative commons licence – attribution</a:t>
            </a:r>
          </a:p>
        </p:txBody>
      </p:sp>
    </p:spTree>
    <p:extLst>
      <p:ext uri="{BB962C8B-B14F-4D97-AF65-F5344CB8AC3E}">
        <p14:creationId xmlns:p14="http://schemas.microsoft.com/office/powerpoint/2010/main" val="3680773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133260"/>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Slide Layouts</Template>
  <TotalTime>6</TotalTime>
  <Words>193</Words>
  <Application>Microsoft Macintosh PowerPoint</Application>
  <PresentationFormat>On-screen Show (4:3)</PresentationFormat>
  <Paragraphs>18</Paragraphs>
  <Slides>11</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11</vt:i4>
      </vt:variant>
    </vt:vector>
  </HeadingPairs>
  <TitlesOfParts>
    <vt:vector size="17" baseType="lpstr">
      <vt:lpstr>Twinkl</vt:lpstr>
      <vt:lpstr>Calibri</vt:lpstr>
      <vt:lpstr>Roboto</vt:lpstr>
      <vt:lpstr>Arial</vt:lpstr>
      <vt:lpstr>Slide Layouts</vt:lpstr>
      <vt:lpstr>Disclaimers/Guidance</vt:lpstr>
      <vt:lpstr>PowerPoint Presentation</vt:lpstr>
      <vt:lpstr>St. David’s Flag</vt:lpstr>
      <vt:lpstr>Welsh Flag</vt:lpstr>
      <vt:lpstr>Choir</vt:lpstr>
      <vt:lpstr>Daffodils</vt:lpstr>
      <vt:lpstr>Leeks</vt:lpstr>
      <vt:lpstr>Parade</vt:lpstr>
      <vt:lpstr>Traditional Dance</vt:lpstr>
      <vt:lpstr>Welsh Dragon</vt:lpstr>
      <vt:lpstr>Traditional Dress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L Kitchen (15597598)</dc:creator>
  <cp:lastModifiedBy>Katie L Kitchen (15597598)</cp:lastModifiedBy>
  <cp:revision>2</cp:revision>
  <dcterms:created xsi:type="dcterms:W3CDTF">2023-03-11T10:48:17Z</dcterms:created>
  <dcterms:modified xsi:type="dcterms:W3CDTF">2023-03-11T11:56:21Z</dcterms:modified>
</cp:coreProperties>
</file>